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9" r:id="rId2"/>
    <p:sldId id="690" r:id="rId3"/>
    <p:sldId id="691" r:id="rId4"/>
    <p:sldId id="680" r:id="rId5"/>
    <p:sldId id="676" r:id="rId6"/>
    <p:sldId id="664" r:id="rId7"/>
    <p:sldId id="681" r:id="rId8"/>
    <p:sldId id="682" r:id="rId9"/>
    <p:sldId id="683" r:id="rId10"/>
    <p:sldId id="689" r:id="rId11"/>
    <p:sldId id="658" r:id="rId12"/>
    <p:sldId id="661" r:id="rId13"/>
    <p:sldId id="665" r:id="rId14"/>
    <p:sldId id="668" r:id="rId15"/>
    <p:sldId id="669" r:id="rId16"/>
    <p:sldId id="671" r:id="rId17"/>
    <p:sldId id="674" r:id="rId18"/>
    <p:sldId id="673" r:id="rId19"/>
    <p:sldId id="672" r:id="rId20"/>
    <p:sldId id="688" r:id="rId21"/>
    <p:sldId id="685" r:id="rId22"/>
    <p:sldId id="737" r:id="rId23"/>
    <p:sldId id="728" r:id="rId24"/>
    <p:sldId id="710" r:id="rId25"/>
    <p:sldId id="714" r:id="rId26"/>
    <p:sldId id="711" r:id="rId27"/>
    <p:sldId id="712" r:id="rId28"/>
    <p:sldId id="719" r:id="rId29"/>
    <p:sldId id="736" r:id="rId30"/>
    <p:sldId id="720" r:id="rId31"/>
    <p:sldId id="713" r:id="rId32"/>
    <p:sldId id="715" r:id="rId33"/>
    <p:sldId id="717" r:id="rId34"/>
    <p:sldId id="724" r:id="rId35"/>
    <p:sldId id="677" r:id="rId36"/>
    <p:sldId id="678" r:id="rId37"/>
  </p:sldIdLst>
  <p:sldSz cx="9144000" cy="6858000" type="screen4x3"/>
  <p:notesSz cx="6797675" cy="9928225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7">
          <p15:clr>
            <a:srgbClr val="A4A3A4"/>
          </p15:clr>
        </p15:guide>
        <p15:guide id="2" orient="horz" pos="408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5476">
          <p15:clr>
            <a:srgbClr val="A4A3A4"/>
          </p15:clr>
        </p15:guide>
        <p15:guide id="5" pos="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Gudra Tamás" initials="DGT" lastIdx="7" clrIdx="0"/>
  <p:cmAuthor id="1" name="Reményi Gergely" initials="R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FD200"/>
    <a:srgbClr val="B4B4B4"/>
    <a:srgbClr val="666666"/>
    <a:srgbClr val="F1F1F1"/>
    <a:srgbClr val="F0F0F0"/>
    <a:srgbClr val="FA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81" autoAdjust="0"/>
    <p:restoredTop sz="94127" autoAdjust="0"/>
  </p:normalViewPr>
  <p:slideViewPr>
    <p:cSldViewPr snapToGrid="0" showGuides="1">
      <p:cViewPr varScale="1">
        <p:scale>
          <a:sx n="105" d="100"/>
          <a:sy n="105" d="100"/>
        </p:scale>
        <p:origin x="2034" y="108"/>
      </p:cViewPr>
      <p:guideLst>
        <p:guide orient="horz" pos="917"/>
        <p:guide orient="horz" pos="4082"/>
        <p:guide orient="horz" pos="2160"/>
        <p:guide pos="5476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1651" y="-1555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3" name="Line 21"/>
          <p:cNvSpPr>
            <a:spLocks noChangeShapeType="1"/>
          </p:cNvSpPr>
          <p:nvPr/>
        </p:nvSpPr>
        <p:spPr bwMode="auto">
          <a:xfrm flipV="1">
            <a:off x="496888" y="485853"/>
            <a:ext cx="56562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1440" tIns="45719" rIns="91440" bIns="45719"/>
          <a:lstStyle/>
          <a:p>
            <a:pPr>
              <a:defRPr/>
            </a:pPr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8" tIns="46884" rIns="93768" bIns="46884" numCol="1" anchor="t" anchorCtr="0" compatLnSpc="1">
            <a:prstTxWarp prst="textNoShape">
              <a:avLst/>
            </a:prstTxWarp>
          </a:bodyPr>
          <a:lstStyle>
            <a:lvl1pPr defTabSz="936624">
              <a:defRPr sz="13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wmf"/><Relationship Id="rId1" Type="http://schemas.openxmlformats.org/officeDocument/2006/relationships/theme" Target="../theme/theme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0" y="773113"/>
            <a:ext cx="2838450" cy="2130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2589" y="3021496"/>
            <a:ext cx="6034087" cy="61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6" tIns="47593" rIns="95186" bIns="47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387475" y="538248"/>
            <a:ext cx="571500" cy="30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36624"/>
            <a:r>
              <a:rPr lang="en-US" sz="1100" b="0" dirty="0">
                <a:solidFill>
                  <a:srgbClr val="000000"/>
                </a:solidFill>
                <a:cs typeface="Arial" charset="0"/>
              </a:rPr>
              <a:t>Page </a:t>
            </a:r>
            <a:fld id="{A51796A0-7736-4CD4-A859-94423C9232DE}" type="slidenum">
              <a:rPr lang="en-US" sz="1100" b="0">
                <a:solidFill>
                  <a:srgbClr val="000000"/>
                </a:solidFill>
                <a:cs typeface="Arial" charset="0"/>
              </a:rPr>
              <a:pPr defTabSz="936624"/>
              <a:t>‹#›</a:t>
            </a:fld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3" name="Picture 5" descr="flip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2914" y="1673493"/>
            <a:ext cx="295275" cy="68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452939" y="1746529"/>
          <a:ext cx="534987" cy="53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6316" imgH="476316" progId="MSPhotoEd.3">
                  <p:embed/>
                </p:oleObj>
              </mc:Choice>
              <mc:Fallback>
                <p:oleObj r:id="rId3" imgW="476316" imgH="476316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9" y="1746529"/>
                        <a:ext cx="534987" cy="535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7401" y="1767172"/>
            <a:ext cx="669925" cy="52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4901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6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38125" indent="-238125" algn="l" rtl="0" eaLnBrk="0" fontAlgn="base" hangingPunct="0">
      <a:spcBef>
        <a:spcPts val="3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457200" indent="-219075" algn="l" rtl="0" eaLnBrk="0" fontAlgn="base" hangingPunct="0">
      <a:spcBef>
        <a:spcPts val="3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695325" indent="-238125" algn="l" rtl="0" eaLnBrk="0" fontAlgn="base" hangingPunct="0">
      <a:spcBef>
        <a:spcPts val="15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914400" indent="-219075" algn="l" rtl="0" eaLnBrk="0" fontAlgn="base" hangingPunct="0">
      <a:spcBef>
        <a:spcPts val="15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8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135175" name="Rectangle 18"/>
          <p:cNvSpPr>
            <a:spLocks noChangeArrowheads="1"/>
          </p:cNvSpPr>
          <p:nvPr/>
        </p:nvSpPr>
        <p:spPr bwMode="auto">
          <a:xfrm>
            <a:off x="5221289" y="1482962"/>
            <a:ext cx="854075" cy="1101902"/>
          </a:xfrm>
          <a:prstGeom prst="rect">
            <a:avLst/>
          </a:prstGeom>
          <a:solidFill>
            <a:schemeClr val="bg1">
              <a:alpha val="89803"/>
            </a:schemeClr>
          </a:solidFill>
          <a:ln w="9525" algn="ctr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lIns="88194" tIns="44097" rIns="88194" bIns="44097" anchor="ctr"/>
          <a:lstStyle/>
          <a:p>
            <a:pPr defTabSz="882648"/>
            <a:endParaRPr lang="en-GB" sz="3100" dirty="0"/>
          </a:p>
        </p:txBody>
      </p:sp>
      <p:sp>
        <p:nvSpPr>
          <p:cNvPr id="135176" name="Rectangle 19"/>
          <p:cNvSpPr>
            <a:spLocks noChangeArrowheads="1"/>
          </p:cNvSpPr>
          <p:nvPr/>
        </p:nvSpPr>
        <p:spPr bwMode="auto">
          <a:xfrm>
            <a:off x="4252914" y="1482962"/>
            <a:ext cx="854075" cy="1101902"/>
          </a:xfrm>
          <a:prstGeom prst="rect">
            <a:avLst/>
          </a:prstGeom>
          <a:solidFill>
            <a:schemeClr val="bg1">
              <a:alpha val="89803"/>
            </a:schemeClr>
          </a:solidFill>
          <a:ln w="9525" algn="ctr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lIns="88194" tIns="44097" rIns="88194" bIns="44097" anchor="ctr"/>
          <a:lstStyle/>
          <a:p>
            <a:pPr defTabSz="882648"/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13581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947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742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213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59113" y="3457575"/>
            <a:ext cx="5543550" cy="908050"/>
          </a:xfrm>
        </p:spPr>
        <p:txBody>
          <a:bodyPr tIns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62288" y="4354513"/>
            <a:ext cx="5541962" cy="1019175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6" y="834117"/>
            <a:ext cx="3672568" cy="3672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4H00249 graysca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69900" y="1147763"/>
            <a:ext cx="8216900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65100" y="5765800"/>
            <a:ext cx="8521700" cy="8763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AutoShape 7"/>
          <p:cNvSpPr>
            <a:spLocks noChangeArrowheads="1"/>
          </p:cNvSpPr>
          <p:nvPr userDrawn="1"/>
        </p:nvSpPr>
        <p:spPr bwMode="auto">
          <a:xfrm flipH="1">
            <a:off x="7734300" y="1147763"/>
            <a:ext cx="952500" cy="5030787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um 2" hidden="1">
            <a:extLst>
              <a:ext uri="{FF2B5EF4-FFF2-40B4-BE49-F238E27FC236}">
                <a16:creationId xmlns:a16="http://schemas.microsoft.com/office/drawing/2014/main" id="{9F918C0A-1D5C-462B-B47D-73D17135D2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356523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52" imgH="353" progId="TCLayout.ActiveDocument.1">
                  <p:embed/>
                </p:oleObj>
              </mc:Choice>
              <mc:Fallback>
                <p:oleObj name="think-cell Slide" r:id="rId9" imgW="352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églalap 1" hidden="1">
            <a:extLst>
              <a:ext uri="{FF2B5EF4-FFF2-40B4-BE49-F238E27FC236}">
                <a16:creationId xmlns:a16="http://schemas.microsoft.com/office/drawing/2014/main" id="{9E3DC92D-9468-445D-ADBA-ABE2A32489F6}"/>
              </a:ext>
            </a:extLst>
          </p:cNvPr>
          <p:cNvSpPr/>
          <p:nvPr userDrawn="1">
            <p:custDataLst>
              <p:tags r:id="rId8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00188"/>
            <a:ext cx="82359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15525" name="Rectangle 5"/>
          <p:cNvSpPr>
            <a:spLocks noChangeArrowheads="1"/>
          </p:cNvSpPr>
          <p:nvPr/>
        </p:nvSpPr>
        <p:spPr bwMode="auto">
          <a:xfrm>
            <a:off x="3255962" y="5948363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Klublicenc alapeljárás áttekintése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6" name="Rectangle 6"/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7" name="Line 7"/>
          <p:cNvSpPr>
            <a:spLocks noChangeShapeType="1"/>
          </p:cNvSpPr>
          <p:nvPr/>
        </p:nvSpPr>
        <p:spPr bwMode="auto">
          <a:xfrm>
            <a:off x="455613" y="1295400"/>
            <a:ext cx="8229600" cy="0"/>
          </a:xfrm>
          <a:prstGeom prst="line">
            <a:avLst/>
          </a:prstGeom>
          <a:noFill/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15528" name="Line 8"/>
          <p:cNvSpPr>
            <a:spLocks noChangeShapeType="1"/>
          </p:cNvSpPr>
          <p:nvPr/>
        </p:nvSpPr>
        <p:spPr bwMode="auto">
          <a:xfrm>
            <a:off x="455613" y="5772150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15529" name="Line 9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4098" name="Picture 2" descr="C:\Users\remenyi_gergely\Desktop\MLSZ 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27637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3" r:id="rId2"/>
    <p:sldLayoutId id="2147483704" r:id="rId3"/>
    <p:sldLayoutId id="2147483705" r:id="rId4"/>
    <p:sldLayoutId id="2147483707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9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id="{4716F328-B25E-4A3D-BF36-78C09253585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981014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3" progId="TCLayout.ActiveDocument.1">
                  <p:embed/>
                </p:oleObj>
              </mc:Choice>
              <mc:Fallback>
                <p:oleObj name="think-cell Slide" r:id="rId5" imgW="352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 hidden="1">
            <a:extLst>
              <a:ext uri="{FF2B5EF4-FFF2-40B4-BE49-F238E27FC236}">
                <a16:creationId xmlns:a16="http://schemas.microsoft.com/office/drawing/2014/main" id="{F0F264D2-2DDD-4BCF-A335-97CD43E0B951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065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1725612" y="4473574"/>
            <a:ext cx="6211888" cy="1343025"/>
          </a:xfrm>
        </p:spPr>
        <p:txBody>
          <a:bodyPr/>
          <a:lstStyle/>
          <a:p>
            <a:pPr algn="ctr" eaLnBrk="1" hangingPunct="1"/>
            <a:r>
              <a:rPr lang="hu-HU" dirty="0">
                <a:solidFill>
                  <a:schemeClr val="tx1"/>
                </a:solidFill>
              </a:rPr>
              <a:t>MLSZ Klublicenc alapeljárás áttekintése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1FE61C6D-BF4C-4334-867C-E3BAE728FECF}"/>
              </a:ext>
            </a:extLst>
          </p:cNvPr>
          <p:cNvSpPr txBox="1"/>
          <p:nvPr/>
        </p:nvSpPr>
        <p:spPr>
          <a:xfrm>
            <a:off x="484632" y="566928"/>
            <a:ext cx="858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Klublicenc alapeljárás időbeli áttekintése</a:t>
            </a:r>
          </a:p>
        </p:txBody>
      </p:sp>
    </p:spTree>
    <p:extLst>
      <p:ext uri="{BB962C8B-B14F-4D97-AF65-F5344CB8AC3E}">
        <p14:creationId xmlns:p14="http://schemas.microsoft.com/office/powerpoint/2010/main" val="1694288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Egyenes összekötő 27"/>
          <p:cNvCxnSpPr>
            <a:endCxn id="25" idx="1"/>
          </p:cNvCxnSpPr>
          <p:nvPr/>
        </p:nvCxnSpPr>
        <p:spPr bwMode="auto">
          <a:xfrm>
            <a:off x="6705600" y="1328554"/>
            <a:ext cx="18439" cy="41058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Egyenes összekötő 5"/>
          <p:cNvCxnSpPr/>
          <p:nvPr/>
        </p:nvCxnSpPr>
        <p:spPr bwMode="auto">
          <a:xfrm>
            <a:off x="3502562" y="1352000"/>
            <a:ext cx="0" cy="41058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368300" y="4444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Az alapeljárás fő lépéseinek áttekintése</a:t>
            </a:r>
          </a:p>
        </p:txBody>
      </p:sp>
      <p:grpSp>
        <p:nvGrpSpPr>
          <p:cNvPr id="4" name="Csoportba foglalás 3"/>
          <p:cNvGrpSpPr/>
          <p:nvPr/>
        </p:nvGrpSpPr>
        <p:grpSpPr>
          <a:xfrm>
            <a:off x="480464" y="1286739"/>
            <a:ext cx="8621395" cy="3695569"/>
            <a:chOff x="457199" y="1280632"/>
            <a:chExt cx="6879246" cy="4235286"/>
          </a:xfrm>
        </p:grpSpPr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>
              <a:off x="457199" y="4765853"/>
              <a:ext cx="1690108" cy="750065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>
                <a:spcBef>
                  <a:spcPct val="0"/>
                </a:spcBef>
              </a:pPr>
              <a:r>
                <a:rPr lang="hu-HU" sz="1400" dirty="0">
                  <a:solidFill>
                    <a:schemeClr val="tx1"/>
                  </a:solidFill>
                </a:rPr>
                <a:t>1. Alapfolyamat </a:t>
              </a:r>
            </a:p>
            <a:p>
              <a:pPr>
                <a:spcBef>
                  <a:spcPct val="0"/>
                </a:spcBef>
              </a:pPr>
              <a:r>
                <a:rPr lang="hu-HU" sz="1400" dirty="0">
                  <a:solidFill>
                    <a:schemeClr val="tx1"/>
                  </a:solidFill>
                </a:rPr>
                <a:t>kezdete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1177926" y="4165600"/>
              <a:ext cx="1690687" cy="752474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2. Licenckérelem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benyújtása</a:t>
              </a: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2015912" y="3531265"/>
              <a:ext cx="2046526" cy="752474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3. Dokumentumok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értékelése, hiánypótlás</a:t>
              </a:r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3385237" y="2884884"/>
              <a:ext cx="1375106" cy="752474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4. ELB* első ülés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3943202" y="2300848"/>
              <a:ext cx="1495916" cy="754541"/>
            </a:xfrm>
            <a:prstGeom prst="homePlate">
              <a:avLst>
                <a:gd name="adj" fmla="val 49999"/>
              </a:avLst>
            </a:prstGeom>
            <a:solidFill>
              <a:srgbClr val="FFC00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5. ELB második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ülés</a:t>
              </a:r>
            </a:p>
          </p:txBody>
        </p:sp>
        <p:sp>
          <p:nvSpPr>
            <p:cNvPr id="16" name="AutoShape 3"/>
            <p:cNvSpPr>
              <a:spLocks noChangeArrowheads="1"/>
            </p:cNvSpPr>
            <p:nvPr/>
          </p:nvSpPr>
          <p:spPr bwMode="auto">
            <a:xfrm>
              <a:off x="5424405" y="1890140"/>
              <a:ext cx="1290876" cy="752474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6. Fellebbezések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 benyújtása</a:t>
              </a:r>
            </a:p>
          </p:txBody>
        </p:sp>
        <p:sp>
          <p:nvSpPr>
            <p:cNvPr id="22" name="AutoShape 3"/>
            <p:cNvSpPr>
              <a:spLocks noChangeArrowheads="1"/>
            </p:cNvSpPr>
            <p:nvPr/>
          </p:nvSpPr>
          <p:spPr bwMode="auto">
            <a:xfrm>
              <a:off x="6103180" y="1280632"/>
              <a:ext cx="1233265" cy="640415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7. FLB* ülése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églalap 2"/>
          <p:cNvSpPr/>
          <p:nvPr/>
        </p:nvSpPr>
        <p:spPr bwMode="auto">
          <a:xfrm>
            <a:off x="6748423" y="4417735"/>
            <a:ext cx="2118850" cy="4746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sz="800" dirty="0">
                <a:solidFill>
                  <a:schemeClr val="tx1"/>
                </a:solidFill>
              </a:rPr>
              <a:t>Jelmagyarázat:</a:t>
            </a:r>
          </a:p>
          <a:p>
            <a:r>
              <a:rPr lang="hu-HU" sz="800" dirty="0">
                <a:solidFill>
                  <a:schemeClr val="tx1"/>
                </a:solidFill>
              </a:rPr>
              <a:t>ELB: Elsőfokú Licencadó Bizottság</a:t>
            </a:r>
          </a:p>
          <a:p>
            <a:r>
              <a:rPr lang="hu-HU" sz="800" dirty="0">
                <a:solidFill>
                  <a:schemeClr val="tx1"/>
                </a:solidFill>
              </a:rPr>
              <a:t>FLB: Fellebbviteli Licencadó Bizottság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3521001" y="5138356"/>
            <a:ext cx="3184599" cy="592138"/>
          </a:xfrm>
          <a:prstGeom prst="homePlate">
            <a:avLst>
              <a:gd name="adj" fmla="val 25615"/>
            </a:avLst>
          </a:prstGeom>
          <a:solidFill>
            <a:srgbClr val="FFC000"/>
          </a:solidFill>
          <a:ln w="6350">
            <a:solidFill>
              <a:srgbClr val="006699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>
            <a:lvl1pPr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 panose="020B0604020202020204" pitchFamily="34" charset="0"/>
              </a:rPr>
              <a:t>Értékelés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 panose="020B0604020202020204" pitchFamily="34" charset="0"/>
              </a:rPr>
              <a:t> – HP – Értékelés – Döntés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1200" b="0" kern="0" baseline="0" dirty="0">
                <a:solidFill>
                  <a:srgbClr val="646464"/>
                </a:solidFill>
              </a:rPr>
              <a:t>Március - Május</a:t>
            </a:r>
            <a:endParaRPr kumimoji="0" lang="en-US" altLang="hu-HU" sz="1200" b="0" i="0" u="none" strike="noStrike" kern="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6724039" y="5138356"/>
            <a:ext cx="1925676" cy="592138"/>
          </a:xfrm>
          <a:prstGeom prst="homePlate">
            <a:avLst>
              <a:gd name="adj" fmla="val 25637"/>
            </a:avLst>
          </a:prstGeom>
          <a:solidFill>
            <a:srgbClr val="80808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>
            <a:lvl1pPr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</a:rPr>
              <a:t>Fellebbezés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1200" b="0" kern="0" dirty="0">
                <a:solidFill>
                  <a:schemeClr val="bg1"/>
                </a:solidFill>
              </a:rPr>
              <a:t>Május</a:t>
            </a:r>
            <a:endParaRPr kumimoji="0" lang="en-US" altLang="hu-H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480464" y="5138356"/>
            <a:ext cx="3022098" cy="592138"/>
          </a:xfrm>
          <a:prstGeom prst="homePlate">
            <a:avLst>
              <a:gd name="adj" fmla="val 24911"/>
            </a:avLst>
          </a:prstGeom>
          <a:solidFill>
            <a:srgbClr val="C0C0C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>
            <a:lvl1pPr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Dokumentumok benyújtása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1200" b="0" kern="0" dirty="0">
                <a:solidFill>
                  <a:srgbClr val="FFFFFF"/>
                </a:solidFill>
              </a:rPr>
              <a:t>Február - Március</a:t>
            </a:r>
            <a:endParaRPr kumimoji="0" lang="en-US" altLang="hu-HU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8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5968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1. lépés: Alapeljárás kezdete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57277" y="1298972"/>
            <a:ext cx="7701476" cy="4472306"/>
            <a:chOff x="1208" y="1448"/>
            <a:chExt cx="3754" cy="1979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208" y="2081"/>
              <a:ext cx="1603" cy="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feladat: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Eljárás kezdetéről tájékoztató levél kiküldése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Lejárt tartozásokról szóló nyilatkozat kiküldése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IFA rendszer előkészítése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Licenc workshop megtartása</a:t>
              </a: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Licencigénylő feladatai: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Munkaanyagok előkészítése</a:t>
              </a: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71450" indent="-17145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endParaRPr lang="en-US" sz="1200" b="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325" y="2081"/>
              <a:ext cx="1488" cy="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feladat:</a:t>
              </a: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-</a:t>
              </a: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Licencigénylő feladatai: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2023 február elején megnyílik az IFA rendszer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Nyilatkozatok és egyéb dokumentumok feltöltésének a megkezdése az IFA rendszerben</a:t>
              </a:r>
              <a:endParaRPr lang="en-US" sz="1200" b="0" dirty="0">
                <a:solidFill>
                  <a:srgbClr val="FF0000"/>
                </a:solidFill>
              </a:endParaRPr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2855" y="1448"/>
              <a:ext cx="470" cy="1979"/>
              <a:chOff x="2855" y="1448"/>
              <a:chExt cx="470" cy="1979"/>
            </a:xfrm>
          </p:grpSpPr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3088" y="1448"/>
                <a:ext cx="2" cy="178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18" name="AutoShape 12"/>
              <p:cNvSpPr>
                <a:spLocks noChangeArrowheads="1"/>
              </p:cNvSpPr>
              <p:nvPr/>
            </p:nvSpPr>
            <p:spPr bwMode="auto">
              <a:xfrm>
                <a:off x="2855" y="3211"/>
                <a:ext cx="470" cy="216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endParaRPr lang="hu-HU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4960" y="1448"/>
              <a:ext cx="2" cy="178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</p:grp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7776642" y="5306422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4816180" y="1479322"/>
            <a:ext cx="3287682" cy="715238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l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Klublicenc alapeljárás elindítása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558799" y="1479322"/>
            <a:ext cx="3287682" cy="715238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l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Klublicenc alapeljárás előkészítése 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87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5968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2. lépés: Licenckérelem benyújtása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93495" y="1462883"/>
            <a:ext cx="8282308" cy="4309528"/>
            <a:chOff x="1152" y="1434"/>
            <a:chExt cx="2625" cy="1944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2478" y="1474"/>
              <a:ext cx="1042" cy="288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l">
                <a:spcBef>
                  <a:spcPct val="0"/>
                </a:spcBef>
              </a:pPr>
              <a:endParaRPr lang="hu-HU" sz="1200" b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        Eljárási dj befizetése 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74" y="2051"/>
              <a:ext cx="1042" cy="1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Licencigénylő feladatai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UEFA és NB I: nettó 500 000 Ft + áfa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NB I: nettó 400 000 Ft + áfa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NB II: nettó 150 000 Ft, + áfa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UEFA női: nettó 50 000 Ft, + áfa 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számla kézhezvételétől számított 8. nap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Könnyítés feljutóknak: 2. </a:t>
              </a:r>
              <a:r>
                <a:rPr lang="hu-HU" sz="1200" b="0" dirty="0" err="1">
                  <a:solidFill>
                    <a:schemeClr val="tx1"/>
                  </a:solidFill>
                </a:rPr>
                <a:t>hp</a:t>
              </a:r>
              <a:r>
                <a:rPr lang="hu-HU" sz="1200" b="0" dirty="0">
                  <a:solidFill>
                    <a:schemeClr val="tx1"/>
                  </a:solidFill>
                </a:rPr>
                <a:t> határidőig írásban visszalép</a:t>
              </a:r>
              <a:r>
                <a:rPr lang="hu-HU" sz="1200" b="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visszafizetés</a:t>
              </a:r>
              <a:endParaRPr lang="hu-HU" sz="1200" b="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feladata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Befizetések ellenőrzése.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152" y="1474"/>
              <a:ext cx="1042" cy="296"/>
            </a:xfrm>
            <a:prstGeom prst="homePlate">
              <a:avLst>
                <a:gd name="adj" fmla="val 2584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>
                <a:spcBef>
                  <a:spcPct val="0"/>
                </a:spcBef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dirty="0">
                  <a:solidFill>
                    <a:schemeClr val="tx1"/>
                  </a:solidFill>
                </a:rPr>
                <a:t>Licenckérelem benyújtása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152" y="2020"/>
              <a:ext cx="1042" cy="1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Licencigénylő feladatai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Nyilatkoznia szükséges, hogy UEFA, NBI, NBII és/vagy UEFA női licencet igényel-e.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Adatfeltöltést befejezi.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Licenckérelmek fogadása és adminisztrálása.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Dokumentáció ellenőrzése.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Licenc díj kiszámlázása.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284" y="1434"/>
              <a:ext cx="0" cy="17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3471" y="1434"/>
              <a:ext cx="306" cy="1944"/>
              <a:chOff x="3471" y="1434"/>
              <a:chExt cx="306" cy="1944"/>
            </a:xfrm>
          </p:grpSpPr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3623" y="1434"/>
                <a:ext cx="0" cy="17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16" name="AutoShape 15"/>
              <p:cNvSpPr>
                <a:spLocks noChangeArrowheads="1"/>
              </p:cNvSpPr>
              <p:nvPr/>
            </p:nvSpPr>
            <p:spPr bwMode="auto">
              <a:xfrm>
                <a:off x="3471" y="3169"/>
                <a:ext cx="306" cy="209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endParaRPr lang="hu-HU" sz="10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682401" y="5309092"/>
            <a:ext cx="965481" cy="463319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03.16.</a:t>
            </a: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438763" y="3338322"/>
            <a:ext cx="1626989" cy="1210896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Jogvesztő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 határidő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8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3.1 lépés: Formai szempontú értékelések elvégzése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91214" y="1475948"/>
            <a:ext cx="4606594" cy="4296293"/>
            <a:chOff x="1152" y="1326"/>
            <a:chExt cx="888" cy="1986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1152" y="1369"/>
              <a:ext cx="736" cy="407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>
                <a:spcBef>
                  <a:spcPct val="0"/>
                </a:spcBef>
              </a:pPr>
              <a:endParaRPr lang="hu-HU" sz="1200" b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Formai hiánypótlási felhívás megküldése </a:t>
              </a: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a kérelmezőknek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52" y="1851"/>
              <a:ext cx="736" cy="1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klublicenc adminisztráció ellenőrzi a beküldött dokumentumok teljességét.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Elkészíti és kiküldi a formai hiánypótlási felszólítást az érintett klubok részére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Licencigénylő feladatai: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Formai hiánypótlások áttekintése és pótlások előkészítése.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817" y="1326"/>
              <a:ext cx="223" cy="1986"/>
              <a:chOff x="1817" y="1326"/>
              <a:chExt cx="223" cy="1986"/>
            </a:xfrm>
          </p:grpSpPr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1929" y="1326"/>
                <a:ext cx="0" cy="183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18" name="AutoShape 12"/>
              <p:cNvSpPr>
                <a:spLocks noChangeArrowheads="1"/>
              </p:cNvSpPr>
              <p:nvPr/>
            </p:nvSpPr>
            <p:spPr bwMode="auto">
              <a:xfrm>
                <a:off x="1817" y="3097"/>
                <a:ext cx="223" cy="215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pPr algn="ctr"/>
                <a:r>
                  <a:rPr lang="hu-HU" sz="1200" dirty="0">
                    <a:solidFill>
                      <a:srgbClr val="FF0000"/>
                    </a:solidFill>
                  </a:rPr>
                  <a:t>03.22.</a:t>
                </a:r>
              </a:p>
            </p:txBody>
          </p:sp>
        </p:grpSp>
      </p:grp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188887" y="4873504"/>
            <a:ext cx="2684466" cy="112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r>
              <a:rPr lang="hu-HU" sz="1400" dirty="0">
                <a:solidFill>
                  <a:srgbClr val="FF0000"/>
                </a:solidFill>
              </a:rPr>
              <a:t>LEJÁR AZ 1. (FORMAI) HIÁNYPÓTLÁSI HATÁRIDŐ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hu-HU" sz="1400" dirty="0">
              <a:solidFill>
                <a:srgbClr val="FF0000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894220" y="1568969"/>
            <a:ext cx="3097438" cy="880459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endParaRPr lang="hu-HU" sz="1200" b="1" u="sng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u="sng" dirty="0">
                <a:solidFill>
                  <a:schemeClr val="tx1"/>
                </a:solidFill>
              </a:rPr>
              <a:t>1. Hiánypótlási kör (5 munkanap)</a:t>
            </a: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Licenckérelmező teljesíti a formai 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h</a:t>
            </a:r>
            <a:r>
              <a:rPr lang="hu-HU" sz="1200" b="1" dirty="0">
                <a:solidFill>
                  <a:schemeClr val="tx1"/>
                </a:solidFill>
              </a:rPr>
              <a:t>iánypótlásokat</a:t>
            </a:r>
          </a:p>
          <a:p>
            <a:pPr algn="l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669150" y="5307134"/>
            <a:ext cx="1070403" cy="465107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pPr algn="ctr"/>
            <a:r>
              <a:rPr lang="hu-HU" sz="1200" dirty="0">
                <a:solidFill>
                  <a:srgbClr val="FF0000"/>
                </a:solidFill>
              </a:rPr>
              <a:t>03.30.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8204351" y="1399436"/>
            <a:ext cx="1" cy="3907698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33900" y="2621685"/>
            <a:ext cx="3457759" cy="227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Licencigénylő feladatai: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Minden megkért dokumentumot határidőn belül feltölti az IT rendszerbe.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Minden eredetiben be nem hozott dokumentumot határidőn belül eljuttat a klublicenc adminisztrációhoz.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klublicenc adminisztráció ellenőrzi a beküldött dokumentumok teljességét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endParaRPr lang="hu-HU" sz="1200" b="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66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3.2. lépés: A kinevezett szakértők ellenőrzik a licenckérelmezők dokumentumait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77441" y="1578989"/>
            <a:ext cx="4325525" cy="4192455"/>
            <a:chOff x="1124" y="1382"/>
            <a:chExt cx="939" cy="1938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1124" y="1382"/>
              <a:ext cx="699" cy="407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>
                <a:spcBef>
                  <a:spcPct val="0"/>
                </a:spcBef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dirty="0">
                  <a:solidFill>
                    <a:schemeClr val="tx1"/>
                  </a:solidFill>
                </a:rPr>
                <a:t>Beküldött dokumentumok tartalmi </a:t>
              </a: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értékelése és hiánypótlások megküldése </a:t>
              </a: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a kérelmezőknek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24" y="1846"/>
              <a:ext cx="807" cy="1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Az egyes kritériumok kapcsán a szakértők átolvassák, majd szakmailag értékelik a beadott dokumentumokat.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Tartalmi hiánypótlási felszólítás keretében jelzik a kluboknak, ha hiányosságot találtak vagy a beadott dokumentumok nem felelnek meg a szabályzatban foglaltaknak.</a:t>
              </a: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 igénylő feladatai</a:t>
              </a:r>
            </a:p>
            <a:p>
              <a:pPr marL="171450" indent="-17145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Hiánypótlások áttekintése és a  pótlások előkészítése.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760" y="1382"/>
              <a:ext cx="303" cy="1938"/>
              <a:chOff x="1760" y="1382"/>
              <a:chExt cx="303" cy="1938"/>
            </a:xfrm>
          </p:grpSpPr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1912" y="1382"/>
                <a:ext cx="0" cy="17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18" name="AutoShape 12"/>
              <p:cNvSpPr>
                <a:spLocks noChangeArrowheads="1"/>
              </p:cNvSpPr>
              <p:nvPr/>
            </p:nvSpPr>
            <p:spPr bwMode="auto">
              <a:xfrm>
                <a:off x="1760" y="3105"/>
                <a:ext cx="303" cy="215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pPr algn="ctr"/>
                <a:r>
                  <a:rPr lang="hu-HU" sz="1200" dirty="0">
                    <a:solidFill>
                      <a:srgbClr val="FF0000"/>
                    </a:solidFill>
                  </a:rPr>
                  <a:t>04.07</a:t>
                </a:r>
              </a:p>
            </p:txBody>
          </p:sp>
        </p:grpSp>
      </p:grp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345767" y="1575526"/>
            <a:ext cx="2981574" cy="880459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endParaRPr lang="hu-HU" sz="1200" dirty="0">
              <a:solidFill>
                <a:schemeClr val="tx1"/>
              </a:solidFill>
            </a:endParaRPr>
          </a:p>
          <a:p>
            <a:pPr algn="ctr"/>
            <a:r>
              <a:rPr lang="hu-HU" sz="1200" u="sng" dirty="0">
                <a:solidFill>
                  <a:schemeClr val="tx1"/>
                </a:solidFill>
              </a:rPr>
              <a:t>2. Hiánypótlási kör (5 munkanap)</a:t>
            </a:r>
          </a:p>
          <a:p>
            <a:pPr algn="ctr"/>
            <a:r>
              <a:rPr lang="hu-HU" sz="1200" dirty="0">
                <a:solidFill>
                  <a:schemeClr val="tx1"/>
                </a:solidFill>
              </a:rPr>
              <a:t>Licenckérelmező teljesíti a </a:t>
            </a:r>
          </a:p>
          <a:p>
            <a:pPr algn="ctr"/>
            <a:r>
              <a:rPr lang="hu-HU" sz="1200" dirty="0">
                <a:solidFill>
                  <a:schemeClr val="tx1"/>
                </a:solidFill>
              </a:rPr>
              <a:t>tartalmi hiánypótlásokat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664606" y="1578989"/>
            <a:ext cx="0" cy="3883105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972357" y="5306336"/>
            <a:ext cx="1384497" cy="465107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pPr algn="ctr"/>
            <a:r>
              <a:rPr lang="hu-HU" sz="1200" dirty="0">
                <a:solidFill>
                  <a:srgbClr val="FF0000"/>
                </a:solidFill>
              </a:rPr>
              <a:t>04.14.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E113E664-C62B-47A3-970E-EDDDDE0C80ED}"/>
              </a:ext>
            </a:extLst>
          </p:cNvPr>
          <p:cNvSpPr txBox="1"/>
          <p:nvPr/>
        </p:nvSpPr>
        <p:spPr>
          <a:xfrm>
            <a:off x="4247855" y="2588499"/>
            <a:ext cx="35080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Licencigénylő feladatai</a:t>
            </a:r>
          </a:p>
          <a:p>
            <a:pPr marL="114300" indent="-114300"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licenckérelmező klub teljesíti a számára előírt hiánypótlást, azaz beküldi a hiányzó dokumentumot vagy módosított tartalommal újra beküldi a korábban beadott dokumentumot.</a:t>
            </a:r>
          </a:p>
          <a:p>
            <a:pPr marL="114300" indent="-114300"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</a:t>
            </a:r>
          </a:p>
          <a:p>
            <a:pPr marL="114300" indent="-114300"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Fogadja és adminisztrálja a beérkező hiánypótlásokat.</a:t>
            </a:r>
          </a:p>
          <a:p>
            <a:pPr marL="114300" indent="-114300"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szakértők elkezdik értékelni a beérkező hiánypótlásokat.</a:t>
            </a: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B0F5CE07-199C-463C-AF1E-DD30C95D4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4854" y="3265272"/>
            <a:ext cx="1559146" cy="88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Aft>
                <a:spcPct val="30000"/>
              </a:spcAft>
              <a:buClr>
                <a:srgbClr val="006699"/>
              </a:buClr>
            </a:pPr>
            <a:r>
              <a:rPr lang="hu-HU" sz="1400" dirty="0">
                <a:solidFill>
                  <a:srgbClr val="FF0000"/>
                </a:solidFill>
              </a:rPr>
              <a:t>LEJÁR A 2. HP HATÁRIDŐ!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66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4. lépés: Az Elsőfokú Licencadó Bizottság első ülése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545938" y="1571520"/>
            <a:ext cx="3145379" cy="3932863"/>
            <a:chOff x="2050" y="1363"/>
            <a:chExt cx="825" cy="1818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2050" y="1363"/>
              <a:ext cx="699" cy="408"/>
            </a:xfrm>
            <a:prstGeom prst="homePlate">
              <a:avLst>
                <a:gd name="adj" fmla="val 2584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>
                <a:spcBef>
                  <a:spcPct val="0"/>
                </a:spcBef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dirty="0">
                  <a:solidFill>
                    <a:schemeClr val="tx1"/>
                  </a:solidFill>
                </a:rPr>
                <a:t>Lezajlik az Elsőfokú Licencadó </a:t>
              </a:r>
            </a:p>
            <a:p>
              <a:pPr algn="ctr">
                <a:spcBef>
                  <a:spcPct val="0"/>
                </a:spcBef>
              </a:pPr>
              <a:r>
                <a:rPr lang="hu-HU" sz="1200" dirty="0">
                  <a:solidFill>
                    <a:schemeClr val="tx1"/>
                  </a:solidFill>
                </a:rPr>
                <a:t>Bizottság 1. ülése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050" y="1781"/>
              <a:ext cx="699" cy="1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</a:t>
              </a:r>
            </a:p>
            <a:p>
              <a:pPr marL="171450" lvl="1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bizottsági tagok áttekintik a licenceljárás során beérkező dokumentumokat.</a:t>
              </a:r>
            </a:p>
            <a:p>
              <a:pPr marL="171450" lvl="1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Az Elsőfokú Licencadó Bizottság összeül és dönt a licenc megadásáról vagy hiánypótlás kiírásáról.</a:t>
              </a:r>
            </a:p>
            <a:p>
              <a:pPr marL="171450" lvl="1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Klublicenc Adminisztráció értesíti a klubokat a Bizottság döntéséről.</a:t>
              </a: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Licencigénylő feladata:</a:t>
              </a:r>
            </a:p>
            <a:p>
              <a:pPr marL="171450" lvl="1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Megtekinti a feltöltött határozatot</a:t>
              </a: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endParaRPr lang="hu-HU" sz="1200" b="0" dirty="0">
                <a:solidFill>
                  <a:schemeClr val="tx1"/>
                </a:solidFill>
              </a:endParaRP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endParaRPr lang="hu-H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875" y="1386"/>
              <a:ext cx="0" cy="17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</p:grp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06424" y="1573684"/>
            <a:ext cx="2664993" cy="880459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Klublicenc Menedzser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megkapja a vezetői írásos 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n</a:t>
            </a:r>
            <a:r>
              <a:rPr lang="hu-HU" sz="1200" b="1" dirty="0">
                <a:solidFill>
                  <a:schemeClr val="tx1"/>
                </a:solidFill>
              </a:rPr>
              <a:t>yilatkozatot </a:t>
            </a:r>
            <a:r>
              <a:rPr lang="hu-HU" sz="1200" dirty="0">
                <a:solidFill>
                  <a:schemeClr val="tx1"/>
                </a:solidFill>
              </a:rPr>
              <a:t>(F.05)</a:t>
            </a:r>
            <a:endParaRPr lang="hu-HU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6423" y="2636837"/>
            <a:ext cx="2664993" cy="26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 igénylő feladata: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Letölti a rendszerből a nyilatkozatot, kitölti és elküldi az MLSZ részére az Elsőfokú Licencadó Bizottság licencdöntési időszakát megelőző hét napon belül.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feladata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Fogadja és feldolgozza a beérkező nyilatkozatokat.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Klublicenc Menedzser elkészít a döntés előkészítő dokumentumot az Elsőfokú Licencadó Bizottság részére.</a:t>
            </a:r>
          </a:p>
          <a:p>
            <a:pPr marL="228600" lvl="1" indent="-228600">
              <a:spcAft>
                <a:spcPct val="30000"/>
              </a:spcAft>
              <a:buClr>
                <a:srgbClr val="006699"/>
              </a:buClr>
              <a:buFont typeface="+mj-lt"/>
              <a:buAutoNum type="arabicPeriod"/>
            </a:pP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30519" y="1559797"/>
            <a:ext cx="0" cy="3883105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AFF21046-5C3D-4B0B-99EC-16BEE6B07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044" y="5383336"/>
            <a:ext cx="1376950" cy="381649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200" dirty="0">
                <a:solidFill>
                  <a:srgbClr val="FF0000"/>
                </a:solidFill>
              </a:rPr>
              <a:t>04.19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FF830426-A16E-4199-9E3E-645767784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842" y="5383336"/>
            <a:ext cx="1376950" cy="381649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200" dirty="0">
                <a:solidFill>
                  <a:srgbClr val="FF0000"/>
                </a:solidFill>
              </a:rPr>
              <a:t>~04.24</a:t>
            </a:r>
          </a:p>
        </p:txBody>
      </p:sp>
    </p:spTree>
    <p:extLst>
      <p:ext uri="{BB962C8B-B14F-4D97-AF65-F5344CB8AC3E}">
        <p14:creationId xmlns:p14="http://schemas.microsoft.com/office/powerpoint/2010/main" val="121069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Az Elsőfokú Licencadó Bizottság hiánypótlásának költségei I.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328916"/>
              </p:ext>
            </p:extLst>
          </p:nvPr>
        </p:nvGraphicFramePr>
        <p:xfrm>
          <a:off x="381000" y="2650331"/>
          <a:ext cx="8607552" cy="3108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4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330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Licenckérelem típusa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Hiánypótlási díjak mértéke annak függvényében, hogy hány kritériumot érint a hiánypótlási felhívás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</a:rPr>
                        <a:t>UEFA/NBI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30 000 HUF+áfa/ hiánypótoltatott kritérium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7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</a:rPr>
                        <a:t>NB I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24 000 HUF+áfa/ hiánypótoltatott kritérium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65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NB II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9 000 HUF+áfa/ hiánypótoltatott kritérium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65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UEFA női</a:t>
                      </a: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9 000 HUF+áfa/ hiánypótoltatott kritérium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95370"/>
                  </a:ext>
                </a:extLst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1387371"/>
            <a:ext cx="6273801" cy="88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Klublicenc szabályzat: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b="0" dirty="0">
                <a:solidFill>
                  <a:schemeClr val="tx1"/>
                </a:solidFill>
              </a:rPr>
              <a:t>„A hiánypótlásra kötelezett klubnak annyiszor kell megfizetnie az 1. táblázatban feltüntetett eljárási díjakat – egy hiánypótlási eljáráson belül -, ahány kritériumot érintenek a határozatban szereplő hiánypótlási pontok.”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4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5. lépés: Hiánypótlás és az Elsőfokú Licencadó Bizottság második ülése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85626" y="1478490"/>
            <a:ext cx="7541060" cy="4023720"/>
            <a:chOff x="1152" y="1369"/>
            <a:chExt cx="1608" cy="186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152" y="1369"/>
              <a:ext cx="699" cy="407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l">
                <a:spcBef>
                  <a:spcPct val="0"/>
                </a:spcBef>
              </a:pPr>
              <a:endParaRPr lang="hu-HU" sz="1200" b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b="1" u="sng" dirty="0">
                  <a:solidFill>
                    <a:schemeClr val="tx1"/>
                  </a:solidFill>
                </a:rPr>
                <a:t>3., Utolsó hiánypótlási kör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972" y="1369"/>
              <a:ext cx="0" cy="18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756" y="1369"/>
              <a:ext cx="4" cy="180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</p:grp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85626" y="2636836"/>
            <a:ext cx="3002552" cy="26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Licencigénylő feladata: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Határidőre teljesíti az Elsőfokú Licencadó Bizottság által kiírt hiánypótlást.</a:t>
            </a: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beérkezett hiánypótlásokat folyamatosan értékeli.</a:t>
            </a: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661991" y="1478490"/>
            <a:ext cx="3278110" cy="897333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Elsőfokú Licencadó Bizottság 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d</a:t>
            </a:r>
            <a:r>
              <a:rPr lang="hu-HU" sz="1200" b="1" dirty="0">
                <a:solidFill>
                  <a:schemeClr val="tx1"/>
                </a:solidFill>
              </a:rPr>
              <a:t>öntést hoz a licenc megadásáról,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vagy elutasításáról</a:t>
            </a:r>
            <a:endParaRPr lang="hu-HU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661991" y="2636836"/>
            <a:ext cx="3002552" cy="26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rgbClr val="FF0000"/>
                </a:solidFill>
              </a:rPr>
              <a:t>Az Elsőfokú Licencadó Bizottság összeül és dönt a licenc megadásáról vagy elutasításáról.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Klublicenc Adminisztráció értesíti a klubokat a Bizottság döntéséről.</a:t>
            </a: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Licencigénylő feladata: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Megtekinti a feltöltött határozatot.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Fellebbezést nyújthat be a Fellebbviteli Licencadó Bizottsághoz.</a:t>
            </a: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105525" y="4185443"/>
            <a:ext cx="1626989" cy="1210896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Jogvesztő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 határidő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8E9ED887-A882-4B03-B0E0-E5CFBD159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353" y="5190914"/>
            <a:ext cx="1299676" cy="572309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200" dirty="0">
                <a:solidFill>
                  <a:srgbClr val="FF0000"/>
                </a:solidFill>
              </a:rPr>
              <a:t>04.28.</a:t>
            </a: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56D9F920-AB12-4B3C-B206-FDF9FA57C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604" y="5188654"/>
            <a:ext cx="1382163" cy="576331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200" dirty="0">
                <a:solidFill>
                  <a:srgbClr val="FF0000"/>
                </a:solidFill>
              </a:rPr>
              <a:t>~05.11</a:t>
            </a:r>
          </a:p>
        </p:txBody>
      </p:sp>
    </p:spTree>
    <p:extLst>
      <p:ext uri="{BB962C8B-B14F-4D97-AF65-F5344CB8AC3E}">
        <p14:creationId xmlns:p14="http://schemas.microsoft.com/office/powerpoint/2010/main" val="4267883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08716" y="1400403"/>
            <a:ext cx="5002423" cy="4372008"/>
            <a:chOff x="1777" y="1330"/>
            <a:chExt cx="1055" cy="2021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2025" y="1383"/>
              <a:ext cx="699" cy="293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/>
              <a:endParaRPr lang="hu-HU" sz="1200" dirty="0">
                <a:solidFill>
                  <a:schemeClr val="tx1"/>
                </a:solidFill>
              </a:endParaRPr>
            </a:p>
            <a:p>
              <a:pPr algn="ctr"/>
              <a:r>
                <a:rPr lang="hu-HU" sz="1200" dirty="0">
                  <a:solidFill>
                    <a:schemeClr val="tx1"/>
                  </a:solidFill>
                </a:rPr>
                <a:t>Fellebbviteli Licencadó Bizottság ülésezik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025" y="1846"/>
              <a:ext cx="807" cy="1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feladat: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Fellebbviteli Licencadó Bizottság az ülés során eldönti, hogy helybenhagyja az elsőfok döntését vagy módosítja azt.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Klublicenc Adminisztráció értesíti a klubot a Bizottság döntéséről.</a:t>
              </a: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b="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Licencigénylő feladata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Megtekinti a feltöltött határozatot.</a:t>
              </a: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777" y="1330"/>
              <a:ext cx="350" cy="2021"/>
              <a:chOff x="1777" y="1330"/>
              <a:chExt cx="350" cy="2021"/>
            </a:xfrm>
          </p:grpSpPr>
          <p:sp>
            <p:nvSpPr>
              <p:cNvPr id="6" name="Line 11"/>
              <p:cNvSpPr>
                <a:spLocks noChangeShapeType="1"/>
              </p:cNvSpPr>
              <p:nvPr/>
            </p:nvSpPr>
            <p:spPr bwMode="auto">
              <a:xfrm>
                <a:off x="1952" y="1330"/>
                <a:ext cx="0" cy="17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7" name="AutoShape 12"/>
              <p:cNvSpPr>
                <a:spLocks noChangeArrowheads="1"/>
              </p:cNvSpPr>
              <p:nvPr/>
            </p:nvSpPr>
            <p:spPr bwMode="auto">
              <a:xfrm>
                <a:off x="1777" y="3128"/>
                <a:ext cx="350" cy="223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r>
                  <a:rPr lang="hu-HU" sz="1300" dirty="0">
                    <a:solidFill>
                      <a:srgbClr val="FF0000"/>
                    </a:solidFill>
                  </a:rPr>
                  <a:t>8. nap</a:t>
                </a:r>
              </a:p>
            </p:txBody>
          </p:sp>
        </p:grpSp>
      </p:grpSp>
      <p:sp>
        <p:nvSpPr>
          <p:cNvPr id="8" name="Szövegdoboz 7"/>
          <p:cNvSpPr txBox="1"/>
          <p:nvPr/>
        </p:nvSpPr>
        <p:spPr>
          <a:xfrm>
            <a:off x="381000" y="4063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6. lépés: A Fellebbviteli Bizottság ülése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732037" y="4914936"/>
            <a:ext cx="2781302" cy="63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400" dirty="0">
                <a:solidFill>
                  <a:srgbClr val="FF0000"/>
                </a:solidFill>
              </a:rPr>
              <a:t>Az FLB döntése végleges, a klubok részére lezárul az eljárás</a:t>
            </a:r>
            <a:endParaRPr lang="hu-HU" sz="14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78929" y="2513416"/>
            <a:ext cx="3278110" cy="265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Licencigénylő feladata: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licenceljárásban résztvevő klubnak jogában áll fellebbezést benyújtania a Fellebbviteli Licencadó Bizottsághoz a döntés kézhezvételét követő 8 napon belül.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 elkészíti és benyújtja a fellebbezést az alátámasztó dokumentumokkal együtt.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Új bizonyíték benyújtása nem lehetséges, kivétel…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feladat:</a:t>
            </a:r>
          </a:p>
          <a:p>
            <a:pPr marL="228600" lvl="1" indent="-22860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Klublicenc Menedzser befogadja a fellebbezést, és összehívja a Fellebbviteli Licencadó Bizottságot.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381000" y="1515059"/>
            <a:ext cx="3314402" cy="633782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/>
            <a:endParaRPr lang="hu-HU" sz="1200" dirty="0">
              <a:solidFill>
                <a:schemeClr val="tx1"/>
              </a:solidFill>
            </a:endParaRPr>
          </a:p>
          <a:p>
            <a:pPr algn="ctr"/>
            <a:r>
              <a:rPr lang="hu-HU" sz="1200" dirty="0">
                <a:solidFill>
                  <a:schemeClr val="tx1"/>
                </a:solidFill>
              </a:rPr>
              <a:t>Fellebbezés benyújtás</a:t>
            </a:r>
            <a:endParaRPr lang="hu-HU" sz="1200" b="1" dirty="0">
              <a:solidFill>
                <a:schemeClr val="bg1"/>
              </a:solidFill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8147088" y="1423117"/>
            <a:ext cx="0" cy="3883105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7317302" y="5289997"/>
            <a:ext cx="1659572" cy="482414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endParaRPr lang="hu-HU" sz="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6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12543C-7DAD-4400-B0DE-EF479B029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Klublicenc alapeljárás bemutatása</a:t>
            </a:r>
          </a:p>
          <a:p>
            <a:r>
              <a:rPr lang="hu-HU" dirty="0"/>
              <a:t>PMR-IFA egyablakos ügyintézési rend bemutatása</a:t>
            </a:r>
            <a:endParaRPr lang="en-US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D2E4066-F622-4D59-941E-80DE0A2FB44A}"/>
              </a:ext>
            </a:extLst>
          </p:cNvPr>
          <p:cNvSpPr txBox="1">
            <a:spLocks/>
          </p:cNvSpPr>
          <p:nvPr/>
        </p:nvSpPr>
        <p:spPr bwMode="auto">
          <a:xfrm>
            <a:off x="609600" y="609600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kern="0"/>
              <a:t>Tartalomjegyzék</a:t>
            </a:r>
            <a:endParaRPr lang="hu-HU" kern="0" dirty="0"/>
          </a:p>
        </p:txBody>
      </p:sp>
    </p:spTree>
    <p:extLst>
      <p:ext uri="{BB962C8B-B14F-4D97-AF65-F5344CB8AC3E}">
        <p14:creationId xmlns:p14="http://schemas.microsoft.com/office/powerpoint/2010/main" val="667657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57995" y="492267"/>
            <a:ext cx="425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Tipikus hibák - pénzügy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381000" y="1348155"/>
            <a:ext cx="8235950" cy="4372708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Adatok Ft-ban és nem </a:t>
            </a:r>
            <a:r>
              <a:rPr lang="hu-HU" sz="2000" b="0" kern="0" dirty="0" err="1">
                <a:solidFill>
                  <a:srgbClr val="000000"/>
                </a:solidFill>
              </a:rPr>
              <a:t>eFt</a:t>
            </a:r>
            <a:r>
              <a:rPr lang="hu-HU" sz="2000" b="0" kern="0" dirty="0">
                <a:solidFill>
                  <a:srgbClr val="000000"/>
                </a:solidFill>
              </a:rPr>
              <a:t>-ban lettek megadva.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„December 31(</a:t>
            </a:r>
            <a:r>
              <a:rPr lang="hu-HU" sz="2000" b="0" kern="0" dirty="0">
                <a:solidFill>
                  <a:srgbClr val="FF0000"/>
                </a:solidFill>
              </a:rPr>
              <a:t>Február 28</a:t>
            </a:r>
            <a:r>
              <a:rPr lang="hu-HU" sz="2000" b="0" kern="0" dirty="0">
                <a:solidFill>
                  <a:srgbClr val="000000"/>
                </a:solidFill>
              </a:rPr>
              <a:t>) / Március 31” szabály fontosságának későn történő felismerése.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„Meglátjuk, hogyan alakul a bajnokság, legfeljebb az utolsó héten beadunk mindent.”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Klublicenc Szabályzat használatának hiánya.</a:t>
            </a:r>
          </a:p>
          <a:p>
            <a:pPr marL="0" indent="0">
              <a:buClrTx/>
              <a:buNone/>
            </a:pPr>
            <a:endParaRPr lang="hu-HU" sz="2000" b="0" kern="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hu-HU" b="0" kern="0" dirty="0"/>
              <a:t>	</a:t>
            </a:r>
          </a:p>
          <a:p>
            <a:endParaRPr lang="hu-HU" b="0" kern="0" dirty="0"/>
          </a:p>
          <a:p>
            <a:endParaRPr lang="hu-HU" b="0" kern="0" dirty="0"/>
          </a:p>
        </p:txBody>
      </p:sp>
    </p:spTree>
    <p:extLst>
      <p:ext uri="{BB962C8B-B14F-4D97-AF65-F5344CB8AC3E}">
        <p14:creationId xmlns:p14="http://schemas.microsoft.com/office/powerpoint/2010/main" val="2937228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A licenc megtagadásának esetei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381000" y="1348155"/>
            <a:ext cx="8235950" cy="4372708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Bármilyen „A” kritériumot igazoló dokumentumot nem, vagy nem megfelelően töltöttek fel határidőre.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Az eljárási díjak késői befizetése, vagy a befizetés elmulasztása.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Jogvesztő határidők elmulasztása.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A könyvvizsgálói jelentés a záradék megadásának elutasítását vagy elutasító könyvvizsgálói záradékot tartalmaz.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„Február 28/ Március 31” szabály megsértése.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Vállalkozás folytatásának elve nem teljesül.</a:t>
            </a:r>
            <a:r>
              <a:rPr lang="hu-HU" b="0" kern="0" dirty="0"/>
              <a:t>	</a:t>
            </a:r>
          </a:p>
          <a:p>
            <a:endParaRPr lang="hu-HU" b="0" kern="0" dirty="0"/>
          </a:p>
          <a:p>
            <a:endParaRPr lang="hu-HU" b="0" kern="0" dirty="0"/>
          </a:p>
        </p:txBody>
      </p:sp>
    </p:spTree>
    <p:extLst>
      <p:ext uri="{BB962C8B-B14F-4D97-AF65-F5344CB8AC3E}">
        <p14:creationId xmlns:p14="http://schemas.microsoft.com/office/powerpoint/2010/main" val="3005637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82600"/>
            <a:ext cx="8234363" cy="5969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kern="0">
                <a:solidFill>
                  <a:schemeClr val="tx1"/>
                </a:solidFill>
              </a:rPr>
              <a:t>Kérdések</a:t>
            </a:r>
            <a:r>
              <a:rPr lang="en-US" sz="2800" kern="0">
                <a:solidFill>
                  <a:schemeClr val="tx1"/>
                </a:solidFill>
              </a:rPr>
              <a:t>?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pic>
        <p:nvPicPr>
          <p:cNvPr id="4" name="Picture 4" descr="Kapcsolódó kép">
            <a:extLst>
              <a:ext uri="{FF2B5EF4-FFF2-40B4-BE49-F238E27FC236}">
                <a16:creationId xmlns:a16="http://schemas.microsoft.com/office/drawing/2014/main" id="{847C0DC6-54FE-4522-B100-80808BC1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654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>
            <a:extLst>
              <a:ext uri="{FF2B5EF4-FFF2-40B4-BE49-F238E27FC236}">
                <a16:creationId xmlns:a16="http://schemas.microsoft.com/office/drawing/2014/main" id="{4B5B1217-BAF4-48D7-BE5E-63373C4E825B}"/>
              </a:ext>
            </a:extLst>
          </p:cNvPr>
          <p:cNvSpPr txBox="1">
            <a:spLocks noChangeArrowheads="1"/>
          </p:cNvSpPr>
          <p:nvPr/>
        </p:nvSpPr>
        <p:spPr>
          <a:xfrm>
            <a:off x="1117329" y="2636385"/>
            <a:ext cx="6909341" cy="1343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kern="0" dirty="0">
                <a:solidFill>
                  <a:schemeClr val="tx1"/>
                </a:solidFill>
              </a:rPr>
              <a:t>2. PMR-IFA egyablakos ügyintézési rend bemutatása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0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542752-FE34-4523-8063-E9EE3975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Egyablakos ügyintézés PMR és IFA között általános információk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4F92A0-BE52-4237-A193-0BC47D209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Az alábbi adatokat PMR-ben és IFA-ban is szolgáltatni kell:</a:t>
            </a:r>
          </a:p>
          <a:p>
            <a:pPr lvl="1"/>
            <a:r>
              <a:rPr lang="hu-HU" sz="1600" dirty="0"/>
              <a:t>Mérleg adatok</a:t>
            </a:r>
          </a:p>
          <a:p>
            <a:pPr lvl="1"/>
            <a:r>
              <a:rPr lang="hu-HU" sz="1600" dirty="0"/>
              <a:t>Eredménykimutatás adatok</a:t>
            </a:r>
          </a:p>
          <a:p>
            <a:pPr lvl="1"/>
            <a:r>
              <a:rPr lang="hu-HU" sz="1600" dirty="0"/>
              <a:t>Főkönyvi kivonat (Excel formátumban)</a:t>
            </a:r>
          </a:p>
          <a:p>
            <a:pPr lvl="1"/>
            <a:r>
              <a:rPr lang="hu-HU" sz="1600" dirty="0"/>
              <a:t>Éves beszámoló (PDF formátumban)</a:t>
            </a:r>
          </a:p>
          <a:p>
            <a:pPr lvl="1"/>
            <a:r>
              <a:rPr lang="hu-HU" sz="1600" dirty="0"/>
              <a:t>Könyvvizsgálói jelentés (PDF formátumban)</a:t>
            </a:r>
          </a:p>
          <a:p>
            <a:pPr lvl="1"/>
            <a:endParaRPr lang="hu-HU" dirty="0"/>
          </a:p>
          <a:p>
            <a:r>
              <a:rPr lang="hu-HU" sz="2000" dirty="0"/>
              <a:t>A fenti adatokat tartalmi hiánypótlásig csak PMR-ben kell benyújtani!</a:t>
            </a:r>
          </a:p>
          <a:p>
            <a:endParaRPr lang="hu-HU" sz="2000" dirty="0"/>
          </a:p>
          <a:p>
            <a:endParaRPr lang="hu-HU" sz="2000" dirty="0"/>
          </a:p>
          <a:p>
            <a:pPr marL="36195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9566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4470DC-1F65-4873-8BB5-88990053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Egyablakos ügyintézés PMR és IFA között általános információk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9D5274-E355-4AAD-89D5-8331C969E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Az egyablakos ügyintézés miatt az IFA rendszer zárt állapotban van a következő kritérium pontok esetében:</a:t>
            </a:r>
          </a:p>
          <a:p>
            <a:pPr lvl="1"/>
            <a:r>
              <a:rPr lang="hu-HU" sz="1600" dirty="0"/>
              <a:t>F.01.01 Éves beszámoló – Mérleg</a:t>
            </a:r>
          </a:p>
          <a:p>
            <a:pPr lvl="1"/>
            <a:r>
              <a:rPr lang="hu-HU" sz="1600" dirty="0"/>
              <a:t>F.01.02 Éves beszámoló – Eredménykimutatás</a:t>
            </a:r>
          </a:p>
          <a:p>
            <a:pPr lvl="1"/>
            <a:r>
              <a:rPr lang="hu-HU" sz="1600" dirty="0"/>
              <a:t>F.01.07 Könyvvizsgálói jelentés</a:t>
            </a:r>
          </a:p>
          <a:p>
            <a:pPr lvl="1"/>
            <a:r>
              <a:rPr lang="hu-HU" sz="1600" dirty="0"/>
              <a:t>F.01.12 Főkönyvi kivonat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B36115A7-D772-420C-BF6C-EAA68B503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13" y="3714298"/>
            <a:ext cx="3272275" cy="1643514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8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Kivéve: NB3-as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8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sportszervezetek</a:t>
            </a:r>
            <a:endParaRPr kumimoji="0" lang="en-GB" altLang="hu-HU" sz="18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63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39A78F-F9BD-44A4-823E-7452CFA86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Egyablakos ügyintézésre nem jogosultak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956FC2-0730-4D1B-9478-841195361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 2023/24-es Klublicenc alapeljárás ideje alatt NB3-ban szereplő sportszervezetek:</a:t>
            </a:r>
          </a:p>
          <a:p>
            <a:pPr lvl="1"/>
            <a:r>
              <a:rPr lang="hu-HU" sz="1600" dirty="0"/>
              <a:t>Az adatszolgáltatás csak IFA-ban történik.</a:t>
            </a:r>
          </a:p>
          <a:p>
            <a:pPr lvl="1"/>
            <a:endParaRPr lang="hu-HU" dirty="0"/>
          </a:p>
          <a:p>
            <a:r>
              <a:rPr lang="hu-HU" sz="2000" dirty="0"/>
              <a:t>A 2023/24-es Klublicenc alapeljárás ideje alatt konszolidált vagy kombinált éves beszámolót készítő sportszervezetek:</a:t>
            </a:r>
          </a:p>
          <a:p>
            <a:pPr lvl="1"/>
            <a:r>
              <a:rPr lang="hu-HU" sz="1600" dirty="0"/>
              <a:t>Az adatszolgáltatás PMR-ben és IFA-ban külön-külön történik.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8889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id="{69DD29B7-C13A-4D96-A884-C3FDFE272B4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5" name="Objektum 4" hidden="1">
                        <a:extLst>
                          <a:ext uri="{FF2B5EF4-FFF2-40B4-BE49-F238E27FC236}">
                            <a16:creationId xmlns:a16="http://schemas.microsoft.com/office/drawing/2014/main" id="{69DD29B7-C13A-4D96-A884-C3FDFE272B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 hidden="1">
            <a:extLst>
              <a:ext uri="{FF2B5EF4-FFF2-40B4-BE49-F238E27FC236}">
                <a16:creationId xmlns:a16="http://schemas.microsoft.com/office/drawing/2014/main" id="{6631FBB2-A4FB-4E01-BD8D-A3C30614904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8127337-79AC-4D24-A3AA-B2E4264E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0. Egyablakos ügyintézés menete</a:t>
            </a: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E6901084-31DC-464C-AAB1-E3C1FAE63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9803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7AE02A6A-094D-49BA-99F3-A4A75A81C8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310" y="1400651"/>
            <a:ext cx="8645" cy="3897382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DD0DC1F1-8B62-475A-B138-EB78D6F3B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957" y="1400651"/>
            <a:ext cx="5614220" cy="742893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0. </a:t>
            </a:r>
            <a:r>
              <a:rPr lang="hu-HU" sz="1400" b="1" dirty="0">
                <a:solidFill>
                  <a:schemeClr val="tx1"/>
                </a:solidFill>
              </a:rPr>
              <a:t>lépés: a sportszervezet benyújtja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a licenckérelmét az IFA-ban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671D335-4235-4041-9490-27E2C80A6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514" y="3053653"/>
            <a:ext cx="2967917" cy="1334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benyújtott licenckérelem következtében létrejön az informatikai kapcsolat a PMR és az IFA között.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2B9E738-F90B-4081-9270-A6F0F4A0DEC6}"/>
              </a:ext>
            </a:extLst>
          </p:cNvPr>
          <p:cNvSpPr txBox="1"/>
          <p:nvPr/>
        </p:nvSpPr>
        <p:spPr>
          <a:xfrm>
            <a:off x="4455914" y="4692065"/>
            <a:ext cx="3621821" cy="757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lang="hu-HU" altLang="hu-HU" sz="1200" kern="0" dirty="0">
                <a:solidFill>
                  <a:schemeClr val="tx1"/>
                </a:solidFill>
              </a:rPr>
              <a:t>Megjegyzés: csak elektronikusan benyújtott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lang="hu-HU" altLang="hu-HU" sz="1200" kern="0" dirty="0">
                <a:solidFill>
                  <a:schemeClr val="tx1"/>
                </a:solidFill>
              </a:rPr>
              <a:t>licenckérelem esetén tudja a sportszervezet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lang="hu-HU" altLang="hu-HU" sz="1200" kern="0" dirty="0">
                <a:solidFill>
                  <a:schemeClr val="tx1"/>
                </a:solidFill>
              </a:rPr>
              <a:t>az egyablakos ügyintézést elvégezni!</a:t>
            </a:r>
            <a:endParaRPr lang="en-GB" altLang="hu-HU" sz="1200" kern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8AC5D2-4920-4A67-BA07-6D1E5EB5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513" y="2386517"/>
            <a:ext cx="2967917" cy="1334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releváns PMR adatszolgáltatás kiírásra kerül.</a:t>
            </a:r>
          </a:p>
        </p:txBody>
      </p:sp>
    </p:spTree>
    <p:extLst>
      <p:ext uri="{BB962C8B-B14F-4D97-AF65-F5344CB8AC3E}">
        <p14:creationId xmlns:p14="http://schemas.microsoft.com/office/powerpoint/2010/main" val="2490017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um 10" hidden="1">
            <a:extLst>
              <a:ext uri="{FF2B5EF4-FFF2-40B4-BE49-F238E27FC236}">
                <a16:creationId xmlns:a16="http://schemas.microsoft.com/office/drawing/2014/main" id="{FFA3253E-77F0-4467-8DBF-DFCDD416B85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11" name="Objektum 10" hidden="1">
                        <a:extLst>
                          <a:ext uri="{FF2B5EF4-FFF2-40B4-BE49-F238E27FC236}">
                            <a16:creationId xmlns:a16="http://schemas.microsoft.com/office/drawing/2014/main" id="{FFA3253E-77F0-4467-8DBF-DFCDD416B8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3AFD5697-8736-475B-9B3A-5D8FDAD539DC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4F68A6A-EF9E-48A3-B251-D146A68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324"/>
            <a:ext cx="8234363" cy="863600"/>
          </a:xfrm>
        </p:spPr>
        <p:txBody>
          <a:bodyPr/>
          <a:lstStyle/>
          <a:p>
            <a:pPr algn="ctr"/>
            <a:r>
              <a:rPr lang="hu-HU" dirty="0"/>
              <a:t>1. PMR adatszolgáltatás kiírása</a:t>
            </a:r>
            <a:br>
              <a:rPr lang="hu-HU" dirty="0"/>
            </a:br>
            <a:endParaRPr lang="hu-HU" dirty="0"/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5E3CA5E9-62CB-4B18-9778-5EAD63623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44" y="530477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0192909D-96C4-4692-A657-8AF4F3620A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1430" y="1410341"/>
            <a:ext cx="14525" cy="3894431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B27076A7-B278-4531-B63C-1D54008C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957" y="1410342"/>
            <a:ext cx="6752400" cy="739165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1. lépés: a sportszervezet </a:t>
            </a:r>
            <a:r>
              <a:rPr lang="hu-HU" sz="1400" dirty="0">
                <a:solidFill>
                  <a:schemeClr val="tx1"/>
                </a:solidFill>
              </a:rPr>
              <a:t>a</a:t>
            </a:r>
            <a:r>
              <a:rPr lang="hu-HU" sz="1400" b="1" dirty="0">
                <a:solidFill>
                  <a:schemeClr val="tx1"/>
                </a:solidFill>
              </a:rPr>
              <a:t>datszolgáltatása PMR-ben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normál adatszolgáltatási időszakban és formai hiánypótlási időszakban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5626BF24-95F7-49FE-8242-1C844670E4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214" y="2149507"/>
            <a:ext cx="14524" cy="3165212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D151FC3D-47C6-4735-B735-987412596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888" y="530477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02.28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D38E927B-C50B-4D34-A93F-4B9DB2DEE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13" y="3421877"/>
            <a:ext cx="3052689" cy="73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sportszervezet normál adatszolgáltatási időszakban 2023.02.28-ig szolgáltat adatot PMR-ben.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6CBBB7-A2DD-4CBE-89F1-8BF5E0CCB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898" y="3401233"/>
            <a:ext cx="3052689" cy="101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sportszervezet 2023.02.28. után formai hiánypótlás keretében szolgáltat adatot PMR-ben </a:t>
            </a:r>
            <a:r>
              <a:rPr lang="hu-HU" sz="1200" b="0" dirty="0">
                <a:solidFill>
                  <a:srgbClr val="FF0000"/>
                </a:solidFill>
              </a:rPr>
              <a:t>formai megfelelésig. A tartalmi értékelési folyamat során az IFA és PMR adatszolgáltatása szétválik egymástól.</a:t>
            </a:r>
          </a:p>
        </p:txBody>
      </p:sp>
    </p:spTree>
    <p:extLst>
      <p:ext uri="{BB962C8B-B14F-4D97-AF65-F5344CB8AC3E}">
        <p14:creationId xmlns:p14="http://schemas.microsoft.com/office/powerpoint/2010/main" val="230660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um 5" hidden="1">
            <a:extLst>
              <a:ext uri="{FF2B5EF4-FFF2-40B4-BE49-F238E27FC236}">
                <a16:creationId xmlns:a16="http://schemas.microsoft.com/office/drawing/2014/main" id="{AF711C38-33EB-4B7D-BE8B-147262E303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6" name="Objektum 5" hidden="1">
                        <a:extLst>
                          <a:ext uri="{FF2B5EF4-FFF2-40B4-BE49-F238E27FC236}">
                            <a16:creationId xmlns:a16="http://schemas.microsoft.com/office/drawing/2014/main" id="{AF711C38-33EB-4B7D-BE8B-147262E303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 hidden="1">
            <a:extLst>
              <a:ext uri="{FF2B5EF4-FFF2-40B4-BE49-F238E27FC236}">
                <a16:creationId xmlns:a16="http://schemas.microsoft.com/office/drawing/2014/main" id="{6884E9ED-E529-46D8-A482-5F23CCB6EC94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72DD67F-2FCC-4584-94EF-5FAB4DB4C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Adatok feltöltése a PMR-be</a:t>
            </a: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F184FD66-A101-48AA-983B-0A6076744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32" y="530477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9DBC24EC-7002-4257-AD86-E410DA3473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3143" y="1341307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34CE2FEE-9E7E-4355-B56C-65378090C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789" y="1338926"/>
            <a:ext cx="6918504" cy="613707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2/1 l</a:t>
            </a:r>
            <a:r>
              <a:rPr lang="hu-HU" sz="1400" b="1" dirty="0">
                <a:solidFill>
                  <a:schemeClr val="tx1"/>
                </a:solidFill>
              </a:rPr>
              <a:t>épés: a sportszervezet adatot szolgáltat PMR-ben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és kezdeményezi az adatok átvitelét IFA-ba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DD6B87-8C87-480C-AE6D-8594C5F84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941" y="2181716"/>
            <a:ext cx="7290889" cy="320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28600" indent="-228600">
              <a:spcAft>
                <a:spcPct val="30000"/>
              </a:spcAft>
              <a:buClr>
                <a:srgbClr val="006699"/>
              </a:buClr>
              <a:buFont typeface="+mj-lt"/>
              <a:buAutoNum type="arabicPeriod"/>
            </a:pPr>
            <a:r>
              <a:rPr lang="hu-HU" sz="1200" b="0" dirty="0">
                <a:solidFill>
                  <a:schemeClr val="tx1"/>
                </a:solidFill>
              </a:rPr>
              <a:t>A sportszervezet a PMR-ben befejezi a </a:t>
            </a:r>
            <a:r>
              <a:rPr lang="hu-HU" sz="1200" b="0" u="sng" dirty="0">
                <a:solidFill>
                  <a:schemeClr val="tx1"/>
                </a:solidFill>
              </a:rPr>
              <a:t>teljes</a:t>
            </a:r>
            <a:r>
              <a:rPr lang="hu-HU" sz="1200" b="0" dirty="0">
                <a:solidFill>
                  <a:schemeClr val="tx1"/>
                </a:solidFill>
              </a:rPr>
              <a:t> adatszolgáltatást: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Mérleg (adat)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Eredménykimutatás (adat)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Főkönyv (.</a:t>
            </a:r>
            <a:r>
              <a:rPr lang="hu-HU" sz="1200" b="0" dirty="0" err="1">
                <a:solidFill>
                  <a:schemeClr val="tx1"/>
                </a:solidFill>
              </a:rPr>
              <a:t>xls</a:t>
            </a:r>
            <a:r>
              <a:rPr lang="hu-HU" sz="1200" b="0" dirty="0">
                <a:solidFill>
                  <a:schemeClr val="tx1"/>
                </a:solidFill>
              </a:rPr>
              <a:t>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Független könyvvizsgálói jelentés (.pdf)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PMR független ténymegállapító jelentés (.pdf)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Közzétételre kerülő éves beszámoló – mérleg és eredménykimutatás (.pdf)</a:t>
            </a:r>
          </a:p>
          <a:p>
            <a:pPr lvl="1"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228600" indent="-228600">
              <a:spcAft>
                <a:spcPct val="30000"/>
              </a:spcAft>
              <a:buClr>
                <a:srgbClr val="006699"/>
              </a:buClr>
              <a:buFont typeface="+mj-lt"/>
              <a:buAutoNum type="arabicPeriod" startAt="2"/>
            </a:pPr>
            <a:r>
              <a:rPr lang="hu-HU" sz="1200" b="0" dirty="0">
                <a:solidFill>
                  <a:schemeClr val="tx1"/>
                </a:solidFill>
              </a:rPr>
              <a:t>A PMR felületen található gombbal nyilatkozik, hogy át szeretné-e vinni az érintett adatokat az IFA rendszerbe (lásd: köv. dia).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2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B2535FE8-26F7-483F-B7DA-F2954F70B0B3}"/>
              </a:ext>
            </a:extLst>
          </p:cNvPr>
          <p:cNvSpPr txBox="1"/>
          <p:nvPr/>
        </p:nvSpPr>
        <p:spPr>
          <a:xfrm>
            <a:off x="278892" y="2615184"/>
            <a:ext cx="858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1. Klublicenc alapeljárás bemutatása</a:t>
            </a:r>
          </a:p>
        </p:txBody>
      </p:sp>
    </p:spTree>
    <p:extLst>
      <p:ext uri="{BB962C8B-B14F-4D97-AF65-F5344CB8AC3E}">
        <p14:creationId xmlns:p14="http://schemas.microsoft.com/office/powerpoint/2010/main" val="289668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um 16" hidden="1">
            <a:extLst>
              <a:ext uri="{FF2B5EF4-FFF2-40B4-BE49-F238E27FC236}">
                <a16:creationId xmlns:a16="http://schemas.microsoft.com/office/drawing/2014/main" id="{C9F64A11-9159-4E8D-85A5-D7081C16107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17" name="Objektum 16" hidden="1">
                        <a:extLst>
                          <a:ext uri="{FF2B5EF4-FFF2-40B4-BE49-F238E27FC236}">
                            <a16:creationId xmlns:a16="http://schemas.microsoft.com/office/drawing/2014/main" id="{C9F64A11-9159-4E8D-85A5-D7081C1610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C8817FA6-3868-44A3-AA80-313F73112FCD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D62E7D9-82A3-44AA-BB57-6992FD15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3. Adatok IFA-ba való átadásának technikai megvalósítása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BCCB7F0E-5DE1-47CD-AA35-E60B3BE8B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32" y="530477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472EAA90-A4D9-4236-8BA6-A8CE7A77B9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3143" y="1341307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F00293E-5E53-48C3-B397-7E3A9682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789" y="1338926"/>
            <a:ext cx="6671736" cy="613707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2/2 l</a:t>
            </a:r>
            <a:r>
              <a:rPr lang="hu-HU" sz="1400" b="1" dirty="0">
                <a:solidFill>
                  <a:schemeClr val="tx1"/>
                </a:solidFill>
              </a:rPr>
              <a:t>épés: a sportszervezet adatot szolgáltat PMR-ben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és kezdeményezi az adatok átvitelét IFA-ba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1FD654D-0F04-4FCD-BAF5-793D35A25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721" y="2137292"/>
            <a:ext cx="3052689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Az adatszolgáltatás benyújtása után: „Adatok átadása IFA rendszerbe” gomb.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DCFFCBC8-2F80-4079-B520-7F18D94BB84B}"/>
              </a:ext>
            </a:extLst>
          </p:cNvPr>
          <p:cNvSpPr/>
          <p:nvPr/>
        </p:nvSpPr>
        <p:spPr bwMode="auto">
          <a:xfrm rot="13090563">
            <a:off x="2784293" y="2820698"/>
            <a:ext cx="222397" cy="745024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734F8009-70B4-4769-847A-6D616B32B055}"/>
              </a:ext>
            </a:extLst>
          </p:cNvPr>
          <p:cNvSpPr/>
          <p:nvPr/>
        </p:nvSpPr>
        <p:spPr bwMode="auto">
          <a:xfrm rot="8368312">
            <a:off x="3725282" y="2816344"/>
            <a:ext cx="222397" cy="75697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784134F4-FF0C-4735-B583-9731E03C3EFD}"/>
              </a:ext>
            </a:extLst>
          </p:cNvPr>
          <p:cNvSpPr txBox="1"/>
          <p:nvPr/>
        </p:nvSpPr>
        <p:spPr>
          <a:xfrm>
            <a:off x="1425255" y="3552724"/>
            <a:ext cx="191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Éves beszámolót készítő klubok rákattintanak.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68BDC40-D94C-4ED6-9A6C-89505C19ACDC}"/>
              </a:ext>
            </a:extLst>
          </p:cNvPr>
          <p:cNvSpPr txBox="1"/>
          <p:nvPr/>
        </p:nvSpPr>
        <p:spPr>
          <a:xfrm>
            <a:off x="3453310" y="3552724"/>
            <a:ext cx="245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 err="1">
                <a:solidFill>
                  <a:schemeClr val="tx1"/>
                </a:solidFill>
              </a:rPr>
              <a:t>Konsz</a:t>
            </a:r>
            <a:r>
              <a:rPr lang="hu-HU" sz="1200" b="0" dirty="0">
                <a:solidFill>
                  <a:schemeClr val="tx1"/>
                </a:solidFill>
              </a:rPr>
              <a:t>./</a:t>
            </a:r>
            <a:r>
              <a:rPr lang="hu-HU" sz="1200" b="0" dirty="0" err="1">
                <a:solidFill>
                  <a:schemeClr val="tx1"/>
                </a:solidFill>
              </a:rPr>
              <a:t>komb</a:t>
            </a:r>
            <a:r>
              <a:rPr lang="hu-HU" sz="1200" b="0" dirty="0">
                <a:solidFill>
                  <a:schemeClr val="tx1"/>
                </a:solidFill>
              </a:rPr>
              <a:t>. éves beszámolót készítő klubok nem kattintanak rá.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E9D7FA2-9100-4BE8-86C0-0DEDE1C94E83}"/>
              </a:ext>
            </a:extLst>
          </p:cNvPr>
          <p:cNvSpPr/>
          <p:nvPr/>
        </p:nvSpPr>
        <p:spPr bwMode="auto">
          <a:xfrm rot="10800000">
            <a:off x="2179705" y="4230896"/>
            <a:ext cx="220378" cy="50602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E8CAD5A-CC1B-4F55-A69B-52F85B0AA694}"/>
              </a:ext>
            </a:extLst>
          </p:cNvPr>
          <p:cNvSpPr txBox="1"/>
          <p:nvPr/>
        </p:nvSpPr>
        <p:spPr>
          <a:xfrm>
            <a:off x="1330557" y="4953430"/>
            <a:ext cx="191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Elindul az adatátemelés IFA-ba.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3FA5AA12-DD3E-4F66-9B63-73AD6DD9DDA9}"/>
              </a:ext>
            </a:extLst>
          </p:cNvPr>
          <p:cNvSpPr txBox="1"/>
          <p:nvPr/>
        </p:nvSpPr>
        <p:spPr>
          <a:xfrm>
            <a:off x="3453310" y="4953430"/>
            <a:ext cx="2601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Az adatok nem kerülnek át IFA-ba, az IFA zárolt pontjai írhatóvá válnak.</a:t>
            </a:r>
          </a:p>
        </p:txBody>
      </p:sp>
      <p:sp>
        <p:nvSpPr>
          <p:cNvPr id="15" name="Nyíl: felfelé mutató 14">
            <a:extLst>
              <a:ext uri="{FF2B5EF4-FFF2-40B4-BE49-F238E27FC236}">
                <a16:creationId xmlns:a16="http://schemas.microsoft.com/office/drawing/2014/main" id="{A6A3A85E-4430-4DFE-BD22-59DFCC1111C4}"/>
              </a:ext>
            </a:extLst>
          </p:cNvPr>
          <p:cNvSpPr/>
          <p:nvPr/>
        </p:nvSpPr>
        <p:spPr bwMode="auto">
          <a:xfrm rot="10800000">
            <a:off x="4542014" y="4230896"/>
            <a:ext cx="220378" cy="50602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B2CBA1D3-8F19-4C09-8E35-1D02DDD8AD82}"/>
              </a:ext>
            </a:extLst>
          </p:cNvPr>
          <p:cNvSpPr txBox="1"/>
          <p:nvPr/>
        </p:nvSpPr>
        <p:spPr>
          <a:xfrm>
            <a:off x="6054697" y="2760530"/>
            <a:ext cx="289635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chemeClr val="tx1"/>
                </a:solidFill>
              </a:rPr>
              <a:t>Megjegyzés: Csak azután kezdeményezze az adatátvitelt, miután mindegyik pontnál véglegesítette az adatszolgáltatást a   „benyújtva” státuszra állítással!</a:t>
            </a:r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F57A449D-292F-48F3-98AC-5A404D6C5F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7699" y="2291922"/>
            <a:ext cx="31908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91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um 5" hidden="1">
            <a:extLst>
              <a:ext uri="{FF2B5EF4-FFF2-40B4-BE49-F238E27FC236}">
                <a16:creationId xmlns:a16="http://schemas.microsoft.com/office/drawing/2014/main" id="{E00102C8-FC83-4B6F-94C3-93D4610EAA0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6" name="Objektum 5" hidden="1">
                        <a:extLst>
                          <a:ext uri="{FF2B5EF4-FFF2-40B4-BE49-F238E27FC236}">
                            <a16:creationId xmlns:a16="http://schemas.microsoft.com/office/drawing/2014/main" id="{E00102C8-FC83-4B6F-94C3-93D4610EAA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54B924B3-1C82-4C7D-A1FD-019566C04AE8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C9B0D3A-C7C2-4D5F-AA49-649441C4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4. Egyablakos ügyintézés menete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2C1D727A-40C4-4E1F-935D-E271A47D8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61" y="5298032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C7F80AAB-7B49-4DCA-ABA4-B49B18ECF6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1067" y="1311756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6ACC7E8F-B6FA-4542-843D-A7A27AC52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827" y="1334444"/>
            <a:ext cx="6706673" cy="617058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3. l</a:t>
            </a:r>
            <a:r>
              <a:rPr lang="hu-HU" sz="1400" b="1" dirty="0">
                <a:solidFill>
                  <a:schemeClr val="tx1"/>
                </a:solidFill>
              </a:rPr>
              <a:t>épés: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formai értékelés PMR-ben és adatok átvitele IFA-ba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F1CE197-958A-42A0-AD4C-B711E037F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35" y="2260223"/>
            <a:ext cx="3052689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Klublicenc Adminisztráció elvégzi a benyújtott adatok formai ellenőrzését PMR-ben.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Formai értékelés eredménye: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73A285DD-9BA8-45AF-ACAC-FF17AF39B54F}"/>
              </a:ext>
            </a:extLst>
          </p:cNvPr>
          <p:cNvSpPr txBox="1"/>
          <p:nvPr/>
        </p:nvSpPr>
        <p:spPr>
          <a:xfrm>
            <a:off x="6302276" y="2563669"/>
            <a:ext cx="2841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rgbClr val="FF0000"/>
                </a:solidFill>
              </a:rPr>
              <a:t>Éves beszámolót készítő klubok: az adatok átkerülnek PMR-</a:t>
            </a:r>
            <a:r>
              <a:rPr lang="hu-HU" sz="1200" b="0" dirty="0" err="1">
                <a:solidFill>
                  <a:srgbClr val="FF0000"/>
                </a:solidFill>
              </a:rPr>
              <a:t>ből</a:t>
            </a:r>
            <a:r>
              <a:rPr lang="hu-HU" sz="1200" b="0" dirty="0">
                <a:solidFill>
                  <a:srgbClr val="FF0000"/>
                </a:solidFill>
              </a:rPr>
              <a:t> IFA-ba legkorábban 2023.02.28 után!</a:t>
            </a:r>
          </a:p>
          <a:p>
            <a:pPr algn="ctr"/>
            <a:endParaRPr lang="hu-HU" sz="1200" b="0" dirty="0">
              <a:solidFill>
                <a:srgbClr val="FF0000"/>
              </a:solidFill>
            </a:endParaRPr>
          </a:p>
          <a:p>
            <a:pPr algn="ctr"/>
            <a:r>
              <a:rPr lang="hu-HU" sz="1200" b="0" dirty="0" err="1">
                <a:solidFill>
                  <a:srgbClr val="FF0000"/>
                </a:solidFill>
              </a:rPr>
              <a:t>Konsz</a:t>
            </a:r>
            <a:r>
              <a:rPr lang="hu-HU" sz="1200" b="0" dirty="0">
                <a:solidFill>
                  <a:srgbClr val="FF0000"/>
                </a:solidFill>
              </a:rPr>
              <a:t>/</a:t>
            </a:r>
            <a:r>
              <a:rPr lang="hu-HU" sz="1200" b="0" dirty="0" err="1">
                <a:solidFill>
                  <a:srgbClr val="FF0000"/>
                </a:solidFill>
              </a:rPr>
              <a:t>komb</a:t>
            </a:r>
            <a:r>
              <a:rPr lang="hu-HU" sz="1200" b="0" dirty="0">
                <a:solidFill>
                  <a:srgbClr val="FF0000"/>
                </a:solidFill>
              </a:rPr>
              <a:t>. éves beszámolót készítő klubok: az IFA zárolt pontjait az Adminisztráció külön kérésre felnyitja.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F029BDB5-D64C-419C-BAF4-3F19312855A4}"/>
              </a:ext>
            </a:extLst>
          </p:cNvPr>
          <p:cNvSpPr/>
          <p:nvPr/>
        </p:nvSpPr>
        <p:spPr bwMode="auto">
          <a:xfrm rot="3719291">
            <a:off x="3555799" y="2970089"/>
            <a:ext cx="216202" cy="84240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2CD791C3-CE9A-425B-9B88-E2D64254291B}"/>
              </a:ext>
            </a:extLst>
          </p:cNvPr>
          <p:cNvSpPr/>
          <p:nvPr/>
        </p:nvSpPr>
        <p:spPr bwMode="auto">
          <a:xfrm rot="5400000">
            <a:off x="5982784" y="2991188"/>
            <a:ext cx="191794" cy="44718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F6F6F21-8BB3-4290-816A-7F9B314A5FC8}"/>
              </a:ext>
            </a:extLst>
          </p:cNvPr>
          <p:cNvSpPr txBox="1"/>
          <p:nvPr/>
        </p:nvSpPr>
        <p:spPr>
          <a:xfrm>
            <a:off x="6302275" y="4210969"/>
            <a:ext cx="2841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Az adatok nem kerülnek át IFA-ba, </a:t>
            </a:r>
          </a:p>
          <a:p>
            <a:pPr algn="ctr"/>
            <a:r>
              <a:rPr lang="hu-HU" sz="1200" b="0" dirty="0">
                <a:solidFill>
                  <a:schemeClr val="tx1"/>
                </a:solidFill>
              </a:rPr>
              <a:t>hiánypótlást kell elvégezni a PMR-ben. A hiánypótlás elvégzése után a sportszervezetnek újra kezdeményeznie kell az adatok átvitelét IFA-ba. (lásd: 2. lépés)</a:t>
            </a:r>
            <a:endParaRPr lang="hu-HU" sz="1400" b="0" dirty="0">
              <a:solidFill>
                <a:schemeClr val="tx1"/>
              </a:solidFill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F99DAC53-B19D-4F2C-A4AC-1694DC2017E7}"/>
              </a:ext>
            </a:extLst>
          </p:cNvPr>
          <p:cNvSpPr txBox="1"/>
          <p:nvPr/>
        </p:nvSpPr>
        <p:spPr>
          <a:xfrm>
            <a:off x="4030591" y="2864093"/>
            <a:ext cx="187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A benyújtott adatcsomag </a:t>
            </a:r>
            <a:r>
              <a:rPr lang="hu-HU" sz="1200" b="0" dirty="0" err="1">
                <a:solidFill>
                  <a:schemeClr val="tx1"/>
                </a:solidFill>
              </a:rPr>
              <a:t>formailag</a:t>
            </a:r>
            <a:r>
              <a:rPr lang="hu-HU" sz="1200" b="0" dirty="0">
                <a:solidFill>
                  <a:schemeClr val="tx1"/>
                </a:solidFill>
              </a:rPr>
              <a:t> megfelelt státuszba kerül.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197D90E8-B1F8-45E5-89C5-B335E5ADF0C2}"/>
              </a:ext>
            </a:extLst>
          </p:cNvPr>
          <p:cNvSpPr txBox="1"/>
          <p:nvPr/>
        </p:nvSpPr>
        <p:spPr>
          <a:xfrm>
            <a:off x="3954158" y="4294939"/>
            <a:ext cx="187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A benyújtott adatcsomag </a:t>
            </a:r>
            <a:r>
              <a:rPr lang="hu-HU" sz="1200" b="0" dirty="0" err="1">
                <a:solidFill>
                  <a:schemeClr val="tx1"/>
                </a:solidFill>
              </a:rPr>
              <a:t>formailag</a:t>
            </a:r>
            <a:r>
              <a:rPr lang="hu-HU" sz="1200" b="0" dirty="0">
                <a:solidFill>
                  <a:schemeClr val="tx1"/>
                </a:solidFill>
              </a:rPr>
              <a:t> nem megfelelt státuszba kerül.</a:t>
            </a:r>
          </a:p>
        </p:txBody>
      </p:sp>
      <p:sp>
        <p:nvSpPr>
          <p:cNvPr id="23" name="Nyíl: felfelé mutató 22">
            <a:extLst>
              <a:ext uri="{FF2B5EF4-FFF2-40B4-BE49-F238E27FC236}">
                <a16:creationId xmlns:a16="http://schemas.microsoft.com/office/drawing/2014/main" id="{AEBD66E2-D5BF-4C7A-91E1-16D2DC432784}"/>
              </a:ext>
            </a:extLst>
          </p:cNvPr>
          <p:cNvSpPr/>
          <p:nvPr/>
        </p:nvSpPr>
        <p:spPr bwMode="auto">
          <a:xfrm rot="5400000">
            <a:off x="5982784" y="4359985"/>
            <a:ext cx="191794" cy="44718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Nyíl: felfelé mutató 23">
            <a:extLst>
              <a:ext uri="{FF2B5EF4-FFF2-40B4-BE49-F238E27FC236}">
                <a16:creationId xmlns:a16="http://schemas.microsoft.com/office/drawing/2014/main" id="{F95F6938-F877-4D46-A458-D9A7CB2D3819}"/>
              </a:ext>
            </a:extLst>
          </p:cNvPr>
          <p:cNvSpPr/>
          <p:nvPr/>
        </p:nvSpPr>
        <p:spPr bwMode="auto">
          <a:xfrm rot="7782368">
            <a:off x="3456505" y="3658865"/>
            <a:ext cx="219082" cy="82703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Nyíl: felfelé mutató 18">
            <a:extLst>
              <a:ext uri="{FF2B5EF4-FFF2-40B4-BE49-F238E27FC236}">
                <a16:creationId xmlns:a16="http://schemas.microsoft.com/office/drawing/2014/main" id="{E4CDCD8E-D80E-4B35-A16B-02C7740DB0F2}"/>
              </a:ext>
            </a:extLst>
          </p:cNvPr>
          <p:cNvSpPr/>
          <p:nvPr/>
        </p:nvSpPr>
        <p:spPr bwMode="auto">
          <a:xfrm rot="10800000">
            <a:off x="2216815" y="2732028"/>
            <a:ext cx="191794" cy="52456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442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um 10" hidden="1">
            <a:extLst>
              <a:ext uri="{FF2B5EF4-FFF2-40B4-BE49-F238E27FC236}">
                <a16:creationId xmlns:a16="http://schemas.microsoft.com/office/drawing/2014/main" id="{501FBC6C-74E2-4740-A766-340A4CB3892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11" name="Objektum 10" hidden="1">
                        <a:extLst>
                          <a:ext uri="{FF2B5EF4-FFF2-40B4-BE49-F238E27FC236}">
                            <a16:creationId xmlns:a16="http://schemas.microsoft.com/office/drawing/2014/main" id="{501FBC6C-74E2-4740-A766-340A4CB389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7E9A7C54-4570-442E-9C66-A8E79E22FA1D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99C4DA0-AD8B-4E10-9F87-04BB48F2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5. Egyablakos ügyintézés menete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1F10F901-4403-4377-BD8C-14C39AADB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86" y="529803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3003AC40-9874-409D-B8A7-DEA19D5827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106" y="1339139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C7A2438-6A9C-4D6F-9FAF-45C511072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751" y="1344388"/>
            <a:ext cx="6568469" cy="453031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4</a:t>
            </a:r>
            <a:r>
              <a:rPr lang="hu-HU" sz="1400" b="1" dirty="0">
                <a:solidFill>
                  <a:schemeClr val="tx1"/>
                </a:solidFill>
              </a:rPr>
              <a:t>. lépés: Adatok átemelése IFA-ba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4786428-DD60-4175-A10B-C1A356B67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203" y="1973854"/>
            <a:ext cx="3052689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PMR-ben rögzített adatok átkerülnek IFA-ba az alábbi párosításoknak megfelelően: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0E931AB7-56A0-45F1-A9A1-E0B6CC6148F5}"/>
              </a:ext>
            </a:extLst>
          </p:cNvPr>
          <p:cNvSpPr txBox="1"/>
          <p:nvPr/>
        </p:nvSpPr>
        <p:spPr>
          <a:xfrm>
            <a:off x="865103" y="2708484"/>
            <a:ext cx="3245504" cy="212365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PMR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Mérleg (táblába írt számadatok)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Eredménykimutatás (táblába írt számadatok)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Főkönyv (Excel file)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Könyvvizsgálói jelentés (PDF file)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Éves beszámoló (PDF file) 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AC9A0E9-0DBA-4192-AEE4-F06B08CCC71B}"/>
              </a:ext>
            </a:extLst>
          </p:cNvPr>
          <p:cNvSpPr txBox="1"/>
          <p:nvPr/>
        </p:nvSpPr>
        <p:spPr>
          <a:xfrm>
            <a:off x="5099623" y="2708484"/>
            <a:ext cx="4044377" cy="212365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IFA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F.01.01 Éves beszámoló – Mérleg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F.01.02 Éves beszámoló – Eredménykimutatás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F.01.12 Főkönyvi kivonat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F.01.07 Könyvvizsgálói jelentés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F.01.01 Éves beszámoló – Mérleg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EBA42189-9CB2-468A-B45A-A62CBA5388B5}"/>
              </a:ext>
            </a:extLst>
          </p:cNvPr>
          <p:cNvSpPr/>
          <p:nvPr/>
        </p:nvSpPr>
        <p:spPr bwMode="auto">
          <a:xfrm rot="5400000">
            <a:off x="4510541" y="2726871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Nyíl: felfelé mutató 14">
            <a:extLst>
              <a:ext uri="{FF2B5EF4-FFF2-40B4-BE49-F238E27FC236}">
                <a16:creationId xmlns:a16="http://schemas.microsoft.com/office/drawing/2014/main" id="{DD49EEDB-C3D1-42DD-BEF2-D17A2613CE76}"/>
              </a:ext>
            </a:extLst>
          </p:cNvPr>
          <p:cNvSpPr/>
          <p:nvPr/>
        </p:nvSpPr>
        <p:spPr bwMode="auto">
          <a:xfrm rot="5400000">
            <a:off x="4510541" y="3106313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Nyíl: felfelé mutató 20">
            <a:extLst>
              <a:ext uri="{FF2B5EF4-FFF2-40B4-BE49-F238E27FC236}">
                <a16:creationId xmlns:a16="http://schemas.microsoft.com/office/drawing/2014/main" id="{151EC0E8-8D47-4733-9414-49822162DD3D}"/>
              </a:ext>
            </a:extLst>
          </p:cNvPr>
          <p:cNvSpPr/>
          <p:nvPr/>
        </p:nvSpPr>
        <p:spPr bwMode="auto">
          <a:xfrm rot="5400000">
            <a:off x="4510542" y="3462963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Nyíl: felfelé mutató 21">
            <a:extLst>
              <a:ext uri="{FF2B5EF4-FFF2-40B4-BE49-F238E27FC236}">
                <a16:creationId xmlns:a16="http://schemas.microsoft.com/office/drawing/2014/main" id="{48F588CE-E41E-45CF-B0CB-4B15A51A4D6F}"/>
              </a:ext>
            </a:extLst>
          </p:cNvPr>
          <p:cNvSpPr/>
          <p:nvPr/>
        </p:nvSpPr>
        <p:spPr bwMode="auto">
          <a:xfrm rot="5400000">
            <a:off x="4510540" y="3842405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CF4C4E85-5B7E-474D-8629-731FCCE6B550}"/>
              </a:ext>
            </a:extLst>
          </p:cNvPr>
          <p:cNvSpPr/>
          <p:nvPr/>
        </p:nvSpPr>
        <p:spPr bwMode="auto">
          <a:xfrm rot="5400000">
            <a:off x="4497993" y="4196552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90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um 6" hidden="1">
            <a:extLst>
              <a:ext uri="{FF2B5EF4-FFF2-40B4-BE49-F238E27FC236}">
                <a16:creationId xmlns:a16="http://schemas.microsoft.com/office/drawing/2014/main" id="{8628288C-16E2-4FF5-949C-F9BC8A574B9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7" name="Objektum 6" hidden="1">
                        <a:extLst>
                          <a:ext uri="{FF2B5EF4-FFF2-40B4-BE49-F238E27FC236}">
                            <a16:creationId xmlns:a16="http://schemas.microsoft.com/office/drawing/2014/main" id="{8628288C-16E2-4FF5-949C-F9BC8A574B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BE1BFD2C-9975-4800-B3DB-767BAC4EF940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67ED61D-D8C2-4401-9F4F-3F1A0DFC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6/1 Egyablakos ügyintézés menete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969E1459-56BB-41A3-B3DA-17D807F9D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08538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9662F6E7-D9AE-4A1F-A4AA-F901BA2C6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149" y="1320800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02964198-FDC0-4193-899D-2665E1ECC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782" y="1329342"/>
            <a:ext cx="7013193" cy="667733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5/1. </a:t>
            </a:r>
            <a:r>
              <a:rPr lang="hu-HU" sz="1400" dirty="0">
                <a:solidFill>
                  <a:schemeClr val="tx1"/>
                </a:solidFill>
              </a:rPr>
              <a:t>l</a:t>
            </a:r>
            <a:r>
              <a:rPr lang="hu-HU" sz="1400" b="1" dirty="0">
                <a:solidFill>
                  <a:schemeClr val="tx1"/>
                </a:solidFill>
              </a:rPr>
              <a:t>épés: Adatszolgáltatás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véglegesítése IFA-ban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981258AB-304C-4877-8EFC-71CF61B6F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528" y="5306334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03.16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801A9E3F-DAD5-4C06-982C-1F3EA7E01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18" y="2437712"/>
            <a:ext cx="2550379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Az adatok átemelése megtörtént IFA-ba </a:t>
            </a:r>
            <a:r>
              <a:rPr lang="hu-HU" sz="1200" dirty="0">
                <a:solidFill>
                  <a:schemeClr val="tx1"/>
                </a:solidFill>
              </a:rPr>
              <a:t>normál adatszolgáltatási </a:t>
            </a:r>
            <a:r>
              <a:rPr lang="hu-HU" sz="1200" b="0" dirty="0">
                <a:solidFill>
                  <a:schemeClr val="tx1"/>
                </a:solidFill>
              </a:rPr>
              <a:t>időszakban.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IFA-ban a kritérium pontok státusza a következőkre módosul: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F.01.07 Könyvvizsgálói jelentés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F.01.12 Főkönyvi kivonat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F.01.01 Mérleg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F.01.02 Eredménykimutatás</a:t>
            </a:r>
          </a:p>
          <a:p>
            <a:pPr lvl="1"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18" name="Jobb oldali kapcsos zárójel 17">
            <a:extLst>
              <a:ext uri="{FF2B5EF4-FFF2-40B4-BE49-F238E27FC236}">
                <a16:creationId xmlns:a16="http://schemas.microsoft.com/office/drawing/2014/main" id="{5BAB7E2A-F4E3-4C61-A227-6384CE000582}"/>
              </a:ext>
            </a:extLst>
          </p:cNvPr>
          <p:cNvSpPr/>
          <p:nvPr/>
        </p:nvSpPr>
        <p:spPr bwMode="auto">
          <a:xfrm>
            <a:off x="2832381" y="3889657"/>
            <a:ext cx="188965" cy="529944"/>
          </a:xfrm>
          <a:prstGeom prst="rightBrace">
            <a:avLst>
              <a:gd name="adj1" fmla="val 63887"/>
              <a:gd name="adj2" fmla="val 47624"/>
            </a:avLst>
          </a:prstGeom>
          <a:solidFill>
            <a:schemeClr val="tx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C9847C6C-01AD-42CB-9170-155695BA79A7}"/>
              </a:ext>
            </a:extLst>
          </p:cNvPr>
          <p:cNvSpPr txBox="1"/>
          <p:nvPr/>
        </p:nvSpPr>
        <p:spPr>
          <a:xfrm>
            <a:off x="3021346" y="3763291"/>
            <a:ext cx="1745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Státusz: „</a:t>
            </a:r>
            <a:r>
              <a:rPr lang="hu-HU" sz="1200" dirty="0" err="1">
                <a:solidFill>
                  <a:schemeClr val="tx1"/>
                </a:solidFill>
              </a:rPr>
              <a:t>Formailag</a:t>
            </a:r>
            <a:r>
              <a:rPr lang="hu-HU" sz="1200" dirty="0">
                <a:solidFill>
                  <a:schemeClr val="tx1"/>
                </a:solidFill>
              </a:rPr>
              <a:t> rendben</a:t>
            </a:r>
            <a:r>
              <a:rPr lang="hu-HU" sz="1200" b="0" dirty="0">
                <a:solidFill>
                  <a:schemeClr val="tx1"/>
                </a:solidFill>
              </a:rPr>
              <a:t>”. Az adatszolgáltatás végleges.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0FFA37C8-F6CF-49E5-91C9-6FF2B6A57C7B}"/>
              </a:ext>
            </a:extLst>
          </p:cNvPr>
          <p:cNvSpPr txBox="1"/>
          <p:nvPr/>
        </p:nvSpPr>
        <p:spPr>
          <a:xfrm>
            <a:off x="2966894" y="4855065"/>
            <a:ext cx="1736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Státusz: „</a:t>
            </a:r>
            <a:r>
              <a:rPr lang="hu-HU" sz="1200" dirty="0">
                <a:solidFill>
                  <a:schemeClr val="tx1"/>
                </a:solidFill>
              </a:rPr>
              <a:t>Feltöltés alatt. </a:t>
            </a:r>
            <a:r>
              <a:rPr lang="hu-HU" sz="1200" b="0" dirty="0">
                <a:solidFill>
                  <a:schemeClr val="tx1"/>
                </a:solidFill>
              </a:rPr>
              <a:t>Az adatszolgáltatás nem végleges. (Köv. dia)</a:t>
            </a:r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E75FEE89-74C1-4308-B2CC-DB313E3DB3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6640" y="2112683"/>
            <a:ext cx="8645" cy="3195855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F1FC3D-1868-4113-BA84-E8D4D41C7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946" y="2437712"/>
            <a:ext cx="2596261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Az adatok átemelése megtörtént IFA-ba </a:t>
            </a:r>
            <a:r>
              <a:rPr lang="hu-HU" sz="1200" dirty="0">
                <a:solidFill>
                  <a:schemeClr val="tx1"/>
                </a:solidFill>
              </a:rPr>
              <a:t>formai hiánypótlási </a:t>
            </a:r>
            <a:r>
              <a:rPr lang="hu-HU" sz="1200" b="0" dirty="0">
                <a:solidFill>
                  <a:schemeClr val="tx1"/>
                </a:solidFill>
              </a:rPr>
              <a:t>időszakban.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IFA-ban a kritérium pontok státusza a következőkre módosul: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F.01.07 Könyvvizsgálói jelentés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F.01.12 Főkönyvi kivonat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F.01.01 Mérleg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F.01.02 Eredménykimutatás</a:t>
            </a:r>
          </a:p>
          <a:p>
            <a:pPr lvl="1"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98C8CD14-4603-4D4F-8FDF-108C1A6A5B43}"/>
              </a:ext>
            </a:extLst>
          </p:cNvPr>
          <p:cNvSpPr txBox="1"/>
          <p:nvPr/>
        </p:nvSpPr>
        <p:spPr>
          <a:xfrm>
            <a:off x="7294905" y="3763291"/>
            <a:ext cx="1636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Státusz: „</a:t>
            </a:r>
            <a:r>
              <a:rPr lang="hu-HU" sz="1200" dirty="0" err="1">
                <a:solidFill>
                  <a:schemeClr val="tx1"/>
                </a:solidFill>
              </a:rPr>
              <a:t>Formailag</a:t>
            </a:r>
            <a:r>
              <a:rPr lang="hu-HU" sz="1200" dirty="0">
                <a:solidFill>
                  <a:schemeClr val="tx1"/>
                </a:solidFill>
              </a:rPr>
              <a:t> rendben</a:t>
            </a:r>
            <a:r>
              <a:rPr lang="hu-HU" sz="1200" b="0" dirty="0">
                <a:solidFill>
                  <a:schemeClr val="tx1"/>
                </a:solidFill>
              </a:rPr>
              <a:t>”. Az adatszolgáltatás végleges.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91A98693-41F3-4C6C-8282-7568DBF87AC4}"/>
              </a:ext>
            </a:extLst>
          </p:cNvPr>
          <p:cNvSpPr txBox="1"/>
          <p:nvPr/>
        </p:nvSpPr>
        <p:spPr>
          <a:xfrm>
            <a:off x="7294905" y="4855065"/>
            <a:ext cx="1636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Státusz: „</a:t>
            </a:r>
            <a:r>
              <a:rPr lang="hu-HU" sz="1200" dirty="0" err="1">
                <a:solidFill>
                  <a:schemeClr val="tx1"/>
                </a:solidFill>
              </a:rPr>
              <a:t>Formailag</a:t>
            </a:r>
            <a:r>
              <a:rPr lang="hu-HU" sz="1200" dirty="0">
                <a:solidFill>
                  <a:schemeClr val="tx1"/>
                </a:solidFill>
              </a:rPr>
              <a:t> hiányos. </a:t>
            </a:r>
            <a:r>
              <a:rPr lang="hu-HU" sz="1200" b="0" dirty="0">
                <a:solidFill>
                  <a:schemeClr val="tx1"/>
                </a:solidFill>
              </a:rPr>
              <a:t>Az adatszolgáltatás nem végleges. (Köv. dia)</a:t>
            </a:r>
          </a:p>
        </p:txBody>
      </p:sp>
      <p:sp>
        <p:nvSpPr>
          <p:cNvPr id="28" name="Jobb oldali kapcsos zárójel 27">
            <a:extLst>
              <a:ext uri="{FF2B5EF4-FFF2-40B4-BE49-F238E27FC236}">
                <a16:creationId xmlns:a16="http://schemas.microsoft.com/office/drawing/2014/main" id="{9F3E1576-4EB6-46ED-A183-D5E2EC0A9121}"/>
              </a:ext>
            </a:extLst>
          </p:cNvPr>
          <p:cNvSpPr/>
          <p:nvPr/>
        </p:nvSpPr>
        <p:spPr bwMode="auto">
          <a:xfrm>
            <a:off x="2834302" y="4875518"/>
            <a:ext cx="188965" cy="529944"/>
          </a:xfrm>
          <a:prstGeom prst="rightBrace">
            <a:avLst>
              <a:gd name="adj1" fmla="val 63887"/>
              <a:gd name="adj2" fmla="val 47624"/>
            </a:avLst>
          </a:prstGeom>
          <a:solidFill>
            <a:schemeClr val="tx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9" name="Jobb oldali kapcsos zárójel 28">
            <a:extLst>
              <a:ext uri="{FF2B5EF4-FFF2-40B4-BE49-F238E27FC236}">
                <a16:creationId xmlns:a16="http://schemas.microsoft.com/office/drawing/2014/main" id="{DE46842D-B779-4836-9E17-029CC4E1EA6E}"/>
              </a:ext>
            </a:extLst>
          </p:cNvPr>
          <p:cNvSpPr/>
          <p:nvPr/>
        </p:nvSpPr>
        <p:spPr bwMode="auto">
          <a:xfrm>
            <a:off x="7153107" y="3889657"/>
            <a:ext cx="188965" cy="529944"/>
          </a:xfrm>
          <a:prstGeom prst="rightBrace">
            <a:avLst>
              <a:gd name="adj1" fmla="val 63887"/>
              <a:gd name="adj2" fmla="val 47624"/>
            </a:avLst>
          </a:prstGeom>
          <a:solidFill>
            <a:schemeClr val="tx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Jobb oldali kapcsos zárójel 29">
            <a:extLst>
              <a:ext uri="{FF2B5EF4-FFF2-40B4-BE49-F238E27FC236}">
                <a16:creationId xmlns:a16="http://schemas.microsoft.com/office/drawing/2014/main" id="{C056CAD9-069B-4656-8FF7-09D72F9C0BDE}"/>
              </a:ext>
            </a:extLst>
          </p:cNvPr>
          <p:cNvSpPr/>
          <p:nvPr/>
        </p:nvSpPr>
        <p:spPr bwMode="auto">
          <a:xfrm>
            <a:off x="7153107" y="4875518"/>
            <a:ext cx="188965" cy="529944"/>
          </a:xfrm>
          <a:prstGeom prst="rightBrace">
            <a:avLst>
              <a:gd name="adj1" fmla="val 63887"/>
              <a:gd name="adj2" fmla="val 47624"/>
            </a:avLst>
          </a:prstGeom>
          <a:solidFill>
            <a:schemeClr val="tx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11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id="{10965A83-2445-4CFF-9D9E-E9459DCBA12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5" name="Objektum 4" hidden="1">
                        <a:extLst>
                          <a:ext uri="{FF2B5EF4-FFF2-40B4-BE49-F238E27FC236}">
                            <a16:creationId xmlns:a16="http://schemas.microsoft.com/office/drawing/2014/main" id="{10965A83-2445-4CFF-9D9E-E9459DCBA1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0D82ED50-7A66-45E5-8590-0FF577B5351C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534E692-8959-4A27-9340-4CEE6BA7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6/2. Egyablakos ügyintézés menete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42B4A037-5E6D-4A95-8E4E-58EA7DC62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08538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id="{50E250AE-43C1-40BE-AAFB-0281E499A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149" y="1320800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6A5DBD7E-A063-4813-B647-AA605FA3E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23" y="1359822"/>
            <a:ext cx="6651687" cy="739165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5/2. lépés: Adatszolgáltatás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véglegesítése IFA-ban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512818E-4436-4EEC-8A34-1B7EB47F0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3" y="2250453"/>
            <a:ext cx="2550379" cy="117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b="0" dirty="0">
                <a:solidFill>
                  <a:schemeClr val="tx1"/>
                </a:solidFill>
              </a:rPr>
              <a:t>Adatszolgáltatás véglegesítésének menetében nincs változás: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b="0" dirty="0">
                <a:solidFill>
                  <a:schemeClr val="tx1"/>
                </a:solidFill>
              </a:rPr>
              <a:t>F.01.01 Mérleg és 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b="0" dirty="0">
                <a:solidFill>
                  <a:schemeClr val="tx1"/>
                </a:solidFill>
              </a:rPr>
              <a:t>F.01.02 Eredménykimutatás kritérium pontoknál</a:t>
            </a:r>
          </a:p>
          <a:p>
            <a:pPr lvl="1"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4D23AAC-C787-49CF-91DE-541268E8C560}"/>
              </a:ext>
            </a:extLst>
          </p:cNvPr>
          <p:cNvSpPr/>
          <p:nvPr/>
        </p:nvSpPr>
        <p:spPr bwMode="auto">
          <a:xfrm rot="5400000">
            <a:off x="3352212" y="2776913"/>
            <a:ext cx="207784" cy="68435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F50FCB99-1D3F-41E5-B893-9325F9D913A4}"/>
              </a:ext>
            </a:extLst>
          </p:cNvPr>
          <p:cNvSpPr txBox="1"/>
          <p:nvPr/>
        </p:nvSpPr>
        <p:spPr>
          <a:xfrm>
            <a:off x="3969848" y="2917999"/>
            <a:ext cx="2265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Nyilatkozat legenerálása, aláírása és feltöltése</a:t>
            </a: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89530AF9-35FC-499D-9A69-33126AB60AEF}"/>
              </a:ext>
            </a:extLst>
          </p:cNvPr>
          <p:cNvSpPr/>
          <p:nvPr/>
        </p:nvSpPr>
        <p:spPr bwMode="auto">
          <a:xfrm rot="10800000">
            <a:off x="4861650" y="3433582"/>
            <a:ext cx="207784" cy="68435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75CE4DA-6909-4C3D-854B-710388BD6EB3}"/>
              </a:ext>
            </a:extLst>
          </p:cNvPr>
          <p:cNvSpPr txBox="1"/>
          <p:nvPr/>
        </p:nvSpPr>
        <p:spPr>
          <a:xfrm>
            <a:off x="4108649" y="4264679"/>
            <a:ext cx="1713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Kritérium pont „lezárt” vagy „</a:t>
            </a:r>
            <a:r>
              <a:rPr lang="hu-HU" sz="1200" b="0" dirty="0" err="1">
                <a:solidFill>
                  <a:schemeClr val="tx1"/>
                </a:solidFill>
              </a:rPr>
              <a:t>formailag</a:t>
            </a:r>
            <a:r>
              <a:rPr lang="hu-HU" sz="1200" b="0" dirty="0">
                <a:solidFill>
                  <a:schemeClr val="tx1"/>
                </a:solidFill>
              </a:rPr>
              <a:t> </a:t>
            </a:r>
            <a:r>
              <a:rPr lang="hu-HU" sz="1200" b="0" dirty="0" err="1">
                <a:solidFill>
                  <a:schemeClr val="tx1"/>
                </a:solidFill>
              </a:rPr>
              <a:t>hiánypótolt</a:t>
            </a:r>
            <a:r>
              <a:rPr lang="hu-HU" sz="1200" b="0" dirty="0">
                <a:solidFill>
                  <a:schemeClr val="tx1"/>
                </a:solidFill>
              </a:rPr>
              <a:t>” státuszba helyezése</a:t>
            </a:r>
          </a:p>
        </p:txBody>
      </p:sp>
    </p:spTree>
    <p:extLst>
      <p:ext uri="{BB962C8B-B14F-4D97-AF65-F5344CB8AC3E}">
        <p14:creationId xmlns:p14="http://schemas.microsoft.com/office/powerpoint/2010/main" val="1729412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82600"/>
            <a:ext cx="8234363" cy="5969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kern="0">
                <a:solidFill>
                  <a:schemeClr val="tx1"/>
                </a:solidFill>
              </a:rPr>
              <a:t>Kérdések</a:t>
            </a:r>
            <a:r>
              <a:rPr lang="en-US" sz="2800" kern="0">
                <a:solidFill>
                  <a:schemeClr val="tx1"/>
                </a:solidFill>
              </a:rPr>
              <a:t>?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pic>
        <p:nvPicPr>
          <p:cNvPr id="4" name="Picture 4" descr="Kapcsolódó kép">
            <a:extLst>
              <a:ext uri="{FF2B5EF4-FFF2-40B4-BE49-F238E27FC236}">
                <a16:creationId xmlns:a16="http://schemas.microsoft.com/office/drawing/2014/main" id="{847C0DC6-54FE-4522-B100-80808BC1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838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1554" y="547787"/>
            <a:ext cx="822959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hu-HU" b="0" i="1" dirty="0">
                <a:solidFill>
                  <a:schemeClr val="tx1"/>
                </a:solidFill>
              </a:rPr>
              <a:t>Köszönöm a figyelmet!</a:t>
            </a:r>
            <a:endParaRPr lang="hu-HU" b="0" i="1" dirty="0"/>
          </a:p>
        </p:txBody>
      </p:sp>
    </p:spTree>
    <p:extLst>
      <p:ext uri="{BB962C8B-B14F-4D97-AF65-F5344CB8AC3E}">
        <p14:creationId xmlns:p14="http://schemas.microsoft.com/office/powerpoint/2010/main" val="298977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Legfontosabb fogalmak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455613" y="1500188"/>
            <a:ext cx="8235950" cy="4214812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„A” kritérium:</a:t>
            </a:r>
            <a:r>
              <a:rPr lang="hu-HU" sz="1700" b="0" dirty="0">
                <a:solidFill>
                  <a:srgbClr val="000000"/>
                </a:solidFill>
              </a:rPr>
              <a:t> A licences / licenckérelmező által kötelezően teljesítendő kritériumpont. Amennyiben a licences/licenckérelmező bármely „A”- kritériumot nem teljesíti, nem kaphat licencet, vagy a már megkapott licencet vissza kell vonni. 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Alapeljárás időtartama:</a:t>
            </a:r>
            <a:r>
              <a:rPr lang="hu-HU" sz="1700" b="0" dirty="0">
                <a:solidFill>
                  <a:srgbClr val="000000"/>
                </a:solidFill>
              </a:rPr>
              <a:t> február elejétől – május végéig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Licenc: </a:t>
            </a:r>
            <a:r>
              <a:rPr lang="hu-HU" sz="1700" b="0" dirty="0">
                <a:solidFill>
                  <a:srgbClr val="000000"/>
                </a:solidFill>
              </a:rPr>
              <a:t>Az MLSZ által kiállított tanúsítvány, amely igazolja, hogy a licenckérelmező teljesített minden ahhoz szükséges kötelező kritériumot, hogy az UEFA klubversenyeken és / vagy a nemzeti első vagy másodosztályban való indulás eljárásait megkezdhesse. 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Licencadó:</a:t>
            </a:r>
            <a:r>
              <a:rPr lang="hu-HU" sz="1700" b="0" dirty="0">
                <a:solidFill>
                  <a:srgbClr val="000000"/>
                </a:solidFill>
              </a:rPr>
              <a:t> MLSZ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Licenckérelmező</a:t>
            </a:r>
            <a:r>
              <a:rPr lang="hu-HU" sz="1700" b="0" dirty="0">
                <a:solidFill>
                  <a:srgbClr val="000000"/>
                </a:solidFill>
              </a:rPr>
              <a:t>: Klubokat működtető gazdasági társaságok/egyéb szervezetek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Licences</a:t>
            </a:r>
            <a:r>
              <a:rPr lang="hu-HU" sz="1700" b="0" dirty="0">
                <a:solidFill>
                  <a:srgbClr val="000000"/>
                </a:solidFill>
              </a:rPr>
              <a:t>: Licenccel rendelkező szervezet</a:t>
            </a:r>
            <a:r>
              <a:rPr lang="hu-HU" sz="1800" b="0" dirty="0"/>
              <a:t>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hu-HU" sz="17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1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68300" y="4444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A klublicenc rendszert szakmai szempontból 6 fő kritérium csoport határozza meg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56000" y="1398606"/>
            <a:ext cx="8229600" cy="3810835"/>
            <a:chOff x="1152" y="1440"/>
            <a:chExt cx="3936" cy="1920"/>
          </a:xfrm>
        </p:grpSpPr>
        <p:sp>
          <p:nvSpPr>
            <p:cNvPr id="6" name="Freeform 4"/>
            <p:cNvSpPr>
              <a:spLocks/>
            </p:cNvSpPr>
            <p:nvPr/>
          </p:nvSpPr>
          <p:spPr bwMode="gray">
            <a:xfrm>
              <a:off x="1152" y="1440"/>
              <a:ext cx="3936" cy="519"/>
            </a:xfrm>
            <a:custGeom>
              <a:avLst/>
              <a:gdLst>
                <a:gd name="T0" fmla="*/ 0 w 5401"/>
                <a:gd name="T1" fmla="*/ 0 h 617"/>
                <a:gd name="T2" fmla="*/ 0 w 5401"/>
                <a:gd name="T3" fmla="*/ 0 h 617"/>
                <a:gd name="T4" fmla="*/ 3935 w 5401"/>
                <a:gd name="T5" fmla="*/ 0 h 617"/>
                <a:gd name="T6" fmla="*/ 2880 w 5401"/>
                <a:gd name="T7" fmla="*/ 518 h 617"/>
                <a:gd name="T8" fmla="*/ 1061 w 5401"/>
                <a:gd name="T9" fmla="*/ 518 h 617"/>
                <a:gd name="T10" fmla="*/ 0 w 5401"/>
                <a:gd name="T11" fmla="*/ 0 h 6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01" h="617">
                  <a:moveTo>
                    <a:pt x="0" y="0"/>
                  </a:moveTo>
                  <a:lnTo>
                    <a:pt x="0" y="0"/>
                  </a:lnTo>
                  <a:lnTo>
                    <a:pt x="5400" y="0"/>
                  </a:lnTo>
                  <a:lnTo>
                    <a:pt x="3952" y="616"/>
                  </a:lnTo>
                  <a:lnTo>
                    <a:pt x="1456" y="616"/>
                  </a:lnTo>
                  <a:lnTo>
                    <a:pt x="0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1152" y="2841"/>
              <a:ext cx="3936" cy="519"/>
            </a:xfrm>
            <a:custGeom>
              <a:avLst/>
              <a:gdLst>
                <a:gd name="T0" fmla="*/ 0 w 5401"/>
                <a:gd name="T1" fmla="*/ 518 h 617"/>
                <a:gd name="T2" fmla="*/ 0 w 5401"/>
                <a:gd name="T3" fmla="*/ 518 h 617"/>
                <a:gd name="T4" fmla="*/ 3935 w 5401"/>
                <a:gd name="T5" fmla="*/ 518 h 617"/>
                <a:gd name="T6" fmla="*/ 2880 w 5401"/>
                <a:gd name="T7" fmla="*/ 0 h 617"/>
                <a:gd name="T8" fmla="*/ 1061 w 5401"/>
                <a:gd name="T9" fmla="*/ 0 h 617"/>
                <a:gd name="T10" fmla="*/ 0 w 5401"/>
                <a:gd name="T11" fmla="*/ 518 h 6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01" h="617">
                  <a:moveTo>
                    <a:pt x="0" y="616"/>
                  </a:moveTo>
                  <a:lnTo>
                    <a:pt x="0" y="616"/>
                  </a:lnTo>
                  <a:lnTo>
                    <a:pt x="5400" y="616"/>
                  </a:lnTo>
                  <a:lnTo>
                    <a:pt x="3952" y="0"/>
                  </a:lnTo>
                  <a:lnTo>
                    <a:pt x="1456" y="0"/>
                  </a:lnTo>
                  <a:lnTo>
                    <a:pt x="0" y="616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1152" y="1507"/>
              <a:ext cx="1026" cy="1779"/>
            </a:xfrm>
            <a:custGeom>
              <a:avLst/>
              <a:gdLst>
                <a:gd name="T0" fmla="*/ 0 w 1409"/>
                <a:gd name="T1" fmla="*/ 0 h 2113"/>
                <a:gd name="T2" fmla="*/ 0 w 1409"/>
                <a:gd name="T3" fmla="*/ 0 h 2113"/>
                <a:gd name="T4" fmla="*/ 1025 w 1409"/>
                <a:gd name="T5" fmla="*/ 498 h 2113"/>
                <a:gd name="T6" fmla="*/ 1025 w 1409"/>
                <a:gd name="T7" fmla="*/ 1293 h 2113"/>
                <a:gd name="T8" fmla="*/ 0 w 1409"/>
                <a:gd name="T9" fmla="*/ 1778 h 2113"/>
                <a:gd name="T10" fmla="*/ 0 w 1409"/>
                <a:gd name="T11" fmla="*/ 0 h 2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9" h="2113">
                  <a:moveTo>
                    <a:pt x="0" y="0"/>
                  </a:moveTo>
                  <a:lnTo>
                    <a:pt x="0" y="0"/>
                  </a:lnTo>
                  <a:lnTo>
                    <a:pt x="1408" y="592"/>
                  </a:lnTo>
                  <a:lnTo>
                    <a:pt x="1408" y="1536"/>
                  </a:lnTo>
                  <a:lnTo>
                    <a:pt x="0" y="2112"/>
                  </a:lnTo>
                  <a:lnTo>
                    <a:pt x="0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gray">
            <a:xfrm>
              <a:off x="4062" y="1507"/>
              <a:ext cx="1026" cy="1779"/>
            </a:xfrm>
            <a:custGeom>
              <a:avLst/>
              <a:gdLst>
                <a:gd name="T0" fmla="*/ 1025 w 1409"/>
                <a:gd name="T1" fmla="*/ 0 h 2113"/>
                <a:gd name="T2" fmla="*/ 1025 w 1409"/>
                <a:gd name="T3" fmla="*/ 0 h 2113"/>
                <a:gd name="T4" fmla="*/ 0 w 1409"/>
                <a:gd name="T5" fmla="*/ 498 h 2113"/>
                <a:gd name="T6" fmla="*/ 0 w 1409"/>
                <a:gd name="T7" fmla="*/ 1293 h 2113"/>
                <a:gd name="T8" fmla="*/ 1025 w 1409"/>
                <a:gd name="T9" fmla="*/ 1778 h 2113"/>
                <a:gd name="T10" fmla="*/ 1025 w 1409"/>
                <a:gd name="T11" fmla="*/ 0 h 2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9" h="2113">
                  <a:moveTo>
                    <a:pt x="1408" y="0"/>
                  </a:moveTo>
                  <a:lnTo>
                    <a:pt x="1408" y="0"/>
                  </a:lnTo>
                  <a:lnTo>
                    <a:pt x="0" y="592"/>
                  </a:lnTo>
                  <a:lnTo>
                    <a:pt x="0" y="1536"/>
                  </a:lnTo>
                  <a:lnTo>
                    <a:pt x="1408" y="2112"/>
                  </a:lnTo>
                  <a:lnTo>
                    <a:pt x="1408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>
              <a:normAutofit/>
            </a:bodyPr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2255" y="2002"/>
              <a:ext cx="1741" cy="788"/>
            </a:xfrm>
            <a:prstGeom prst="rect">
              <a:avLst/>
            </a:prstGeom>
            <a:solidFill>
              <a:srgbClr val="FFD2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pPr algn="ctr"/>
              <a:r>
                <a:rPr lang="hu-HU" sz="1400" dirty="0">
                  <a:solidFill>
                    <a:schemeClr val="tx1"/>
                  </a:solidFill>
                </a:rPr>
                <a:t>Pénzügyi kritériumok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4160" y="1782"/>
              <a:ext cx="862" cy="1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>
              <a:normAutofit/>
            </a:bodyPr>
            <a:lstStyle/>
            <a:p>
              <a:r>
                <a:rPr lang="hu-HU" sz="1400" dirty="0">
                  <a:solidFill>
                    <a:schemeClr val="tx1"/>
                  </a:solidFill>
                </a:rPr>
                <a:t>Jogi kritériumok</a:t>
              </a:r>
            </a:p>
            <a:p>
              <a:pPr algn="l">
                <a:spcBef>
                  <a:spcPct val="0"/>
                </a:spcBef>
              </a:pPr>
              <a:endParaRPr lang="hu-HU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gray">
            <a:xfrm>
              <a:off x="1152" y="1699"/>
              <a:ext cx="1026" cy="1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Személyügyi és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adminisztratív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kritériumok 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gray">
            <a:xfrm>
              <a:off x="3004" y="3033"/>
              <a:ext cx="23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pPr algn="l">
                <a:spcBef>
                  <a:spcPct val="0"/>
                </a:spcBef>
              </a:pPr>
              <a:r>
                <a:rPr lang="hu-HU" sz="1400" dirty="0">
                  <a:solidFill>
                    <a:schemeClr val="tx1"/>
                  </a:solidFill>
                </a:rPr>
                <a:t>Sportszakmai/társadalmi felelősségvállalási kritériumok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gray">
            <a:xfrm>
              <a:off x="3004" y="1572"/>
              <a:ext cx="23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Infrastrukturális kritériumok</a:t>
              </a:r>
            </a:p>
          </p:txBody>
        </p:sp>
      </p:grp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45545" y="5370492"/>
            <a:ext cx="8229600" cy="338156"/>
          </a:xfrm>
          <a:prstGeom prst="rect">
            <a:avLst/>
          </a:prstGeom>
          <a:solidFill>
            <a:srgbClr val="92D050"/>
          </a:solidFill>
          <a:ln w="6350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45720" rIns="45720" anchor="ctr"/>
          <a:lstStyle/>
          <a:p>
            <a:pPr algn="ctr">
              <a:spcBef>
                <a:spcPct val="0"/>
              </a:spcBef>
              <a:spcAft>
                <a:spcPct val="40000"/>
              </a:spcAft>
            </a:pPr>
            <a:r>
              <a:rPr lang="en-GB" sz="1200" b="1" dirty="0">
                <a:solidFill>
                  <a:schemeClr val="tx1"/>
                </a:solidFill>
              </a:rPr>
              <a:t> </a:t>
            </a:r>
            <a:r>
              <a:rPr lang="hu-HU" sz="1200" b="1" dirty="0">
                <a:solidFill>
                  <a:schemeClr val="tx1"/>
                </a:solidFill>
              </a:rPr>
              <a:t>Általános információk</a:t>
            </a:r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68300" y="4444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Néhány kiemelt dokumentum az egyes kritérium csoportokhoz</a:t>
            </a:r>
          </a:p>
        </p:txBody>
      </p:sp>
      <p:grpSp>
        <p:nvGrpSpPr>
          <p:cNvPr id="16" name="Group 3">
            <a:extLst>
              <a:ext uri="{FF2B5EF4-FFF2-40B4-BE49-F238E27FC236}">
                <a16:creationId xmlns:a16="http://schemas.microsoft.com/office/drawing/2014/main" id="{2CE6EDD0-9E79-4928-B404-E136786652E9}"/>
              </a:ext>
            </a:extLst>
          </p:cNvPr>
          <p:cNvGrpSpPr>
            <a:grpSpLocks/>
          </p:cNvGrpSpPr>
          <p:nvPr/>
        </p:nvGrpSpPr>
        <p:grpSpPr bwMode="auto">
          <a:xfrm>
            <a:off x="368300" y="1418454"/>
            <a:ext cx="8537498" cy="3721519"/>
            <a:chOff x="1141" y="1450"/>
            <a:chExt cx="4042" cy="1875"/>
          </a:xfrm>
        </p:grpSpPr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B62E21D7-78EE-408A-ABE9-FF1A584A2544}"/>
                </a:ext>
              </a:extLst>
            </p:cNvPr>
            <p:cNvSpPr>
              <a:spLocks/>
            </p:cNvSpPr>
            <p:nvPr/>
          </p:nvSpPr>
          <p:spPr bwMode="gray">
            <a:xfrm>
              <a:off x="1192" y="1450"/>
              <a:ext cx="3896" cy="509"/>
            </a:xfrm>
            <a:custGeom>
              <a:avLst/>
              <a:gdLst>
                <a:gd name="T0" fmla="*/ 0 w 5401"/>
                <a:gd name="T1" fmla="*/ 0 h 617"/>
                <a:gd name="T2" fmla="*/ 0 w 5401"/>
                <a:gd name="T3" fmla="*/ 0 h 617"/>
                <a:gd name="T4" fmla="*/ 3935 w 5401"/>
                <a:gd name="T5" fmla="*/ 0 h 617"/>
                <a:gd name="T6" fmla="*/ 2880 w 5401"/>
                <a:gd name="T7" fmla="*/ 518 h 617"/>
                <a:gd name="T8" fmla="*/ 1061 w 5401"/>
                <a:gd name="T9" fmla="*/ 518 h 617"/>
                <a:gd name="T10" fmla="*/ 0 w 5401"/>
                <a:gd name="T11" fmla="*/ 0 h 6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01" h="617">
                  <a:moveTo>
                    <a:pt x="0" y="0"/>
                  </a:moveTo>
                  <a:lnTo>
                    <a:pt x="0" y="0"/>
                  </a:lnTo>
                  <a:lnTo>
                    <a:pt x="5400" y="0"/>
                  </a:lnTo>
                  <a:lnTo>
                    <a:pt x="3952" y="616"/>
                  </a:lnTo>
                  <a:lnTo>
                    <a:pt x="1456" y="616"/>
                  </a:lnTo>
                  <a:lnTo>
                    <a:pt x="0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745D626-3487-47D6-9D70-C2D6F5B3F1BC}"/>
                </a:ext>
              </a:extLst>
            </p:cNvPr>
            <p:cNvSpPr>
              <a:spLocks/>
            </p:cNvSpPr>
            <p:nvPr/>
          </p:nvSpPr>
          <p:spPr bwMode="gray">
            <a:xfrm>
              <a:off x="1192" y="2827"/>
              <a:ext cx="3840" cy="498"/>
            </a:xfrm>
            <a:custGeom>
              <a:avLst/>
              <a:gdLst>
                <a:gd name="T0" fmla="*/ 0 w 5401"/>
                <a:gd name="T1" fmla="*/ 518 h 617"/>
                <a:gd name="T2" fmla="*/ 0 w 5401"/>
                <a:gd name="T3" fmla="*/ 518 h 617"/>
                <a:gd name="T4" fmla="*/ 3935 w 5401"/>
                <a:gd name="T5" fmla="*/ 518 h 617"/>
                <a:gd name="T6" fmla="*/ 2880 w 5401"/>
                <a:gd name="T7" fmla="*/ 0 h 617"/>
                <a:gd name="T8" fmla="*/ 1061 w 5401"/>
                <a:gd name="T9" fmla="*/ 0 h 617"/>
                <a:gd name="T10" fmla="*/ 0 w 5401"/>
                <a:gd name="T11" fmla="*/ 518 h 6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01" h="617">
                  <a:moveTo>
                    <a:pt x="0" y="616"/>
                  </a:moveTo>
                  <a:lnTo>
                    <a:pt x="0" y="616"/>
                  </a:lnTo>
                  <a:lnTo>
                    <a:pt x="5400" y="616"/>
                  </a:lnTo>
                  <a:lnTo>
                    <a:pt x="3952" y="0"/>
                  </a:lnTo>
                  <a:lnTo>
                    <a:pt x="1456" y="0"/>
                  </a:lnTo>
                  <a:lnTo>
                    <a:pt x="0" y="616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29228D91-08E3-42C2-81B3-B65B3D114C7C}"/>
                </a:ext>
              </a:extLst>
            </p:cNvPr>
            <p:cNvSpPr>
              <a:spLocks/>
            </p:cNvSpPr>
            <p:nvPr/>
          </p:nvSpPr>
          <p:spPr bwMode="gray">
            <a:xfrm>
              <a:off x="1172" y="1484"/>
              <a:ext cx="1046" cy="1807"/>
            </a:xfrm>
            <a:custGeom>
              <a:avLst/>
              <a:gdLst>
                <a:gd name="T0" fmla="*/ 0 w 1409"/>
                <a:gd name="T1" fmla="*/ 0 h 2113"/>
                <a:gd name="T2" fmla="*/ 0 w 1409"/>
                <a:gd name="T3" fmla="*/ 0 h 2113"/>
                <a:gd name="T4" fmla="*/ 1025 w 1409"/>
                <a:gd name="T5" fmla="*/ 498 h 2113"/>
                <a:gd name="T6" fmla="*/ 1025 w 1409"/>
                <a:gd name="T7" fmla="*/ 1293 h 2113"/>
                <a:gd name="T8" fmla="*/ 0 w 1409"/>
                <a:gd name="T9" fmla="*/ 1778 h 2113"/>
                <a:gd name="T10" fmla="*/ 0 w 1409"/>
                <a:gd name="T11" fmla="*/ 0 h 2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9" h="2113">
                  <a:moveTo>
                    <a:pt x="0" y="0"/>
                  </a:moveTo>
                  <a:lnTo>
                    <a:pt x="0" y="0"/>
                  </a:lnTo>
                  <a:lnTo>
                    <a:pt x="1408" y="592"/>
                  </a:lnTo>
                  <a:lnTo>
                    <a:pt x="1408" y="1536"/>
                  </a:lnTo>
                  <a:lnTo>
                    <a:pt x="0" y="2112"/>
                  </a:lnTo>
                  <a:lnTo>
                    <a:pt x="0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BCC947D-9C54-44BA-B650-7407DA894989}"/>
                </a:ext>
              </a:extLst>
            </p:cNvPr>
            <p:cNvSpPr>
              <a:spLocks/>
            </p:cNvSpPr>
            <p:nvPr/>
          </p:nvSpPr>
          <p:spPr bwMode="gray">
            <a:xfrm>
              <a:off x="4034" y="1491"/>
              <a:ext cx="1054" cy="1800"/>
            </a:xfrm>
            <a:custGeom>
              <a:avLst/>
              <a:gdLst>
                <a:gd name="T0" fmla="*/ 1025 w 1409"/>
                <a:gd name="T1" fmla="*/ 0 h 2113"/>
                <a:gd name="T2" fmla="*/ 1025 w 1409"/>
                <a:gd name="T3" fmla="*/ 0 h 2113"/>
                <a:gd name="T4" fmla="*/ 0 w 1409"/>
                <a:gd name="T5" fmla="*/ 498 h 2113"/>
                <a:gd name="T6" fmla="*/ 0 w 1409"/>
                <a:gd name="T7" fmla="*/ 1293 h 2113"/>
                <a:gd name="T8" fmla="*/ 1025 w 1409"/>
                <a:gd name="T9" fmla="*/ 1778 h 2113"/>
                <a:gd name="T10" fmla="*/ 1025 w 1409"/>
                <a:gd name="T11" fmla="*/ 0 h 2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9" h="2113">
                  <a:moveTo>
                    <a:pt x="1408" y="0"/>
                  </a:moveTo>
                  <a:lnTo>
                    <a:pt x="1408" y="0"/>
                  </a:lnTo>
                  <a:lnTo>
                    <a:pt x="0" y="592"/>
                  </a:lnTo>
                  <a:lnTo>
                    <a:pt x="0" y="1536"/>
                  </a:lnTo>
                  <a:lnTo>
                    <a:pt x="1408" y="2112"/>
                  </a:lnTo>
                  <a:lnTo>
                    <a:pt x="1408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>
              <a:normAutofit/>
            </a:bodyPr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41FF6DF8-3C2A-401A-BD16-CEEBDCB0B0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5" y="2002"/>
              <a:ext cx="1741" cy="788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endParaRPr lang="hu-HU" sz="1400" dirty="0">
                <a:solidFill>
                  <a:schemeClr val="tx1"/>
                </a:solidFill>
              </a:endParaRPr>
            </a:p>
            <a:p>
              <a:r>
                <a:rPr lang="hu-HU" sz="1200" u="sng" dirty="0">
                  <a:solidFill>
                    <a:schemeClr val="tx1"/>
                  </a:solidFill>
                </a:rPr>
                <a:t>Pénzügyi kritériumok: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Könyvvizsgált éves beszámoló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Könyvvizsgálói jelentés lejárt tartozásról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</a:t>
              </a:r>
              <a:r>
                <a:rPr lang="hu-HU" sz="1100" b="0" dirty="0">
                  <a:solidFill>
                    <a:srgbClr val="FF0000"/>
                  </a:solidFill>
                </a:rPr>
                <a:t>(02.28. – 03.31.)</a:t>
              </a:r>
              <a:endParaRPr lang="hu-HU" sz="1100" b="0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MLSZ szabályok alapján elkészített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éves beszámoló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NAV és önkormányzati igazolás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tartozásmentességről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Eredményterv</a:t>
              </a:r>
              <a:endParaRPr lang="hu-HU" sz="1200" b="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30000"/>
                </a:spcBef>
                <a:buClr>
                  <a:schemeClr val="folHlink"/>
                </a:buClr>
              </a:pPr>
              <a:endParaRPr 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3314DAEA-B5A9-4491-BFE5-93901036E45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08" y="2072"/>
              <a:ext cx="1175" cy="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>
              <a:normAutofit/>
            </a:bodyPr>
            <a:lstStyle/>
            <a:p>
              <a:pPr marL="114300" indent="-114300">
                <a:spcBef>
                  <a:spcPct val="30000"/>
                </a:spcBef>
                <a:buClr>
                  <a:schemeClr val="folHlink"/>
                </a:buClr>
              </a:pPr>
              <a:r>
                <a:rPr lang="hu-HU" sz="1200" u="sng" dirty="0">
                  <a:solidFill>
                    <a:schemeClr val="tx1"/>
                  </a:solidFill>
                </a:rPr>
                <a:t>Jogi kritériumok:</a:t>
              </a:r>
            </a:p>
            <a:p>
              <a:pPr marL="171450" indent="-171450">
                <a:spcBef>
                  <a:spcPct val="30000"/>
                </a:spcBef>
                <a:buFont typeface="Arial" panose="020B0604020202020204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Alapvető jogi információk</a:t>
              </a:r>
            </a:p>
            <a:p>
              <a:pPr>
                <a:spcBef>
                  <a:spcPct val="30000"/>
                </a:spcBef>
              </a:pPr>
              <a:r>
                <a:rPr lang="hu-HU" sz="1100" b="0" dirty="0">
                  <a:solidFill>
                    <a:schemeClr val="tx1"/>
                  </a:solidFill>
                </a:rPr>
                <a:t>    (társasági szerződés vagy</a:t>
              </a:r>
            </a:p>
            <a:p>
              <a:pPr>
                <a:spcBef>
                  <a:spcPct val="30000"/>
                </a:spcBef>
              </a:pPr>
              <a:r>
                <a:rPr lang="hu-HU" sz="1100" b="0" dirty="0">
                  <a:solidFill>
                    <a:schemeClr val="tx1"/>
                  </a:solidFill>
                </a:rPr>
                <a:t>    alapszabály vagy</a:t>
              </a:r>
            </a:p>
            <a:p>
              <a:pPr>
                <a:spcBef>
                  <a:spcPct val="30000"/>
                </a:spcBef>
              </a:pPr>
              <a:r>
                <a:rPr lang="hu-HU" sz="1100" b="0" dirty="0">
                  <a:solidFill>
                    <a:schemeClr val="tx1"/>
                  </a:solidFill>
                </a:rPr>
                <a:t>    alapító okirat és cégkivonat) </a:t>
              </a:r>
              <a:endParaRPr lang="en-US" sz="1100" b="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</a:pPr>
              <a:endParaRPr lang="hu-H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8563BEF2-83D7-4C96-8F74-1FFA7CDE5D5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41" y="1780"/>
              <a:ext cx="1026" cy="1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r>
                <a:rPr lang="hu-HU" sz="1200" u="sng" dirty="0">
                  <a:solidFill>
                    <a:schemeClr val="tx1"/>
                  </a:solidFill>
                </a:rPr>
                <a:t>Személyügyi és </a:t>
              </a:r>
            </a:p>
            <a:p>
              <a:r>
                <a:rPr lang="hu-HU" sz="1200" u="sng" dirty="0">
                  <a:solidFill>
                    <a:schemeClr val="tx1"/>
                  </a:solidFill>
                </a:rPr>
                <a:t>adminisztratív </a:t>
              </a:r>
            </a:p>
            <a:p>
              <a:r>
                <a:rPr lang="hu-HU" sz="1200" u="sng" dirty="0">
                  <a:solidFill>
                    <a:schemeClr val="tx1"/>
                  </a:solidFill>
                </a:rPr>
                <a:t>kritériumok: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200" dirty="0">
                  <a:solidFill>
                    <a:schemeClr val="tx1"/>
                  </a:solidFill>
                </a:rPr>
                <a:t> </a:t>
              </a:r>
              <a:r>
                <a:rPr lang="hu-HU" sz="1100" b="0" dirty="0">
                  <a:solidFill>
                    <a:schemeClr val="tx1"/>
                  </a:solidFill>
                </a:rPr>
                <a:t>Adminisztratív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 szakemberek alkalmazása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 Sportszakemberek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 alkalmazása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 (munkaszerződés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 és végzettség)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(Sportszakemberek 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 végzettségre vonatkozó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 előírások: Regisztrációs 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 kártya Szabályzat)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99465B80-03D9-4D55-B7BE-08701C8D17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40" y="2827"/>
              <a:ext cx="1193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pPr algn="l">
                <a:spcBef>
                  <a:spcPct val="0"/>
                </a:spcBef>
              </a:pPr>
              <a:r>
                <a:rPr lang="hu-HU" sz="1200" u="sng" dirty="0">
                  <a:solidFill>
                    <a:schemeClr val="tx1"/>
                  </a:solidFill>
                </a:rPr>
                <a:t>Sportszakmai/társadalmi felelősségvállalási kritériumok:</a:t>
              </a:r>
            </a:p>
            <a:p>
              <a:pPr marL="171450" indent="-171450" algn="l">
                <a:spcBef>
                  <a:spcPct val="0"/>
                </a:spcBef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Utánpótlás nevelési program</a:t>
              </a:r>
            </a:p>
            <a:p>
              <a:pPr marL="171450" indent="-171450" algn="l">
                <a:spcBef>
                  <a:spcPct val="0"/>
                </a:spcBef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Nyilatkozat utánpótlás csapatok számáról</a:t>
              </a:r>
            </a:p>
            <a:p>
              <a:pPr marL="171450" indent="-171450" algn="l">
                <a:spcBef>
                  <a:spcPct val="0"/>
                </a:spcBef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Nyilatkozat </a:t>
              </a:r>
              <a:r>
                <a:rPr lang="hu-HU" sz="1100" b="0" dirty="0" err="1">
                  <a:solidFill>
                    <a:schemeClr val="tx1"/>
                  </a:solidFill>
                </a:rPr>
                <a:t>antirasszizmusról</a:t>
              </a:r>
              <a:r>
                <a:rPr lang="hu-HU" sz="1100" b="0" dirty="0">
                  <a:solidFill>
                    <a:schemeClr val="tx1"/>
                  </a:solidFill>
                </a:rPr>
                <a:t>/gyermek, ifjúság védelemről</a:t>
              </a:r>
              <a:endParaRPr lang="en-GB" sz="1100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5F84B991-20C9-42BC-9FC4-CA50CED1516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3" y="1481"/>
              <a:ext cx="222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r>
                <a:rPr lang="hu-HU" sz="1200" u="sng" dirty="0">
                  <a:solidFill>
                    <a:schemeClr val="tx1"/>
                  </a:solidFill>
                </a:rPr>
                <a:t>Infrastrukturális kritériumok: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Nyilatkozat stadion NB I/NB II versenyekre rendelkezésre állásról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Nyilatkozat edzési létesítmény rendelkezésre állásáról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(Követelmények és előírások: Infrastruktúra Szabályzat)</a:t>
              </a:r>
              <a:endParaRPr lang="en-GB" sz="1100" b="0" dirty="0">
                <a:solidFill>
                  <a:srgbClr val="FF0000"/>
                </a:solidFill>
              </a:endParaRPr>
            </a:p>
            <a:p>
              <a:pPr algn="l">
                <a:spcBef>
                  <a:spcPct val="0"/>
                </a:spcBef>
              </a:pPr>
              <a:endParaRPr lang="en-GB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10">
            <a:extLst>
              <a:ext uri="{FF2B5EF4-FFF2-40B4-BE49-F238E27FC236}">
                <a16:creationId xmlns:a16="http://schemas.microsoft.com/office/drawing/2014/main" id="{8F157E13-8760-4245-B02A-A21353775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78" y="5231274"/>
            <a:ext cx="8229600" cy="338156"/>
          </a:xfrm>
          <a:prstGeom prst="rect">
            <a:avLst/>
          </a:prstGeom>
          <a:solidFill>
            <a:srgbClr val="92D050"/>
          </a:solidFill>
          <a:ln w="6350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45720" rIns="45720" anchor="ctr"/>
          <a:lstStyle/>
          <a:p>
            <a:pPr algn="ctr">
              <a:spcBef>
                <a:spcPct val="0"/>
              </a:spcBef>
              <a:spcAft>
                <a:spcPct val="40000"/>
              </a:spcAft>
            </a:pPr>
            <a:r>
              <a:rPr lang="en-GB" sz="1200" b="1" dirty="0">
                <a:solidFill>
                  <a:schemeClr val="tx1"/>
                </a:solidFill>
              </a:rPr>
              <a:t> </a:t>
            </a:r>
            <a:r>
              <a:rPr lang="hu-HU" sz="1200" b="1" dirty="0">
                <a:solidFill>
                  <a:schemeClr val="tx1"/>
                </a:solidFill>
              </a:rPr>
              <a:t>Általános információk: </a:t>
            </a:r>
            <a:r>
              <a:rPr lang="hu-HU" sz="1200" b="0" dirty="0">
                <a:solidFill>
                  <a:schemeClr val="tx1"/>
                </a:solidFill>
              </a:rPr>
              <a:t>Licenckérelem, Titoktartási nyilatkozat</a:t>
            </a:r>
            <a:endParaRPr lang="en-GB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8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68300" y="454268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Pénzügyi kritérium áttekintése -  A klubok tényadatainak áttekintése - I.</a:t>
            </a:r>
            <a:endParaRPr lang="en-GB" sz="2800" i="1" dirty="0">
              <a:solidFill>
                <a:schemeClr val="tx1"/>
              </a:solidFill>
            </a:endParaRPr>
          </a:p>
          <a:p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548554" y="1619436"/>
            <a:ext cx="4125546" cy="21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  <a:buClr>
                <a:schemeClr val="folHlink"/>
              </a:buClr>
            </a:pPr>
            <a:r>
              <a:rPr lang="hu-HU" altLang="hu-HU" sz="1200" b="1" dirty="0">
                <a:latin typeface="Arial" charset="0"/>
              </a:rPr>
              <a:t>MLSZ szabályok alapján elkészítendő éves beszámoló</a:t>
            </a:r>
            <a:endParaRPr lang="hu-HU" altLang="hu-HU" sz="1200" b="0" dirty="0">
              <a:latin typeface="Arial" charset="0"/>
            </a:endParaRP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Tartalmazza:</a:t>
            </a:r>
          </a:p>
          <a:p>
            <a:pPr marL="514350" lvl="1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Mérleg/Eredménykimutatás/Kiegészítő melléklet/</a:t>
            </a:r>
            <a:r>
              <a:rPr lang="hu-HU" altLang="hu-HU" sz="1200" b="0" dirty="0">
                <a:solidFill>
                  <a:srgbClr val="FF0000"/>
                </a:solidFill>
                <a:latin typeface="Arial" charset="0"/>
              </a:rPr>
              <a:t>Üzleti jelentés/Cash flow kimutatás/Saját tőke váltoás kimutatás</a:t>
            </a:r>
            <a:r>
              <a:rPr lang="hu-HU" altLang="hu-HU" sz="1200" b="0" dirty="0">
                <a:latin typeface="Arial" charset="0"/>
              </a:rPr>
              <a:t>.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Vagyoni értékű jogok </a:t>
            </a:r>
            <a:r>
              <a:rPr lang="hu-HU" altLang="hu-HU" sz="1200" b="0" dirty="0">
                <a:solidFill>
                  <a:srgbClr val="FF0000"/>
                </a:solidFill>
                <a:latin typeface="Arial" charset="0"/>
              </a:rPr>
              <a:t>nem</a:t>
            </a:r>
            <a:r>
              <a:rPr lang="hu-HU" altLang="hu-HU" sz="1200" b="0" dirty="0">
                <a:latin typeface="Arial" charset="0"/>
              </a:rPr>
              <a:t> felértékelhetők.*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solidFill>
                  <a:srgbClr val="FF0000"/>
                </a:solidFill>
                <a:latin typeface="Arial" charset="0"/>
              </a:rPr>
              <a:t>Tartalmaz </a:t>
            </a:r>
            <a:r>
              <a:rPr lang="hu-HU" altLang="hu-HU" sz="1200" b="0" dirty="0">
                <a:latin typeface="Arial" charset="0"/>
              </a:rPr>
              <a:t>minden olyan információt, amit az UEFA minium követelményként határoz meg.</a:t>
            </a: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r>
              <a:rPr lang="hu-HU" altLang="hu-HU" sz="1200" b="1" dirty="0">
                <a:latin typeface="Arial" charset="0"/>
              </a:rPr>
              <a:t>*2024.01.01-től: semmilyen eszköz nem felértékelhető!</a:t>
            </a: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en-GB" altLang="hu-HU" sz="1200" dirty="0">
              <a:latin typeface="Arial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68300" y="1619436"/>
            <a:ext cx="4098192" cy="21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  <a:buClr>
                <a:schemeClr val="folHlink"/>
              </a:buClr>
            </a:pPr>
            <a:r>
              <a:rPr lang="hu-HU" altLang="hu-HU" sz="1200" dirty="0">
                <a:latin typeface="Arial" charset="0"/>
              </a:rPr>
              <a:t>Számviteli törvény alapján elkészítendő éves beszámoló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Tartalmazza:</a:t>
            </a:r>
          </a:p>
          <a:p>
            <a:pPr marL="514350" lvl="1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Mérleg/Eredménykimutatás/Kiegészítő melléklet.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Nem tartalmaz minden olyan információt, amit az UEFA minium követelményként határoz meg.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endParaRPr lang="hu-HU" altLang="hu-HU" sz="1200" b="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8300" y="1332441"/>
            <a:ext cx="8305800" cy="26189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Éves beszámoló a lezárt gazdasági évről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68300" y="4127528"/>
            <a:ext cx="8305800" cy="135887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ctr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+mj-lt"/>
              </a:rPr>
              <a:t>Könyvvizsgáló nyilatkozata függetlenségről és kamarai tagságról</a:t>
            </a:r>
          </a:p>
          <a:p>
            <a:pPr marL="171450" indent="-171450" algn="ctr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+mj-lt"/>
              </a:rPr>
              <a:t> Könyvvizsgálói jelentés</a:t>
            </a:r>
          </a:p>
          <a:p>
            <a:pPr marL="171450" indent="-171450" algn="ctr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+mj-lt"/>
              </a:rPr>
              <a:t>Könyvvizsgáló jelentése a kiegészítő pénzügyi információk tekintetében</a:t>
            </a:r>
          </a:p>
          <a:p>
            <a:pPr marL="171450" indent="-171450" algn="ctr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+mj-lt"/>
              </a:rPr>
              <a:t>Összevont könyvvizsgálói jelentés lejárt tartozások tekintetében</a:t>
            </a:r>
            <a:endParaRPr lang="hu-HU" altLang="hu-HU" sz="1200" b="0" dirty="0">
              <a:latin typeface="+mj-lt"/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hu-HU" altLang="hu-HU" sz="1200" b="1" dirty="0">
              <a:latin typeface="Arial" charset="0"/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en-GB" altLang="hu-HU" sz="1200" b="1" dirty="0">
              <a:latin typeface="Arial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68300" y="3840534"/>
            <a:ext cx="8305800" cy="26189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Könyvvizsgálói jelentések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21A5632-D6C7-5D2C-AF77-34E85DB09CE7}"/>
              </a:ext>
            </a:extLst>
          </p:cNvPr>
          <p:cNvSpPr/>
          <p:nvPr/>
        </p:nvSpPr>
        <p:spPr bwMode="auto">
          <a:xfrm>
            <a:off x="4572000" y="3429001"/>
            <a:ext cx="4023360" cy="24688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3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68300" y="454268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Pénzügyi kritérium áttekintése -  A klubok tényadatainak áttekintése – II.</a:t>
            </a:r>
            <a:endParaRPr lang="en-GB" sz="2800" i="1" dirty="0">
              <a:solidFill>
                <a:schemeClr val="tx1"/>
              </a:solidFill>
            </a:endParaRPr>
          </a:p>
          <a:p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68300" y="1619436"/>
            <a:ext cx="8305800" cy="18095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Átigazolásokhoz kapcsolódó követelések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Átigazolásokhoz kapcsolódó tartozások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Alkalmazottak jegyzéke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NAV és önkormányzati igazolás tartozásmentességről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Adóhatóságok felé fennálló tartozások bemutatása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UEFA/MLSZ felé fennálló tartozások bemutatása</a:t>
            </a:r>
            <a:endParaRPr lang="hu-HU" sz="1200" b="0" dirty="0">
              <a:latin typeface="Arial" charset="0"/>
            </a:endParaRP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Összevont vezetői nyilatkozat tartozásmentességről</a:t>
            </a: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8300" y="1332441"/>
            <a:ext cx="8305800" cy="26189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Lejárt tartozások igazolása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324703" y="1619436"/>
            <a:ext cx="2819297" cy="1535419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Van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 olyan tartozása, ami miatt nem kaphat licencet?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lang="hu-HU" altLang="hu-HU" sz="1200" b="0" kern="0" baseline="0" dirty="0">
                <a:solidFill>
                  <a:srgbClr val="FF0000"/>
                </a:solidFill>
              </a:rPr>
              <a:t>(</a:t>
            </a:r>
            <a:r>
              <a:rPr lang="hu-HU" altLang="hu-HU" sz="1200" b="0" kern="0" dirty="0">
                <a:solidFill>
                  <a:srgbClr val="FF0000"/>
                </a:solidFill>
              </a:rPr>
              <a:t>02</a:t>
            </a:r>
            <a:r>
              <a:rPr lang="hu-HU" altLang="hu-HU" sz="1200" b="0" kern="0" baseline="0" dirty="0">
                <a:solidFill>
                  <a:srgbClr val="FF0000"/>
                </a:solidFill>
              </a:rPr>
              <a:t>.28.</a:t>
            </a:r>
            <a:r>
              <a:rPr lang="hu-HU" altLang="hu-HU" sz="1200" b="0" kern="0" dirty="0">
                <a:solidFill>
                  <a:srgbClr val="FF0000"/>
                </a:solidFill>
              </a:rPr>
              <a:t> – 03.31. szabály)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6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68300" y="454268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Pénzügyi kritérium áttekintése -  A klubok jövőbeli pénzügyi információinak áttekintése</a:t>
            </a:r>
            <a:endParaRPr lang="en-GB" sz="2800" i="1" dirty="0">
              <a:solidFill>
                <a:schemeClr val="tx1"/>
              </a:solidFill>
            </a:endParaRPr>
          </a:p>
          <a:p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68300" y="1619436"/>
            <a:ext cx="8305800" cy="154579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endParaRPr lang="hu-HU" sz="1200" b="0" dirty="0">
              <a:latin typeface="Arial" charset="0"/>
            </a:endParaRP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Eredményterv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rgbClr val="FF0000"/>
                </a:solidFill>
                <a:latin typeface="Arial" charset="0"/>
              </a:rPr>
              <a:t>Mérlegterv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Cash - flow terv</a:t>
            </a:r>
          </a:p>
          <a:p>
            <a:pPr marL="0" indent="0">
              <a:spcBef>
                <a:spcPct val="30000"/>
              </a:spcBef>
              <a:buClr>
                <a:schemeClr val="folHlink"/>
              </a:buClr>
            </a:pPr>
            <a:endParaRPr lang="hu-HU" sz="1200" b="0" dirty="0">
              <a:latin typeface="Arial" charset="0"/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hu-HU" altLang="hu-HU" sz="1200" b="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8300" y="1332441"/>
            <a:ext cx="8305800" cy="26189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Jövőbeli pénzügyi információk: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760588" y="1604335"/>
            <a:ext cx="2819297" cy="1535419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Vállalkozás folytatásának elve teljesül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?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859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dSMRQpBYGLKM4xv2._J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b3RJxrV_LbgEkvEzO2d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inXDC93HkCFMINp5lupB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fzNVmwXJQKNzWMWcueR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XA_e_hPmpUhiddRtwu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I.Z77CxY1C9WXKW3n47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wjqON9tFLTb9D5bM6K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3gzC3CTRF1kl9HOwJWd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WydhGXmgKShxfZiOrMS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GDN68wVYbnW4x5otTzBQ"/>
</p:tagLst>
</file>

<file path=ppt/theme/theme1.xml><?xml version="1.0" encoding="utf-8"?>
<a:theme xmlns:a="http://schemas.openxmlformats.org/drawingml/2006/main" name="1_EY_Hand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36529</TotalTime>
  <Words>2410</Words>
  <Application>Microsoft Office PowerPoint</Application>
  <PresentationFormat>Diavetítés a képernyőre (4:3 oldalarány)</PresentationFormat>
  <Paragraphs>477</Paragraphs>
  <Slides>36</Slides>
  <Notes>4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36</vt:i4>
      </vt:variant>
    </vt:vector>
  </HeadingPairs>
  <TitlesOfParts>
    <vt:vector size="40" baseType="lpstr">
      <vt:lpstr>Arial</vt:lpstr>
      <vt:lpstr>1_EY_Handout</vt:lpstr>
      <vt:lpstr>think-cell Slide</vt:lpstr>
      <vt:lpstr>MSPhotoEd.3</vt:lpstr>
      <vt:lpstr>MLSZ Klublicenc alapeljárás áttekintése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Egyablakos ügyintézés PMR és IFA között általános információk</vt:lpstr>
      <vt:lpstr>Egyablakos ügyintézés PMR és IFA között általános információk</vt:lpstr>
      <vt:lpstr>Egyablakos ügyintézésre nem jogosultak köre</vt:lpstr>
      <vt:lpstr>0. Egyablakos ügyintézés menete</vt:lpstr>
      <vt:lpstr>1. PMR adatszolgáltatás kiírása </vt:lpstr>
      <vt:lpstr>2. Adatok feltöltése a PMR-be</vt:lpstr>
      <vt:lpstr>3. Adatok IFA-ba való átadásának technikai megvalósítása</vt:lpstr>
      <vt:lpstr>4. Egyablakos ügyintézés menete</vt:lpstr>
      <vt:lpstr>5. Egyablakos ügyintézés menete</vt:lpstr>
      <vt:lpstr>6/1 Egyablakos ügyintézés menete</vt:lpstr>
      <vt:lpstr>6/2. Egyablakos ügyintézés menete</vt:lpstr>
      <vt:lpstr>PowerPoint-bemutató</vt:lpstr>
      <vt:lpstr>PowerPoint-bemutató</vt:lpstr>
    </vt:vector>
  </TitlesOfParts>
  <Company>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 second line title</dc:title>
  <dc:creator>Image</dc:creator>
  <cp:lastModifiedBy>Pogácsás János</cp:lastModifiedBy>
  <cp:revision>799</cp:revision>
  <cp:lastPrinted>2012-11-27T07:56:04Z</cp:lastPrinted>
  <dcterms:created xsi:type="dcterms:W3CDTF">2008-02-13T13:43:07Z</dcterms:created>
  <dcterms:modified xsi:type="dcterms:W3CDTF">2022-11-23T15:00:33Z</dcterms:modified>
</cp:coreProperties>
</file>