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9" r:id="rId2"/>
    <p:sldId id="735" r:id="rId3"/>
    <p:sldId id="727" r:id="rId4"/>
    <p:sldId id="680" r:id="rId5"/>
    <p:sldId id="738" r:id="rId6"/>
    <p:sldId id="732" r:id="rId7"/>
    <p:sldId id="739" r:id="rId8"/>
    <p:sldId id="752" r:id="rId9"/>
    <p:sldId id="753" r:id="rId10"/>
    <p:sldId id="754" r:id="rId11"/>
    <p:sldId id="755" r:id="rId12"/>
    <p:sldId id="744" r:id="rId13"/>
    <p:sldId id="745" r:id="rId14"/>
    <p:sldId id="746" r:id="rId15"/>
    <p:sldId id="756" r:id="rId16"/>
    <p:sldId id="747" r:id="rId17"/>
    <p:sldId id="677" r:id="rId18"/>
    <p:sldId id="737" r:id="rId19"/>
  </p:sldIdLst>
  <p:sldSz cx="9144000" cy="6858000" type="screen4x3"/>
  <p:notesSz cx="6797675" cy="9928225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7">
          <p15:clr>
            <a:srgbClr val="A4A3A4"/>
          </p15:clr>
        </p15:guide>
        <p15:guide id="2" orient="horz" pos="408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5476">
          <p15:clr>
            <a:srgbClr val="A4A3A4"/>
          </p15:clr>
        </p15:guide>
        <p15:guide id="5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Gudra Tamás" initials="DGT" lastIdx="7" clrIdx="0"/>
  <p:cmAuthor id="1" name="Reményi Gergely" initials="RG" lastIdx="38" clrIdx="1"/>
  <p:cmAuthor id="2" name="Juhász Gábor" initials="JG" lastIdx="0" clrIdx="2">
    <p:extLst>
      <p:ext uri="{19B8F6BF-5375-455C-9EA6-DF929625EA0E}">
        <p15:presenceInfo xmlns:p15="http://schemas.microsoft.com/office/powerpoint/2012/main" userId="S-1-5-21-4203349053-1878770204-2305944490-6644" providerId="AD"/>
      </p:ext>
    </p:extLst>
  </p:cmAuthor>
  <p:cmAuthor id="3" name="Pogácsás János" initials="PJ" lastIdx="7" clrIdx="3">
    <p:extLst>
      <p:ext uri="{19B8F6BF-5375-455C-9EA6-DF929625EA0E}">
        <p15:presenceInfo xmlns:p15="http://schemas.microsoft.com/office/powerpoint/2012/main" userId="S::pogacsas_janos@mlsz.hu::82ae17eb-32f5-475b-a530-d625a2c14b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FF0000"/>
    <a:srgbClr val="000000"/>
    <a:srgbClr val="B4B4B4"/>
    <a:srgbClr val="666666"/>
    <a:srgbClr val="F1F1F1"/>
    <a:srgbClr val="F0F0F0"/>
    <a:srgbClr val="FA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127" autoAdjust="0"/>
  </p:normalViewPr>
  <p:slideViewPr>
    <p:cSldViewPr snapToGrid="0" showGuides="1">
      <p:cViewPr varScale="1">
        <p:scale>
          <a:sx n="112" d="100"/>
          <a:sy n="112" d="100"/>
        </p:scale>
        <p:origin x="1446" y="96"/>
      </p:cViewPr>
      <p:guideLst>
        <p:guide orient="horz" pos="917"/>
        <p:guide orient="horz" pos="4082"/>
        <p:guide orient="horz" pos="2160"/>
        <p:guide pos="5476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651" y="-1555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3" name="Line 21"/>
          <p:cNvSpPr>
            <a:spLocks noChangeShapeType="1"/>
          </p:cNvSpPr>
          <p:nvPr/>
        </p:nvSpPr>
        <p:spPr bwMode="auto">
          <a:xfrm flipV="1">
            <a:off x="496888" y="485853"/>
            <a:ext cx="5656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440" tIns="45719" rIns="91440" bIns="45719"/>
          <a:lstStyle/>
          <a:p>
            <a:pPr>
              <a:defRPr/>
            </a:pP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8" tIns="46884" rIns="93768" bIns="46884" numCol="1" anchor="t" anchorCtr="0" compatLnSpc="1">
            <a:prstTxWarp prst="textNoShape">
              <a:avLst/>
            </a:prstTxWarp>
          </a:bodyPr>
          <a:lstStyle>
            <a:lvl1pPr defTabSz="936624">
              <a:defRPr sz="13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theme" Target="../theme/theme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773113"/>
            <a:ext cx="2838450" cy="213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2589" y="3021496"/>
            <a:ext cx="6034087" cy="61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6" tIns="47593" rIns="95186" bIns="47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387475" y="538248"/>
            <a:ext cx="571500" cy="30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6624"/>
            <a:r>
              <a:rPr lang="en-US" sz="1100" b="0" dirty="0">
                <a:solidFill>
                  <a:srgbClr val="000000"/>
                </a:solidFill>
                <a:cs typeface="Arial" charset="0"/>
              </a:rPr>
              <a:t>Page </a:t>
            </a:r>
            <a:fld id="{A51796A0-7736-4CD4-A859-94423C9232DE}" type="slidenum">
              <a:rPr lang="en-US" sz="1100" b="0">
                <a:solidFill>
                  <a:srgbClr val="000000"/>
                </a:solidFill>
                <a:cs typeface="Arial" charset="0"/>
              </a:rPr>
              <a:pPr defTabSz="936624"/>
              <a:t>‹#›</a:t>
            </a:fld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3" name="Picture 5" descr="flip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2914" y="1673493"/>
            <a:ext cx="295275" cy="68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52939" y="1746529"/>
          <a:ext cx="534987" cy="53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6316" imgH="476316" progId="MSPhotoEd.3">
                  <p:embed/>
                </p:oleObj>
              </mc:Choice>
              <mc:Fallback>
                <p:oleObj r:id="rId3" imgW="476316" imgH="476316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1746529"/>
                        <a:ext cx="534987" cy="535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7401" y="1767172"/>
            <a:ext cx="669925" cy="52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9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6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38125" indent="-23812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457200" indent="-21907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95325" indent="-23812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914400" indent="-21907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8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135175" name="Rectangle 18"/>
          <p:cNvSpPr>
            <a:spLocks noChangeArrowheads="1"/>
          </p:cNvSpPr>
          <p:nvPr/>
        </p:nvSpPr>
        <p:spPr bwMode="auto">
          <a:xfrm>
            <a:off x="5221289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  <p:sp>
        <p:nvSpPr>
          <p:cNvPr id="135176" name="Rectangle 19"/>
          <p:cNvSpPr>
            <a:spLocks noChangeArrowheads="1"/>
          </p:cNvSpPr>
          <p:nvPr/>
        </p:nvSpPr>
        <p:spPr bwMode="auto">
          <a:xfrm>
            <a:off x="4252914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3581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355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6" y="834117"/>
            <a:ext cx="3672568" cy="3672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4H00249 graysc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9900" y="1147763"/>
            <a:ext cx="8216900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65100" y="5765800"/>
            <a:ext cx="8521700" cy="876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7"/>
          <p:cNvSpPr>
            <a:spLocks noChangeArrowheads="1"/>
          </p:cNvSpPr>
          <p:nvPr userDrawn="1"/>
        </p:nvSpPr>
        <p:spPr bwMode="auto">
          <a:xfrm flipH="1">
            <a:off x="7734300" y="1147763"/>
            <a:ext cx="952500" cy="50307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 hidden="1">
            <a:extLst>
              <a:ext uri="{FF2B5EF4-FFF2-40B4-BE49-F238E27FC236}">
                <a16:creationId xmlns:a16="http://schemas.microsoft.com/office/drawing/2014/main" id="{AD0F4887-DFB4-4063-A170-B67D97467B5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562433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52" imgH="353" progId="TCLayout.ActiveDocument.1">
                  <p:embed/>
                </p:oleObj>
              </mc:Choice>
              <mc:Fallback>
                <p:oleObj name="think-cell Slide" r:id="rId9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 hidden="1">
            <a:extLst>
              <a:ext uri="{FF2B5EF4-FFF2-40B4-BE49-F238E27FC236}">
                <a16:creationId xmlns:a16="http://schemas.microsoft.com/office/drawing/2014/main" id="{C2A181CE-84A2-4004-B498-E092E76A7010}"/>
              </a:ext>
            </a:extLst>
          </p:cNvPr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15525" name="Rectangle 5"/>
          <p:cNvSpPr>
            <a:spLocks noChangeArrowheads="1"/>
          </p:cNvSpPr>
          <p:nvPr/>
        </p:nvSpPr>
        <p:spPr bwMode="auto">
          <a:xfrm>
            <a:off x="3255962" y="5948363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A Klublicenc Szabályzat és Alapeljárás változásai 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6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7" name="Line 7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8" name="Line 8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9" name="Line 9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4098" name="Picture 2" descr="C:\Users\remenyi_gergely\Desktop\MLSZ 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27637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3" r:id="rId2"/>
    <p:sldLayoutId id="2147483704" r:id="rId3"/>
    <p:sldLayoutId id="2147483705" r:id="rId4"/>
    <p:sldLayoutId id="2147483707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ogacsas.janos@mlsz.h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0404FB39-E855-4C7F-B8EE-BF70F6F7AA6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147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3" progId="TCLayout.ActiveDocument.1">
                  <p:embed/>
                </p:oleObj>
              </mc:Choice>
              <mc:Fallback>
                <p:oleObj name="think-cell Slide" r:id="rId5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F6883080-1A2E-4554-B558-D212ADACCDF5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065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1588451" y="4702174"/>
            <a:ext cx="6909341" cy="1343025"/>
          </a:xfrm>
        </p:spPr>
        <p:txBody>
          <a:bodyPr/>
          <a:lstStyle/>
          <a:p>
            <a:pPr algn="ctr" eaLnBrk="1" hangingPunct="1"/>
            <a:r>
              <a:rPr lang="hu-HU" dirty="0">
                <a:solidFill>
                  <a:schemeClr val="tx1"/>
                </a:solidFill>
              </a:rPr>
              <a:t>A Klublicenc Szabályzat és Alapeljárás változásai 2022/23 és 2023/24 között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458072A-C9FE-5D0A-1004-2E348739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67641720-1701-6E4A-6EA7-F76354D264CA}"/>
              </a:ext>
            </a:extLst>
          </p:cNvPr>
          <p:cNvSpPr txBox="1">
            <a:spLocks/>
          </p:cNvSpPr>
          <p:nvPr/>
        </p:nvSpPr>
        <p:spPr bwMode="auto">
          <a:xfrm>
            <a:off x="608013" y="1321594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r>
              <a:rPr lang="hu-HU" b="0" kern="0" dirty="0"/>
              <a:t>Személyügyi kritériumok:</a:t>
            </a:r>
          </a:p>
          <a:p>
            <a:endParaRPr lang="hu-HU" sz="1800" b="0" kern="0" dirty="0"/>
          </a:p>
          <a:p>
            <a:pPr lvl="1"/>
            <a:r>
              <a:rPr lang="hu-HU" b="0" kern="0" dirty="0"/>
              <a:t>Megszűnő kritérium pont: P.01.1: Titkársági munkatárs</a:t>
            </a:r>
          </a:p>
          <a:p>
            <a:pPr lvl="1"/>
            <a:r>
              <a:rPr lang="hu-HU" b="0" kern="0" dirty="0"/>
              <a:t>Új kritérium pont: P.01.1: Mérkőzésszervezésért felelős szakember</a:t>
            </a:r>
          </a:p>
          <a:p>
            <a:pPr lvl="1"/>
            <a:r>
              <a:rPr lang="hu-HU" b="0" kern="0" dirty="0"/>
              <a:t>Új kritérium pont: P.19.1: Labdarúgás társadalmi felelősségvállalásért felelős szakember</a:t>
            </a:r>
          </a:p>
          <a:p>
            <a:pPr lvl="1"/>
            <a:r>
              <a:rPr lang="hu-HU" b="0" kern="0" dirty="0"/>
              <a:t>Új kritérium pont: P.26: Szervezeti ábra (szervezetben dolgozó - de legalább a személyügyi kritériumokban felsorolt – személyek ábrázolása hierarchikusan, felelősségi körrel</a:t>
            </a:r>
          </a:p>
          <a:p>
            <a:pPr lvl="1"/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339305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A105B6-10BE-73F8-835D-274A1F89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Jogi kritériumok:</a:t>
            </a:r>
          </a:p>
          <a:p>
            <a:r>
              <a:rPr lang="hu-HU" sz="2000" dirty="0"/>
              <a:t>L.02: Alapvető jogi információk: +1 nyilatkozat benyújtása, mely az alábbi információkat tartalmazza:</a:t>
            </a:r>
          </a:p>
          <a:p>
            <a:pPr lvl="1"/>
            <a:r>
              <a:rPr lang="hu-HU" sz="1600" dirty="0"/>
              <a:t>Licenckérelmező hivatalos elérhetőségei (telefon és email cím)</a:t>
            </a:r>
          </a:p>
          <a:p>
            <a:pPr lvl="1"/>
            <a:r>
              <a:rPr lang="hu-HU" sz="1600" dirty="0"/>
              <a:t>Licenckérelmező hivatalos weboldalának címe</a:t>
            </a:r>
          </a:p>
          <a:p>
            <a:pPr lvl="1"/>
            <a:r>
              <a:rPr lang="hu-HU" sz="1600" dirty="0"/>
              <a:t>Licenckérelmező </a:t>
            </a:r>
            <a:r>
              <a:rPr lang="hu-HU" sz="1600" dirty="0" err="1"/>
              <a:t>klublicenc</a:t>
            </a:r>
            <a:r>
              <a:rPr lang="hu-HU" sz="1600" dirty="0"/>
              <a:t> ügyekben illetékes kijelölt személyének neve és elérhetőségei</a:t>
            </a:r>
            <a:endParaRPr lang="hu-HU" sz="2000" dirty="0"/>
          </a:p>
          <a:p>
            <a:r>
              <a:rPr lang="hu-HU" sz="2000" dirty="0"/>
              <a:t>L.03: Nyilatkozat a csoportszerkezet tagjairól: a tulajdonosi ábrán meg kell jeleníteni az alábbi (jogi) személyeket is:</a:t>
            </a:r>
          </a:p>
          <a:p>
            <a:pPr lvl="1"/>
            <a:r>
              <a:rPr lang="hu-HU" sz="1600" dirty="0"/>
              <a:t>Aki közvetlen vagy közvetett módon irányítási jogot gyakorol a licenckérelmezőn</a:t>
            </a:r>
          </a:p>
          <a:p>
            <a:pPr lvl="1"/>
            <a:r>
              <a:rPr lang="hu-HU" sz="1600" dirty="0"/>
              <a:t>Licenckérelmező felsőmenedzsmentjének tagjait</a:t>
            </a:r>
          </a:p>
          <a:p>
            <a:pPr lvl="1"/>
            <a:r>
              <a:rPr lang="hu-HU" sz="1600" dirty="0"/>
              <a:t>Licenckérelmező végső kedvezményezettjét (azt a természetes személyt, akinek a megbízásából a licenckérelmezőnél egy tranzakciót végrehajtanak vagy aki a licenckérelmező felett egyéb módon tényleges irányítást, ellenőrzést gyakorol)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0362536A-D99A-103F-F9E2-1EB32F39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392616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D8670-C59A-4893-A916-4EF3BA332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Pénzügyi kritériumok:</a:t>
            </a:r>
          </a:p>
          <a:p>
            <a:r>
              <a:rPr lang="hu-HU" sz="2000" dirty="0"/>
              <a:t>F.01.04: Új kritérium pont: saját tőke változás kimutatás</a:t>
            </a:r>
          </a:p>
          <a:p>
            <a:r>
              <a:rPr lang="hu-HU" sz="2000" dirty="0"/>
              <a:t>Lejárt tartozások szabály módosulás: a licenckérelmezőnek igazolnia kell, hogy március 31-én nem állnak fenn olyan lejárt tartozásai, amiket </a:t>
            </a:r>
            <a:r>
              <a:rPr lang="hu-HU" sz="2000" b="1" dirty="0"/>
              <a:t>legkésőbb február 28-ig ki kellett volna egyenlítenie.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EF1C604F-D6E8-4ADF-B6F9-FBAEACC0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B0C46A82-8AB4-47F5-8554-7C88CB163E8B}"/>
              </a:ext>
            </a:extLst>
          </p:cNvPr>
          <p:cNvSpPr/>
          <p:nvPr/>
        </p:nvSpPr>
        <p:spPr bwMode="auto">
          <a:xfrm rot="5400000">
            <a:off x="4031757" y="3563597"/>
            <a:ext cx="512748" cy="2435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71BA8E7-F58E-43D9-BF43-89A54C793E96}"/>
              </a:ext>
            </a:extLst>
          </p:cNvPr>
          <p:cNvSpPr txBox="1"/>
          <p:nvPr/>
        </p:nvSpPr>
        <p:spPr>
          <a:xfrm>
            <a:off x="2380283" y="4114562"/>
            <a:ext cx="40592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800" b="0" dirty="0" err="1">
                <a:solidFill>
                  <a:schemeClr val="tx1"/>
                </a:solidFill>
              </a:rPr>
              <a:t>Pl</a:t>
            </a:r>
            <a:r>
              <a:rPr lang="hu-HU" sz="1800" b="0" dirty="0">
                <a:solidFill>
                  <a:schemeClr val="tx1"/>
                </a:solidFill>
              </a:rPr>
              <a:t>: január havi bérek és járulékok, januárban esedékes átigazolási díjak</a:t>
            </a:r>
          </a:p>
        </p:txBody>
      </p:sp>
    </p:spTree>
    <p:extLst>
      <p:ext uri="{BB962C8B-B14F-4D97-AF65-F5344CB8AC3E}">
        <p14:creationId xmlns:p14="http://schemas.microsoft.com/office/powerpoint/2010/main" val="273298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8683BD-9E49-43D5-B93D-2B1A198E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Pénzügyi kritériumok:</a:t>
            </a:r>
          </a:p>
          <a:p>
            <a:endParaRPr lang="hu-HU" dirty="0"/>
          </a:p>
          <a:p>
            <a:r>
              <a:rPr lang="hu-HU" sz="2000" dirty="0"/>
              <a:t>Új kritérium pont: F.04.3: Lejárt tartozások a labdarúgó szövetség (MLSZ) és az UEFA felé</a:t>
            </a:r>
          </a:p>
          <a:p>
            <a:endParaRPr lang="hu-HU" sz="2000" dirty="0"/>
          </a:p>
          <a:p>
            <a:r>
              <a:rPr lang="hu-HU" sz="2000" dirty="0"/>
              <a:t>Új kritérium pont: F.06.1.A.1: Mérlegterv</a:t>
            </a:r>
          </a:p>
          <a:p>
            <a:endParaRPr lang="hu-HU" sz="20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BCEB6462-169A-40B4-9AA0-8D4BA3D4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503743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9B4A6E2-908D-4AD5-BC22-0C823B6AB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F500383B-69DB-4D6F-AC09-ABE6BA337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500188"/>
            <a:ext cx="8235950" cy="4214812"/>
          </a:xfrm>
        </p:spPr>
        <p:txBody>
          <a:bodyPr/>
          <a:lstStyle/>
          <a:p>
            <a:r>
              <a:rPr lang="hu-HU" sz="2200" dirty="0"/>
              <a:t>UEFA női licenckérelem új kritérium pontjai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hu-HU" sz="1800" dirty="0"/>
              <a:t>S.01: Utánpótlásnevelési program</a:t>
            </a:r>
          </a:p>
          <a:p>
            <a:pPr lvl="1"/>
            <a:r>
              <a:rPr lang="hu-HU" sz="1800" dirty="0"/>
              <a:t>S.02.1: 12-21 éves korosztályokban UP csapatok száma: 1           2 db</a:t>
            </a:r>
          </a:p>
          <a:p>
            <a:pPr lvl="1"/>
            <a:r>
              <a:rPr lang="hu-HU" sz="1800" dirty="0"/>
              <a:t>P.05.1: Sajtófőnök</a:t>
            </a:r>
          </a:p>
          <a:p>
            <a:pPr lvl="1"/>
            <a:r>
              <a:rPr lang="hu-HU" sz="1800" dirty="0"/>
              <a:t>R.01-05: Futball társadalmi felelősségvállalási elköteleződés nyilatkozatok</a:t>
            </a:r>
          </a:p>
          <a:p>
            <a:pPr lvl="1"/>
            <a:r>
              <a:rPr lang="hu-HU" sz="1800" dirty="0"/>
              <a:t>P.13.1: Első csapat asszisztens edzője</a:t>
            </a:r>
          </a:p>
          <a:p>
            <a:pPr lvl="1"/>
            <a:r>
              <a:rPr lang="hu-HU" sz="1800" dirty="0"/>
              <a:t>P.21.1: Első csapat kapusedzője</a:t>
            </a:r>
          </a:p>
          <a:p>
            <a:pPr lvl="1"/>
            <a:r>
              <a:rPr lang="hu-HU" sz="1800" dirty="0"/>
              <a:t>P.15.1: Könyvelő</a:t>
            </a:r>
          </a:p>
          <a:p>
            <a:pPr lvl="1"/>
            <a:r>
              <a:rPr lang="hu-HU" sz="1800" dirty="0"/>
              <a:t>P.16.1: Könyvvizsgáló</a:t>
            </a:r>
          </a:p>
          <a:p>
            <a:pPr lvl="1"/>
            <a:r>
              <a:rPr lang="hu-HU" sz="1800" dirty="0"/>
              <a:t>P.26: Szervezeti ábra</a:t>
            </a:r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C1927334-C064-409A-B9B0-7CAFFDC70C2E}"/>
              </a:ext>
            </a:extLst>
          </p:cNvPr>
          <p:cNvSpPr/>
          <p:nvPr/>
        </p:nvSpPr>
        <p:spPr bwMode="auto">
          <a:xfrm>
            <a:off x="7210513" y="2231225"/>
            <a:ext cx="555967" cy="2392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59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7ADA5C-CDD9-25A1-3D07-2C381248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1800" dirty="0"/>
              <a:t>L.03: Nyilatkozat csoportszerkezet tagjairól</a:t>
            </a:r>
          </a:p>
          <a:p>
            <a:pPr lvl="1"/>
            <a:r>
              <a:rPr lang="hu-HU" sz="1800" dirty="0"/>
              <a:t>L.04: Nyilatkozat csoportszerkezet tagjainak jelentéstételi köt. hatókörébe való bevonásról vagy kihagyásról</a:t>
            </a:r>
          </a:p>
          <a:p>
            <a:pPr lvl="1"/>
            <a:r>
              <a:rPr lang="hu-HU" sz="1800" dirty="0"/>
              <a:t>L.05: Nyilatkozat jelentéstételi kötelezettség kapcsán</a:t>
            </a:r>
          </a:p>
          <a:p>
            <a:pPr lvl="1"/>
            <a:endParaRPr lang="hu-HU" sz="1800" dirty="0"/>
          </a:p>
          <a:p>
            <a:pPr lvl="1"/>
            <a:r>
              <a:rPr lang="hu-HU" dirty="0"/>
              <a:t>Benyújtandó éves beszámoló bővülése: saját tőke változás kimutatás, üzleti jelentés, könyvvizsgálói jelentés</a:t>
            </a:r>
          </a:p>
          <a:p>
            <a:pPr lvl="1"/>
            <a:r>
              <a:rPr lang="hu-HU" dirty="0"/>
              <a:t>Amennyiben a férfi és a női csapatokat ugyanaz a társaság működteti: </a:t>
            </a:r>
            <a:r>
              <a:rPr lang="hu-HU" b="1" dirty="0"/>
              <a:t>elkülönített eredménykimutatás készítése! (2023.02.01-től hatályos)</a:t>
            </a:r>
          </a:p>
          <a:p>
            <a:endParaRPr lang="hu-HU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C7C377EC-BE90-74AA-7D65-089913A29058}"/>
              </a:ext>
            </a:extLst>
          </p:cNvPr>
          <p:cNvSpPr/>
          <p:nvPr/>
        </p:nvSpPr>
        <p:spPr bwMode="auto">
          <a:xfrm>
            <a:off x="4191525" y="4428106"/>
            <a:ext cx="564022" cy="21364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4B11523-B246-5E58-B18B-34A323EB1B50}"/>
              </a:ext>
            </a:extLst>
          </p:cNvPr>
          <p:cNvSpPr txBox="1"/>
          <p:nvPr/>
        </p:nvSpPr>
        <p:spPr>
          <a:xfrm>
            <a:off x="4855312" y="4423360"/>
            <a:ext cx="28201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b="0" dirty="0">
                <a:solidFill>
                  <a:schemeClr val="tx1"/>
                </a:solidFill>
                <a:latin typeface="+mn-lt"/>
              </a:rPr>
              <a:t>Csak a női csapatokra vonatkozó pénzügyi adatok megjelenítése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7F9C1B69-FB73-BAA0-9CC6-37C3429A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871165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pcsolódó kép">
            <a:extLst>
              <a:ext uri="{FF2B5EF4-FFF2-40B4-BE49-F238E27FC236}">
                <a16:creationId xmlns:a16="http://schemas.microsoft.com/office/drawing/2014/main" id="{546CBF29-FF2C-44D3-9CF1-78C13A8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334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800" kern="0" dirty="0">
                <a:solidFill>
                  <a:schemeClr val="tx1"/>
                </a:solidFill>
              </a:rPr>
              <a:t>Köszönöm a megtisztelő figyelmet!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8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0EE6E94-6CE5-4061-96C2-926C4729AB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800" kern="0" dirty="0">
                <a:solidFill>
                  <a:schemeClr val="tx1"/>
                </a:solidFill>
              </a:rPr>
              <a:t>Elérhetőségek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AA4F5DD-C87F-4274-862D-59E898F2D96C}"/>
              </a:ext>
            </a:extLst>
          </p:cNvPr>
          <p:cNvSpPr txBox="1"/>
          <p:nvPr/>
        </p:nvSpPr>
        <p:spPr>
          <a:xfrm>
            <a:off x="1681992" y="1484851"/>
            <a:ext cx="5780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+mj-lt"/>
              </a:rPr>
              <a:t>Pogácsás János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Klublicenc menedzser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Email cím: </a:t>
            </a:r>
            <a:r>
              <a:rPr lang="hu-HU" sz="1600" b="0" dirty="0">
                <a:solidFill>
                  <a:schemeClr val="tx1"/>
                </a:solidFill>
                <a:latin typeface="+mj-lt"/>
                <a:hlinkClick r:id="rId2"/>
              </a:rPr>
              <a:t>pogacsas.janos@mlsz.hu</a:t>
            </a:r>
            <a:endParaRPr lang="hu-HU" sz="1600" b="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Telefon: +36 30 196-3678</a:t>
            </a:r>
          </a:p>
          <a:p>
            <a:pPr algn="ctr"/>
            <a:endParaRPr lang="hu-HU" sz="16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+mj-lt"/>
              </a:rPr>
              <a:t>Juhász László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Pénzügyi és kontrolling szakértő</a:t>
            </a: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Email cím: </a:t>
            </a:r>
            <a:r>
              <a:rPr lang="hu-HU" sz="1600" b="0" dirty="0">
                <a:solidFill>
                  <a:schemeClr val="tx1"/>
                </a:solidFill>
                <a:latin typeface="+mj-lt"/>
                <a:hlinkClick r:id="rId2"/>
              </a:rPr>
              <a:t>juhasz.laszlo@mlsz.hu</a:t>
            </a:r>
            <a:endParaRPr lang="hu-HU" sz="1600" b="0" u="sng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u-HU" sz="1600" b="0" dirty="0">
                <a:solidFill>
                  <a:schemeClr val="tx1"/>
                </a:solidFill>
                <a:latin typeface="+mj-lt"/>
              </a:rPr>
              <a:t>Telefon: </a:t>
            </a:r>
            <a:r>
              <a:rPr lang="hu-HU" sz="16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+36 30 774-2793</a:t>
            </a:r>
            <a:endParaRPr lang="hu-HU" sz="1600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627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5C62C4-2655-46DC-AC7B-64FFF66E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Tartalomjegyzék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ED6DF4-C676-4FD1-97E7-CE8F20BF8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5" y="1299361"/>
            <a:ext cx="8235950" cy="4214812"/>
          </a:xfrm>
        </p:spPr>
        <p:txBody>
          <a:bodyPr/>
          <a:lstStyle/>
          <a:p>
            <a:r>
              <a:rPr lang="hu-HU" dirty="0"/>
              <a:t>1. MLSZ által kezdeményezett </a:t>
            </a:r>
            <a:r>
              <a:rPr lang="hu-HU" dirty="0" err="1"/>
              <a:t>klublicenc</a:t>
            </a:r>
            <a:r>
              <a:rPr lang="hu-HU" dirty="0"/>
              <a:t> szabályzati változások</a:t>
            </a:r>
          </a:p>
          <a:p>
            <a:endParaRPr lang="hu-HU" dirty="0"/>
          </a:p>
          <a:p>
            <a:r>
              <a:rPr lang="hu-HU" dirty="0"/>
              <a:t>2. UEFA által kezdeményezett </a:t>
            </a:r>
            <a:r>
              <a:rPr lang="hu-HU" dirty="0" err="1"/>
              <a:t>klublicenc</a:t>
            </a:r>
            <a:r>
              <a:rPr lang="hu-HU" dirty="0"/>
              <a:t> szabályzati változások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2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>
            <a:extLst>
              <a:ext uri="{FF2B5EF4-FFF2-40B4-BE49-F238E27FC236}">
                <a16:creationId xmlns:a16="http://schemas.microsoft.com/office/drawing/2014/main" id="{F96B9E3A-44E7-4E92-9F61-8A9396C4B896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63638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kern="0" dirty="0">
                <a:solidFill>
                  <a:schemeClr val="tx1"/>
                </a:solidFill>
              </a:rPr>
              <a:t>1. MLSZ által kezdeményezett </a:t>
            </a:r>
            <a:r>
              <a:rPr lang="hu-HU" kern="0" dirty="0" err="1">
                <a:solidFill>
                  <a:schemeClr val="tx1"/>
                </a:solidFill>
              </a:rPr>
              <a:t>klublicenc</a:t>
            </a:r>
            <a:r>
              <a:rPr lang="hu-HU" kern="0" dirty="0">
                <a:solidFill>
                  <a:schemeClr val="tx1"/>
                </a:solidFill>
              </a:rPr>
              <a:t> szabályzati változások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változások összegzése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800" b="0" dirty="0"/>
          </a:p>
          <a:p>
            <a:r>
              <a:rPr lang="hu-HU" sz="1800" b="0" dirty="0"/>
              <a:t>A Klublicenc Szabályzat módosítására 6 pontban került sor, mindegyik esetben az MLSZ volt a kezdeményező.</a:t>
            </a:r>
          </a:p>
          <a:p>
            <a:endParaRPr lang="en-US" sz="1800" b="0" dirty="0"/>
          </a:p>
          <a:p>
            <a:pPr marL="0" indent="0">
              <a:buClrTx/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1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B11F5-8AB2-43FD-B0A7-B3B608BB7FB4}"/>
              </a:ext>
            </a:extLst>
          </p:cNvPr>
          <p:cNvSpPr txBox="1">
            <a:spLocks/>
          </p:cNvSpPr>
          <p:nvPr/>
        </p:nvSpPr>
        <p:spPr>
          <a:xfrm>
            <a:off x="457200" y="465746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Szabályzatban végzett fontosabb módosítások bemutatása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B367DD-ADB1-405E-B449-6047A013E3FA}"/>
              </a:ext>
            </a:extLst>
          </p:cNvPr>
          <p:cNvSpPr txBox="1">
            <a:spLocks/>
          </p:cNvSpPr>
          <p:nvPr/>
        </p:nvSpPr>
        <p:spPr>
          <a:xfrm>
            <a:off x="454025" y="1320800"/>
            <a:ext cx="8235950" cy="456747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361950" lvl="1" indent="0">
              <a:buNone/>
            </a:pPr>
            <a:endParaRPr lang="hu-HU" b="0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1F62E952-1E56-4B07-B310-562F3EED28C7}"/>
              </a:ext>
            </a:extLst>
          </p:cNvPr>
          <p:cNvSpPr txBox="1">
            <a:spLocks/>
          </p:cNvSpPr>
          <p:nvPr/>
        </p:nvSpPr>
        <p:spPr>
          <a:xfrm>
            <a:off x="606425" y="1473200"/>
            <a:ext cx="8235950" cy="456747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361950" lvl="1" indent="0">
              <a:buNone/>
            </a:pPr>
            <a:endParaRPr lang="hu-HU" b="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L.03: nyilatkozat a csoportszerkezet tagjairól: a kluboknak azon tulajdonosaikat is be kelljen mutatni a szervezeti ábrán, amelyek 10%-ot el nem érő tulajdoni részesedéssel rendelkeznek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F.01.10: Könyvvizsgálói jelentés kiegészítő pénzügyi információk tekintetében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1600" b="0" dirty="0"/>
              <a:t>3. számú melléklet (4): 2024.01.01-től az MLSZ szabályoknak megfelelő kiegészítő pénzügyi információkat tartalmazó éves beszámoló mérlegében </a:t>
            </a:r>
            <a:r>
              <a:rPr lang="hu-HU" sz="1600" dirty="0"/>
              <a:t>az értékhelyesbítés kimutatása nem megengedett</a:t>
            </a:r>
          </a:p>
        </p:txBody>
      </p:sp>
    </p:spTree>
    <p:extLst>
      <p:ext uri="{BB962C8B-B14F-4D97-AF65-F5344CB8AC3E}">
        <p14:creationId xmlns:p14="http://schemas.microsoft.com/office/powerpoint/2010/main" val="93569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pcsolódó kép">
            <a:extLst>
              <a:ext uri="{FF2B5EF4-FFF2-40B4-BE49-F238E27FC236}">
                <a16:creationId xmlns:a16="http://schemas.microsoft.com/office/drawing/2014/main" id="{546CBF29-FF2C-44D3-9CF1-78C13A8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>
            <a:extLst>
              <a:ext uri="{FF2B5EF4-FFF2-40B4-BE49-F238E27FC236}">
                <a16:creationId xmlns:a16="http://schemas.microsoft.com/office/drawing/2014/main" id="{32CD746C-A9E7-42B0-9C48-C6E08EA3C760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08597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dirty="0">
                <a:solidFill>
                  <a:schemeClr val="tx1"/>
                </a:solidFill>
              </a:rPr>
              <a:t>2. UEFA által kezdeményezett </a:t>
            </a:r>
            <a:r>
              <a:rPr lang="hu-HU" dirty="0" err="1">
                <a:solidFill>
                  <a:schemeClr val="tx1"/>
                </a:solidFill>
              </a:rPr>
              <a:t>klublicenc</a:t>
            </a:r>
            <a:r>
              <a:rPr lang="hu-HU" dirty="0">
                <a:solidFill>
                  <a:schemeClr val="tx1"/>
                </a:solidFill>
              </a:rPr>
              <a:t> szabályzati változások</a:t>
            </a:r>
          </a:p>
        </p:txBody>
      </p:sp>
    </p:spTree>
    <p:extLst>
      <p:ext uri="{BB962C8B-B14F-4D97-AF65-F5344CB8AC3E}">
        <p14:creationId xmlns:p14="http://schemas.microsoft.com/office/powerpoint/2010/main" val="352199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8DDFC3-6A90-6340-6619-779B4664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400" dirty="0"/>
              <a:t>Sportszakmai kritériumok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S.04: Játékvezetési ügyek tájékoztató előadás: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Az első csapat játékosainak és a stábtagoknak (edzők, technikai személyzet) kötelező részt venni rajta</a:t>
            </a:r>
          </a:p>
          <a:p>
            <a:pPr marL="361950" lvl="1" indent="0">
              <a:buNone/>
            </a:pPr>
            <a:endParaRPr lang="hu-HU" dirty="0"/>
          </a:p>
          <a:p>
            <a:pPr lvl="1"/>
            <a:r>
              <a:rPr lang="hu-HU" dirty="0"/>
              <a:t>S.05 (</a:t>
            </a:r>
            <a:r>
              <a:rPr lang="hu-HU" dirty="0" err="1"/>
              <a:t>antirasszizmus</a:t>
            </a:r>
            <a:r>
              <a:rPr lang="hu-HU" dirty="0"/>
              <a:t>) és S.06 (gyermekek védelme) nyilatkozatok törlése és áthelyezése (köv. dia) </a:t>
            </a:r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BEEB3AC3-BD42-796A-4112-EDAAE21A7F96}"/>
              </a:ext>
            </a:extLst>
          </p:cNvPr>
          <p:cNvSpPr txBox="1">
            <a:spLocks/>
          </p:cNvSpPr>
          <p:nvPr/>
        </p:nvSpPr>
        <p:spPr bwMode="auto">
          <a:xfrm>
            <a:off x="457200" y="524142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401050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93619A-C66F-26D8-33AB-71A71272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Új kritérium csoport – Futball társadalmi felelősségvállalási kritériumok:</a:t>
            </a:r>
          </a:p>
          <a:p>
            <a:endParaRPr lang="hu-HU" dirty="0"/>
          </a:p>
          <a:p>
            <a:r>
              <a:rPr lang="hu-HU" sz="2000" dirty="0"/>
              <a:t>R.01: Egyenlőség és befogadás (elköteleződési nyilatkozat)</a:t>
            </a:r>
          </a:p>
          <a:p>
            <a:r>
              <a:rPr lang="hu-HU" sz="2000" dirty="0"/>
              <a:t>R.02: Antirasszizmus (elköteleződési nyilatkozat)</a:t>
            </a:r>
            <a:endParaRPr lang="hu-HU" dirty="0"/>
          </a:p>
          <a:p>
            <a:r>
              <a:rPr lang="hu-HU" sz="2000" dirty="0"/>
              <a:t>R.03: Gyermekek, fiatalkorúak védelme (elköteleződési nyilatkozat </a:t>
            </a:r>
            <a:r>
              <a:rPr lang="hu-HU" sz="2000" dirty="0">
                <a:solidFill>
                  <a:srgbClr val="FF0000"/>
                </a:solidFill>
              </a:rPr>
              <a:t>és részvétel az MLSZ által szervezett oktatáson</a:t>
            </a:r>
            <a:r>
              <a:rPr lang="hu-HU" sz="2000" dirty="0"/>
              <a:t>)</a:t>
            </a:r>
          </a:p>
          <a:p>
            <a:r>
              <a:rPr lang="hu-HU" sz="2000" dirty="0"/>
              <a:t>R.04: Labdarúgás mindenki számára (elköteleződési nyilatkozat)</a:t>
            </a:r>
          </a:p>
          <a:p>
            <a:r>
              <a:rPr lang="hu-HU" sz="2000" dirty="0"/>
              <a:t>R.05: Környezetvédelem (elköteleződési nyilatkozat)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2D9A091D-3253-2042-6907-0E3BB15B7FA6}"/>
              </a:ext>
            </a:extLst>
          </p:cNvPr>
          <p:cNvSpPr txBox="1">
            <a:spLocks/>
          </p:cNvSpPr>
          <p:nvPr/>
        </p:nvSpPr>
        <p:spPr bwMode="auto">
          <a:xfrm>
            <a:off x="457200" y="524142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/>
            <a:r>
              <a:rPr lang="hu-HU" sz="2800" kern="0" dirty="0">
                <a:solidFill>
                  <a:schemeClr val="tx1"/>
                </a:solidFill>
              </a:rPr>
              <a:t>UEFA Szabályzatban tervezett fontosabb módosítások bemutatása</a:t>
            </a:r>
          </a:p>
        </p:txBody>
      </p:sp>
    </p:spTree>
    <p:extLst>
      <p:ext uri="{BB962C8B-B14F-4D97-AF65-F5344CB8AC3E}">
        <p14:creationId xmlns:p14="http://schemas.microsoft.com/office/powerpoint/2010/main" val="16140457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gIIlJSTOZdua3W7X17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7ARDZ2FKE2X9e3QWwxSw"/>
</p:tagLst>
</file>

<file path=ppt/theme/theme1.xml><?xml version="1.0" encoding="utf-8"?>
<a:theme xmlns:a="http://schemas.openxmlformats.org/drawingml/2006/main" name="1_EY_Hand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39015</TotalTime>
  <Words>759</Words>
  <Application>Microsoft Office PowerPoint</Application>
  <PresentationFormat>Diavetítés a képernyőre (4:3 oldalarány)</PresentationFormat>
  <Paragraphs>90</Paragraphs>
  <Slides>18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Wingdings</vt:lpstr>
      <vt:lpstr>1_EY_Handout</vt:lpstr>
      <vt:lpstr>think-cell Slide</vt:lpstr>
      <vt:lpstr>MSPhotoEd.3</vt:lpstr>
      <vt:lpstr>A Klublicenc Szabályzat és Alapeljárás változásai 2022/23 és 2023/24 között</vt:lpstr>
      <vt:lpstr>Tartalomjegyzék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UEFA Szabályzatban tervezett fontosabb módosítások bemutatása</vt:lpstr>
      <vt:lpstr>PowerPoint-bemutató</vt:lpstr>
      <vt:lpstr>PowerPoint-bemutató</vt:lpstr>
      <vt:lpstr>PowerPoint-bemutató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Juhász Gábor</dc:creator>
  <cp:lastModifiedBy>Pogácsás János</cp:lastModifiedBy>
  <cp:revision>995</cp:revision>
  <cp:lastPrinted>2012-11-27T07:56:04Z</cp:lastPrinted>
  <dcterms:created xsi:type="dcterms:W3CDTF">2008-02-13T13:43:07Z</dcterms:created>
  <dcterms:modified xsi:type="dcterms:W3CDTF">2022-11-23T15:07:09Z</dcterms:modified>
</cp:coreProperties>
</file>