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7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8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9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0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1.xml" ContentType="application/vnd.openxmlformats-officedocument.presentationml.notesSlide+xml"/>
  <Override PartName="/ppt/tags/tag171.xml" ContentType="application/vnd.openxmlformats-officedocument.presentationml.tags+xml"/>
  <Override PartName="/ppt/notesSlides/notesSlide12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3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4.xml" ContentType="application/vnd.openxmlformats-officedocument.presentationml.notesSlide+xml"/>
  <Override PartName="/ppt/tags/tag188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8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7" r:id="rId5"/>
    <p:sldId id="290" r:id="rId6"/>
    <p:sldId id="306" r:id="rId7"/>
    <p:sldId id="304" r:id="rId8"/>
    <p:sldId id="294" r:id="rId9"/>
    <p:sldId id="305" r:id="rId10"/>
    <p:sldId id="295" r:id="rId11"/>
    <p:sldId id="284" r:id="rId12"/>
    <p:sldId id="286" r:id="rId13"/>
    <p:sldId id="292" r:id="rId14"/>
    <p:sldId id="289" r:id="rId15"/>
    <p:sldId id="291" r:id="rId16"/>
    <p:sldId id="285" r:id="rId17"/>
    <p:sldId id="298" r:id="rId18"/>
    <p:sldId id="297" r:id="rId19"/>
    <p:sldId id="307" r:id="rId20"/>
    <p:sldId id="302" r:id="rId21"/>
    <p:sldId id="301" r:id="rId22"/>
    <p:sldId id="283" r:id="rId23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61"/>
    <a:srgbClr val="FFA300"/>
    <a:srgbClr val="09C693"/>
    <a:srgbClr val="4ED870"/>
    <a:srgbClr val="F84342"/>
    <a:srgbClr val="FF6E2E"/>
    <a:srgbClr val="D5E0E5"/>
    <a:srgbClr val="389250"/>
    <a:srgbClr val="F2CB05"/>
    <a:srgbClr val="CFF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9" autoAdjust="0"/>
    <p:restoredTop sz="96271"/>
  </p:normalViewPr>
  <p:slideViewPr>
    <p:cSldViewPr snapToGrid="0">
      <p:cViewPr varScale="1">
        <p:scale>
          <a:sx n="91" d="100"/>
          <a:sy n="91" d="100"/>
        </p:scale>
        <p:origin x="28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raniczgergo\Library\Group%20Containers\3L68KQB4HG.group.com.readdle.smartemail\databases\messagesData\2\31570\MLSZ_gazda&#769;lkoda&#769;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hu-HU" sz="2000" b="1" dirty="0">
                <a:solidFill>
                  <a:schemeClr val="bg1"/>
                </a:solidFill>
              </a:rPr>
              <a:t>Az MLSZ eredménye </a:t>
            </a:r>
            <a:br>
              <a:rPr lang="hu-HU" sz="2000" b="1" dirty="0">
                <a:solidFill>
                  <a:schemeClr val="bg1"/>
                </a:solidFill>
              </a:rPr>
            </a:br>
            <a:r>
              <a:rPr lang="hu-HU" sz="2000" b="1" dirty="0">
                <a:solidFill>
                  <a:schemeClr val="bg1"/>
                </a:solidFill>
              </a:rPr>
              <a:t>2011-2025</a:t>
            </a:r>
            <a:r>
              <a:rPr lang="hu-HU" sz="2000" b="1" baseline="0" dirty="0">
                <a:solidFill>
                  <a:schemeClr val="bg1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29541152029735579"/>
          <c:y val="0.10544834061708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7.3027385250983165E-2"/>
          <c:y val="0.3691301212956456"/>
          <c:w val="0.92697261474901682"/>
          <c:h val="0.54649483877444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'C:/Users/dinnyes_marton/AppData/Local/Microsoft/Windows/INetCache/Content.Outlook/99XSC0VY/[Elnök Közgyűlés prezentáció input.xlsx]4. MLSZ gazdálkodás'!$B$9</c:f>
              <c:strCache>
                <c:ptCount val="1"/>
                <c:pt idx="0">
                  <c:v>Eredmény (AEE)</c:v>
                </c:pt>
              </c:strCache>
            </c:strRef>
          </c:tx>
          <c:spPr>
            <a:solidFill>
              <a:srgbClr val="4ED870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rgbClr val="FF6E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53-E94F-88C9-CCB0192B4DCC}"/>
              </c:ext>
            </c:extLst>
          </c:dPt>
          <c:dLbls>
            <c:delete val="1"/>
          </c:dLbls>
          <c:cat>
            <c:strLit>
              <c:ptCount val="15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  <c:pt idx="11">
                <c:v>2022</c:v>
              </c:pt>
              <c:pt idx="12">
                <c:v>2023</c:v>
              </c:pt>
              <c:pt idx="13">
                <c:v>2024</c:v>
              </c:pt>
              <c:pt idx="14">
                <c:v>2025 terv</c:v>
              </c:pt>
            </c:strLit>
          </c:cat>
          <c:val>
            <c:numRef>
              <c:f>'[1]4. MLSZ gazdálkodás'!$D$9:$R$9</c:f>
              <c:numCache>
                <c:formatCode>General</c:formatCode>
                <c:ptCount val="15"/>
                <c:pt idx="0">
                  <c:v>453254</c:v>
                </c:pt>
                <c:pt idx="1">
                  <c:v>1576899</c:v>
                </c:pt>
                <c:pt idx="2">
                  <c:v>389548</c:v>
                </c:pt>
                <c:pt idx="3">
                  <c:v>387987</c:v>
                </c:pt>
                <c:pt idx="4">
                  <c:v>315798</c:v>
                </c:pt>
                <c:pt idx="5">
                  <c:v>1546108</c:v>
                </c:pt>
                <c:pt idx="6">
                  <c:v>444697</c:v>
                </c:pt>
                <c:pt idx="7">
                  <c:v>1039167</c:v>
                </c:pt>
                <c:pt idx="8">
                  <c:v>234738</c:v>
                </c:pt>
                <c:pt idx="9">
                  <c:v>46623</c:v>
                </c:pt>
                <c:pt idx="10">
                  <c:v>2830946</c:v>
                </c:pt>
                <c:pt idx="11">
                  <c:v>4246467</c:v>
                </c:pt>
                <c:pt idx="12">
                  <c:v>8080157</c:v>
                </c:pt>
                <c:pt idx="13">
                  <c:v>4207106.3605300039</c:v>
                </c:pt>
                <c:pt idx="14">
                  <c:v>956250.66694287956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3-E94F-88C9-CCB0192B4D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11398072"/>
        <c:axId val="711398464"/>
      </c:barChart>
      <c:lineChart>
        <c:grouping val="standard"/>
        <c:varyColors val="0"/>
        <c:ser>
          <c:idx val="1"/>
          <c:order val="1"/>
          <c:tx>
            <c:strRef>
              <c:f>'C:/Users/dinnyes_marton/AppData/Local/Microsoft/Windows/INetCache/Content.Outlook/99XSC0VY/[Elnök Közgyűlés prezentáció input.xlsx]4. MLSZ gazdálkodás'!$B$10</c:f>
              <c:strCache>
                <c:ptCount val="1"/>
                <c:pt idx="0">
                  <c:v>Halmozott eredmény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dLbls>
            <c:delete val="1"/>
          </c:dLbls>
          <c:cat>
            <c:strLit>
              <c:ptCount val="15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  <c:pt idx="11">
                <c:v>2022</c:v>
              </c:pt>
              <c:pt idx="12">
                <c:v>2023</c:v>
              </c:pt>
              <c:pt idx="13">
                <c:v>2024</c:v>
              </c:pt>
              <c:pt idx="14">
                <c:v>2025 terv</c:v>
              </c:pt>
            </c:strLit>
          </c:cat>
          <c:val>
            <c:numRef>
              <c:f>'[1]4. MLSZ gazdálkodás'!$D$10:$R$10</c:f>
              <c:numCache>
                <c:formatCode>General</c:formatCode>
                <c:ptCount val="15"/>
                <c:pt idx="0">
                  <c:v>453254</c:v>
                </c:pt>
                <c:pt idx="1">
                  <c:v>2030153</c:v>
                </c:pt>
                <c:pt idx="2">
                  <c:v>2419701</c:v>
                </c:pt>
                <c:pt idx="3">
                  <c:v>2807688</c:v>
                </c:pt>
                <c:pt idx="4">
                  <c:v>3123486</c:v>
                </c:pt>
                <c:pt idx="5">
                  <c:v>4669594</c:v>
                </c:pt>
                <c:pt idx="6">
                  <c:v>5114291</c:v>
                </c:pt>
                <c:pt idx="7">
                  <c:v>6153458</c:v>
                </c:pt>
                <c:pt idx="8">
                  <c:v>6388196</c:v>
                </c:pt>
                <c:pt idx="9">
                  <c:v>6434819</c:v>
                </c:pt>
                <c:pt idx="10">
                  <c:v>9265765</c:v>
                </c:pt>
                <c:pt idx="11">
                  <c:v>13512232</c:v>
                </c:pt>
                <c:pt idx="12">
                  <c:v>21592389</c:v>
                </c:pt>
                <c:pt idx="13">
                  <c:v>25799495.360530004</c:v>
                </c:pt>
                <c:pt idx="14">
                  <c:v>26755746.027472883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53-E94F-88C9-CCB0192B4D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11398072"/>
        <c:axId val="711398464"/>
      </c:lineChart>
      <c:catAx>
        <c:axId val="71139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11398464"/>
        <c:crosses val="autoZero"/>
        <c:auto val="1"/>
        <c:lblAlgn val="ctr"/>
        <c:lblOffset val="100"/>
        <c:noMultiLvlLbl val="0"/>
      </c:catAx>
      <c:valAx>
        <c:axId val="71139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1139807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ED87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8434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38-E243-8F1B-763EBCB5E150}"/>
              </c:ext>
            </c:extLst>
          </c:dPt>
          <c:dPt>
            <c:idx val="1"/>
            <c:bubble3D val="0"/>
            <c:spPr>
              <a:solidFill>
                <a:srgbClr val="D5E0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38-E243-8F1B-763EBCB5E150}"/>
              </c:ext>
            </c:extLst>
          </c:dPt>
          <c:dPt>
            <c:idx val="2"/>
            <c:bubble3D val="0"/>
            <c:spPr>
              <a:solidFill>
                <a:srgbClr val="09C6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38-E243-8F1B-763EBCB5E150}"/>
              </c:ext>
            </c:extLst>
          </c:dPt>
          <c:dPt>
            <c:idx val="3"/>
            <c:bubble3D val="0"/>
            <c:spPr>
              <a:solidFill>
                <a:srgbClr val="4ED87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38-E243-8F1B-763EBCB5E150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</c:v>
                </c:pt>
                <c:pt idx="1">
                  <c:v>12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38-E243-8F1B-763EBCB5E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FF08C"/>
            </a:solidFill>
            <a:ln>
              <a:noFill/>
            </a:ln>
          </c:spPr>
          <c:dPt>
            <c:idx val="0"/>
            <c:bubble3D val="0"/>
            <c:spPr>
              <a:solidFill>
                <a:srgbClr val="CFF0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8C-4474-A780-59DE67ED9A34}"/>
              </c:ext>
            </c:extLst>
          </c:dPt>
          <c:dPt>
            <c:idx val="1"/>
            <c:bubble3D val="0"/>
            <c:spPr>
              <a:solidFill>
                <a:srgbClr val="FF6E2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B4-9048-A0E9-111AF2447592}"/>
              </c:ext>
            </c:extLst>
          </c:dPt>
          <c:dPt>
            <c:idx val="2"/>
            <c:bubble3D val="0"/>
            <c:spPr>
              <a:solidFill>
                <a:srgbClr val="CFF0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8C-4474-A780-59DE67ED9A34}"/>
              </c:ext>
            </c:extLst>
          </c:dPt>
          <c:dPt>
            <c:idx val="3"/>
            <c:bubble3D val="0"/>
            <c:spPr>
              <a:solidFill>
                <a:srgbClr val="CFF0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8C-4474-A780-59DE67ED9A3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B4-9048-A0E9-111AF2447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A-3D48-BA9E-2E0698D0DB72}"/>
              </c:ext>
            </c:extLst>
          </c:dPt>
          <c:dPt>
            <c:idx val="1"/>
            <c:bubble3D val="0"/>
            <c:spPr>
              <a:solidFill>
                <a:srgbClr val="0D506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A-3D48-BA9E-2E0698D0DB7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A-3D48-BA9E-2E0698D0DB72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A-3D48-BA9E-2E0698D0DB7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66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1A-3D48-BA9E-2E0698D0D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8949A-4CD4-7E44-9E5E-0A5DB2E1C6EC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8BF4E-ED4C-7D48-97C0-D99128513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75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77530-3302-61DC-BF8F-96D6FB280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AFD38-4710-A941-495D-90B61C8FB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51B3A-4365-EB60-CC9C-8090C4F46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H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7E74A-AC91-F54A-38C4-064BC5351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30464-3FCE-6543-A199-9A11EA6908BB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1189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30081-BC83-8BE3-59A5-D0A831D8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F5FDA4-C5BC-CB5E-7899-E1F8A043FF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0904E-E770-12D7-64C9-16BFD1D1B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A278-28D3-50B5-493F-858C540D4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053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1763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853-D39B-60AD-E751-F629FB5B1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5D6A7-198B-ADBD-A167-F6119EF3D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3B08F-B1A0-D4A6-DC8A-138259F72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0F48D-8187-5C2D-7FFB-A7712657B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8060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3983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CFE5-68DA-5CF8-9C78-AE5FEF7A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93D98-3277-7A4F-5710-AFD7C2427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D1D9D-A12A-9927-AAD7-FE91FF4FE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74EDE-5B94-5015-8DEF-C959B1822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15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87A27-7A86-AC93-62AC-E48FB8868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A1C3A-C84E-D9AC-8702-BFBA1D957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6E45B2-0508-7DBD-1E2B-9880D54C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C02DC-4F8F-2F79-86F2-C75718186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2767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2676E-77CF-C932-6958-80200701E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7E3C0-B195-C4D7-D2CA-90B45BF43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DEE2D-3B14-6F25-C7AC-797161BE0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1ECBF-C10A-293E-1684-2318E695A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769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88A6E-A412-BB07-21B4-A9EC4950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D40CE-1A63-8080-F919-9CF55D6F5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36186-2088-693C-4714-F7E148366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B094E-EACB-9E06-69C0-169055ABB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1189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3ED7D-E1D3-D8E4-0253-16EE9C890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A9719-4B08-3D16-5498-44D63918C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7E386-506A-41C2-FEA1-870857CA9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7D827-2E1E-FD0F-77A9-B257000B5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30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03C75-AF54-58AC-A2E1-53D93F41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BB3EB-D25E-D909-8D13-EE4F84D56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E9FE55-02D8-A93F-973E-D6F4FE8DE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73621-6A73-B327-D949-6C715ACD2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30464-3FCE-6543-A199-9A11EA6908BB}" type="slidenum">
              <a:rPr lang="en-HU" smtClean="0"/>
              <a:t>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7209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B4A5A-01AD-6E24-6A76-3D741D61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530F4-34A9-70B3-24A6-5F7759E8D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8620F-C875-DAB4-DCF4-5726570FF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F9138-E151-D21D-AC3E-967ADA2F8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274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BF9C-BE00-06D9-9B7E-73FCDE5D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2A86-A2AA-57B4-33E5-DF14FB822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327F6-16F9-F537-04FD-C890AA968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9AFD-1D1B-6FB9-83D7-693599781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30464-3FCE-6543-A199-9A11EA6908BB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71524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646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13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BF4E-ED4C-7D48-97C0-D9912851347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52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FC9C-50FE-4095-EF6E-3DDFD1C5B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187E7-E9B9-B378-EF5D-9032457EF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9A51D-E8D7-5B18-5125-B003720C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BBDA1-D27B-BDDB-9612-6173DD84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CB836-D5EE-7236-F57A-46768223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682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C8F00-E993-E571-2898-88F854EA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9B170-6F2C-8CB0-8735-4328AD216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D3F8E-4D98-E12F-5B99-6733D0CE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22E36-A806-ACF7-FB85-CB5AB0FE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305F0-654C-78C1-AA72-1CAEEC05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24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11A07F-C9DF-6092-5521-0A29469469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314D2-EDDB-D057-98B4-8BCCEA78F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3514-83EB-1658-3FBD-D72A04EC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3CE78-404E-75A0-C2A3-3C33D53F3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863D1-EBBD-CEA9-8D6D-2D57B328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03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F47FFE60-4BA7-A344-987F-09A663C524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4864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8733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EC93-2F1C-472D-3522-C1ACD458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B353A-454E-4EF2-3EB2-CDBF2A6F9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200D-11FF-7DA7-3A59-1510C78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A95D9-E5F3-5A22-ACE4-EBF0B281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1B73-D31C-1D29-253F-EE1E0613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330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8C6A8-4EE0-9CCB-F032-D11DE691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250F6-DF51-7813-3CEA-96A7DD093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7C6C-1EB0-E97A-C711-1F4880FB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3E331-66F8-B512-824B-DF028B0C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D81AC-6AC9-DFC9-5E39-B2770702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639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F018-F054-90EA-1A96-0C5A637FC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09DCC-4088-B1C8-EE80-41BB4B5DD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943B3-0FB8-C0C1-4F10-75D91CCDA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18141-D1F8-98DC-340F-E49E8DC4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1A5A4-0AAA-6DDE-AC4C-93B4B312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D6DFE-D836-5072-40C6-C43E7302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28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CC79-F4B5-5093-533B-A5CB2C870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84430-2B0B-9DDE-2401-7692F0E21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F1DCA-E405-3B7A-6BEB-1FA36F8A6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AF863-BC30-0B72-132E-AD8F8E997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2AF4E-F70C-F705-5CC7-04F468DB1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2BC88-BA76-F11E-6B00-EC83C7C47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82AE9-BA88-350D-8269-F1B90934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43D72A-30BD-F6D1-0E7D-07E05BAC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57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7F95-4F82-A5B5-35E8-F12FEAD3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7D55F-BF6D-C0CC-E7C7-5C57A574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B614E-9533-5A03-267F-44527FC5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CBA8C-07F8-5F60-EFA4-8CA887ED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6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E98E5-5751-DB0C-13B0-353A6344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D3DDCB-453B-2943-4BF6-B594EACF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B8A81-E4AC-F308-EB96-C0F3F10E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792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0CED-FF10-13B5-2790-789F10DB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6903F-2E6D-34BA-B4DB-208C3197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E5DB6-A24C-636D-67D9-3ED00FD4C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B29D5-E52D-07F2-C46B-804BCD8A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D2250-73BA-D527-4ACF-C6CCE9DD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F8C13-C046-50F4-3E32-707C1047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317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E09-A496-6DF7-1497-484F8947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21914-73B4-81BE-4677-C8EDEBD2F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04CC6-78DC-9AE6-5900-346100FF7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611B7-381C-5FFE-8FBC-88B941C5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FEB2F-324D-66BD-C7F3-E7A38D32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5CE8C-C886-C2E0-98C2-CED7FCD1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063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E1565-35E5-05DE-2DD5-A0762533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A37C-192E-8412-24F3-B0AC566FE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524BC-2D08-8A5F-4D2C-A63BABEB7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FD4E1-2B17-FACD-3848-5A96F608B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EA7A9-2954-5612-29FF-646E1C92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CB4F4A-430C-A34D-A244-0906E108A8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59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notesSlide" Target="../notesSlides/notesSlide9.xml"/><Relationship Id="rId18" Type="http://schemas.openxmlformats.org/officeDocument/2006/relationships/image" Target="../media/image57.png"/><Relationship Id="rId3" Type="http://schemas.openxmlformats.org/officeDocument/2006/relationships/tags" Target="../tags/tag93.xml"/><Relationship Id="rId21" Type="http://schemas.openxmlformats.org/officeDocument/2006/relationships/image" Target="../media/image60.emf"/><Relationship Id="rId7" Type="http://schemas.openxmlformats.org/officeDocument/2006/relationships/tags" Target="../tags/tag9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56.png"/><Relationship Id="rId2" Type="http://schemas.openxmlformats.org/officeDocument/2006/relationships/tags" Target="../tags/tag9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image" Target="../media/image54.png"/><Relationship Id="rId10" Type="http://schemas.openxmlformats.org/officeDocument/2006/relationships/tags" Target="../tags/tag100.xml"/><Relationship Id="rId19" Type="http://schemas.openxmlformats.org/officeDocument/2006/relationships/image" Target="../media/image58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image" Target="../media/image6.png"/><Relationship Id="rId39" Type="http://schemas.openxmlformats.org/officeDocument/2006/relationships/image" Target="../media/image70.png"/><Relationship Id="rId21" Type="http://schemas.openxmlformats.org/officeDocument/2006/relationships/tags" Target="../tags/tag122.xml"/><Relationship Id="rId34" Type="http://schemas.openxmlformats.org/officeDocument/2006/relationships/image" Target="../media/image65.png"/><Relationship Id="rId42" Type="http://schemas.openxmlformats.org/officeDocument/2006/relationships/image" Target="../media/image40.png"/><Relationship Id="rId47" Type="http://schemas.openxmlformats.org/officeDocument/2006/relationships/image" Target="../media/image77.svg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9" Type="http://schemas.openxmlformats.org/officeDocument/2006/relationships/image" Target="../media/image61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slideLayout" Target="../slideLayouts/slideLayout1.xml"/><Relationship Id="rId32" Type="http://schemas.openxmlformats.org/officeDocument/2006/relationships/image" Target="../media/image63.png"/><Relationship Id="rId37" Type="http://schemas.openxmlformats.org/officeDocument/2006/relationships/image" Target="../media/image68.svg"/><Relationship Id="rId40" Type="http://schemas.openxmlformats.org/officeDocument/2006/relationships/image" Target="../media/image71.emf"/><Relationship Id="rId45" Type="http://schemas.openxmlformats.org/officeDocument/2006/relationships/image" Target="../media/image75.png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image" Target="../media/image19.svg"/><Relationship Id="rId36" Type="http://schemas.openxmlformats.org/officeDocument/2006/relationships/image" Target="../media/image67.png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image" Target="../media/image62.png"/><Relationship Id="rId44" Type="http://schemas.openxmlformats.org/officeDocument/2006/relationships/image" Target="../media/image74.png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image" Target="../media/image18.png"/><Relationship Id="rId30" Type="http://schemas.openxmlformats.org/officeDocument/2006/relationships/image" Target="../media/image5.png"/><Relationship Id="rId35" Type="http://schemas.openxmlformats.org/officeDocument/2006/relationships/image" Target="../media/image66.png"/><Relationship Id="rId43" Type="http://schemas.openxmlformats.org/officeDocument/2006/relationships/image" Target="../media/image73.png"/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notesSlide" Target="../notesSlides/notesSlide10.xml"/><Relationship Id="rId33" Type="http://schemas.openxmlformats.org/officeDocument/2006/relationships/image" Target="../media/image64.png"/><Relationship Id="rId38" Type="http://schemas.openxmlformats.org/officeDocument/2006/relationships/image" Target="../media/image69.emf"/><Relationship Id="rId46" Type="http://schemas.openxmlformats.org/officeDocument/2006/relationships/image" Target="../media/image76.png"/><Relationship Id="rId20" Type="http://schemas.openxmlformats.org/officeDocument/2006/relationships/tags" Target="../tags/tag121.xml"/><Relationship Id="rId41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image" Target="../media/image78.png"/><Relationship Id="rId3" Type="http://schemas.openxmlformats.org/officeDocument/2006/relationships/tags" Target="../tags/tag127.xml"/><Relationship Id="rId21" Type="http://schemas.openxmlformats.org/officeDocument/2006/relationships/image" Target="../media/image76.png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image" Target="../media/image6.png"/><Relationship Id="rId2" Type="http://schemas.openxmlformats.org/officeDocument/2006/relationships/tags" Target="../tags/tag126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80.jpe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10" Type="http://schemas.openxmlformats.org/officeDocument/2006/relationships/tags" Target="../tags/tag134.xml"/><Relationship Id="rId19" Type="http://schemas.openxmlformats.org/officeDocument/2006/relationships/image" Target="../media/image79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tags" Target="../tags/tag165.xml"/><Relationship Id="rId39" Type="http://schemas.openxmlformats.org/officeDocument/2006/relationships/image" Target="../media/image83.png"/><Relationship Id="rId21" Type="http://schemas.openxmlformats.org/officeDocument/2006/relationships/tags" Target="../tags/tag160.xml"/><Relationship Id="rId34" Type="http://schemas.openxmlformats.org/officeDocument/2006/relationships/image" Target="../media/image6.png"/><Relationship Id="rId42" Type="http://schemas.openxmlformats.org/officeDocument/2006/relationships/image" Target="../media/image63.png"/><Relationship Id="rId47" Type="http://schemas.openxmlformats.org/officeDocument/2006/relationships/image" Target="../media/image89.png"/><Relationship Id="rId50" Type="http://schemas.openxmlformats.org/officeDocument/2006/relationships/image" Target="../media/image92.png"/><Relationship Id="rId55" Type="http://schemas.openxmlformats.org/officeDocument/2006/relationships/image" Target="../media/image13.svg"/><Relationship Id="rId7" Type="http://schemas.openxmlformats.org/officeDocument/2006/relationships/tags" Target="../tags/tag146.xml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9" Type="http://schemas.openxmlformats.org/officeDocument/2006/relationships/tags" Target="../tags/tag168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32" Type="http://schemas.openxmlformats.org/officeDocument/2006/relationships/slideLayout" Target="../slideLayouts/slideLayout1.xml"/><Relationship Id="rId37" Type="http://schemas.openxmlformats.org/officeDocument/2006/relationships/image" Target="../media/image62.png"/><Relationship Id="rId40" Type="http://schemas.openxmlformats.org/officeDocument/2006/relationships/image" Target="../media/image84.png"/><Relationship Id="rId45" Type="http://schemas.openxmlformats.org/officeDocument/2006/relationships/image" Target="../media/image87.emf"/><Relationship Id="rId53" Type="http://schemas.openxmlformats.org/officeDocument/2006/relationships/image" Target="../media/image95.png"/><Relationship Id="rId58" Type="http://schemas.openxmlformats.org/officeDocument/2006/relationships/image" Target="../media/image98.png"/><Relationship Id="rId5" Type="http://schemas.openxmlformats.org/officeDocument/2006/relationships/tags" Target="../tags/tag144.xml"/><Relationship Id="rId19" Type="http://schemas.openxmlformats.org/officeDocument/2006/relationships/tags" Target="../tags/tag158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tags" Target="../tags/tag161.xml"/><Relationship Id="rId27" Type="http://schemas.openxmlformats.org/officeDocument/2006/relationships/tags" Target="../tags/tag166.xml"/><Relationship Id="rId30" Type="http://schemas.openxmlformats.org/officeDocument/2006/relationships/tags" Target="../tags/tag169.xml"/><Relationship Id="rId35" Type="http://schemas.openxmlformats.org/officeDocument/2006/relationships/image" Target="../media/image81.emf"/><Relationship Id="rId43" Type="http://schemas.openxmlformats.org/officeDocument/2006/relationships/image" Target="../media/image5.png"/><Relationship Id="rId48" Type="http://schemas.openxmlformats.org/officeDocument/2006/relationships/image" Target="../media/image90.png"/><Relationship Id="rId56" Type="http://schemas.openxmlformats.org/officeDocument/2006/relationships/image" Target="../media/image96.png"/><Relationship Id="rId8" Type="http://schemas.openxmlformats.org/officeDocument/2006/relationships/tags" Target="../tags/tag147.xml"/><Relationship Id="rId51" Type="http://schemas.openxmlformats.org/officeDocument/2006/relationships/image" Target="../media/image93.png"/><Relationship Id="rId3" Type="http://schemas.openxmlformats.org/officeDocument/2006/relationships/tags" Target="../tags/tag142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tags" Target="../tags/tag164.xml"/><Relationship Id="rId33" Type="http://schemas.openxmlformats.org/officeDocument/2006/relationships/notesSlide" Target="../notesSlides/notesSlide11.xml"/><Relationship Id="rId38" Type="http://schemas.openxmlformats.org/officeDocument/2006/relationships/image" Target="../media/image4.png"/><Relationship Id="rId46" Type="http://schemas.openxmlformats.org/officeDocument/2006/relationships/image" Target="../media/image88.png"/><Relationship Id="rId59" Type="http://schemas.openxmlformats.org/officeDocument/2006/relationships/image" Target="../media/image99.png"/><Relationship Id="rId20" Type="http://schemas.openxmlformats.org/officeDocument/2006/relationships/tags" Target="../tags/tag159.xml"/><Relationship Id="rId41" Type="http://schemas.openxmlformats.org/officeDocument/2006/relationships/image" Target="../media/image85.png"/><Relationship Id="rId54" Type="http://schemas.openxmlformats.org/officeDocument/2006/relationships/image" Target="../media/image12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28" Type="http://schemas.openxmlformats.org/officeDocument/2006/relationships/tags" Target="../tags/tag167.xml"/><Relationship Id="rId36" Type="http://schemas.openxmlformats.org/officeDocument/2006/relationships/image" Target="../media/image82.png"/><Relationship Id="rId49" Type="http://schemas.openxmlformats.org/officeDocument/2006/relationships/image" Target="../media/image91.png"/><Relationship Id="rId57" Type="http://schemas.openxmlformats.org/officeDocument/2006/relationships/image" Target="../media/image97.png"/><Relationship Id="rId10" Type="http://schemas.openxmlformats.org/officeDocument/2006/relationships/tags" Target="../tags/tag149.xml"/><Relationship Id="rId31" Type="http://schemas.openxmlformats.org/officeDocument/2006/relationships/tags" Target="../tags/tag170.xml"/><Relationship Id="rId44" Type="http://schemas.openxmlformats.org/officeDocument/2006/relationships/image" Target="../media/image86.png"/><Relationship Id="rId52" Type="http://schemas.openxmlformats.org/officeDocument/2006/relationships/image" Target="../media/image94.svg"/><Relationship Id="rId60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6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76.xml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10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10" Type="http://schemas.openxmlformats.org/officeDocument/2006/relationships/image" Target="../media/image61.png"/><Relationship Id="rId4" Type="http://schemas.openxmlformats.org/officeDocument/2006/relationships/tags" Target="../tags/tag185.xml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image" Target="../media/image70.png"/><Relationship Id="rId18" Type="http://schemas.openxmlformats.org/officeDocument/2006/relationships/chart" Target="../charts/chart4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8.svg"/><Relationship Id="rId12" Type="http://schemas.openxmlformats.org/officeDocument/2006/relationships/image" Target="../media/image108.svg"/><Relationship Id="rId17" Type="http://schemas.openxmlformats.org/officeDocument/2006/relationships/image" Target="../media/image112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1.png"/><Relationship Id="rId1" Type="http://schemas.openxmlformats.org/officeDocument/2006/relationships/tags" Target="../tags/tag188.xml"/><Relationship Id="rId6" Type="http://schemas.openxmlformats.org/officeDocument/2006/relationships/image" Target="../media/image67.png"/><Relationship Id="rId11" Type="http://schemas.openxmlformats.org/officeDocument/2006/relationships/image" Target="../media/image107.png"/><Relationship Id="rId5" Type="http://schemas.openxmlformats.org/officeDocument/2006/relationships/image" Target="../media/image104.png"/><Relationship Id="rId15" Type="http://schemas.openxmlformats.org/officeDocument/2006/relationships/image" Target="../media/image110.svg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Relationship Id="rId1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12.xml"/><Relationship Id="rId18" Type="http://schemas.openxmlformats.org/officeDocument/2006/relationships/chart" Target="../charts/char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5.png"/><Relationship Id="rId2" Type="http://schemas.openxmlformats.org/officeDocument/2006/relationships/tags" Target="../tags/tag3.xml"/><Relationship Id="rId16" Type="http://schemas.openxmlformats.org/officeDocument/2006/relationships/image" Target="../media/image4.png"/><Relationship Id="rId20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3.png"/><Relationship Id="rId10" Type="http://schemas.openxmlformats.org/officeDocument/2006/relationships/tags" Target="../tags/tag11.xml"/><Relationship Id="rId19" Type="http://schemas.openxmlformats.org/officeDocument/2006/relationships/chart" Target="../charts/chart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image" Target="../media/image6.png"/><Relationship Id="rId21" Type="http://schemas.openxmlformats.org/officeDocument/2006/relationships/tags" Target="../tags/tag37.xml"/><Relationship Id="rId34" Type="http://schemas.openxmlformats.org/officeDocument/2006/relationships/image" Target="../media/image23.svg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notesSlide" Target="../notesSlides/notesSlide3.xml"/><Relationship Id="rId33" Type="http://schemas.openxmlformats.org/officeDocument/2006/relationships/image" Target="../media/image22.png"/><Relationship Id="rId38" Type="http://schemas.openxmlformats.org/officeDocument/2006/relationships/image" Target="../media/image27.svg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29" Type="http://schemas.openxmlformats.org/officeDocument/2006/relationships/image" Target="../media/image18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slideLayout" Target="../slideLayouts/slideLayout1.xml"/><Relationship Id="rId32" Type="http://schemas.openxmlformats.org/officeDocument/2006/relationships/image" Target="../media/image21.svg"/><Relationship Id="rId37" Type="http://schemas.openxmlformats.org/officeDocument/2006/relationships/image" Target="../media/image26.png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31" Type="http://schemas.openxmlformats.org/officeDocument/2006/relationships/image" Target="../media/image20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tags" Target="../tags/tag38.xml"/><Relationship Id="rId27" Type="http://schemas.openxmlformats.org/officeDocument/2006/relationships/image" Target="../media/image16.png"/><Relationship Id="rId30" Type="http://schemas.openxmlformats.org/officeDocument/2006/relationships/image" Target="../media/image19.svg"/><Relationship Id="rId35" Type="http://schemas.openxmlformats.org/officeDocument/2006/relationships/image" Target="../media/image24.png"/><Relationship Id="rId8" Type="http://schemas.openxmlformats.org/officeDocument/2006/relationships/tags" Target="../tags/tag24.xml"/><Relationship Id="rId3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6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notesSlide" Target="../notesSlides/notesSlide5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slideLayout" Target="../slideLayouts/slideLayout1.xml"/><Relationship Id="rId26" Type="http://schemas.openxmlformats.org/officeDocument/2006/relationships/image" Target="../media/image43.png"/><Relationship Id="rId3" Type="http://schemas.openxmlformats.org/officeDocument/2006/relationships/tags" Target="../tags/tag65.xml"/><Relationship Id="rId21" Type="http://schemas.openxmlformats.org/officeDocument/2006/relationships/image" Target="../media/image38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image" Target="../media/image42.sv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image" Target="../media/image6.png"/><Relationship Id="rId29" Type="http://schemas.openxmlformats.org/officeDocument/2006/relationships/image" Target="../media/image36.sv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41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40.png"/><Relationship Id="rId28" Type="http://schemas.openxmlformats.org/officeDocument/2006/relationships/image" Target="../media/image35.png"/><Relationship Id="rId10" Type="http://schemas.openxmlformats.org/officeDocument/2006/relationships/tags" Target="../tags/tag72.xml"/><Relationship Id="rId19" Type="http://schemas.openxmlformats.org/officeDocument/2006/relationships/notesSlide" Target="../notesSlides/notesSlide7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49.png"/><Relationship Id="rId3" Type="http://schemas.openxmlformats.org/officeDocument/2006/relationships/tags" Target="../tags/tag82.xml"/><Relationship Id="rId21" Type="http://schemas.openxmlformats.org/officeDocument/2006/relationships/image" Target="../media/image52.svg"/><Relationship Id="rId7" Type="http://schemas.openxmlformats.org/officeDocument/2006/relationships/tags" Target="../tags/tag86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48.svg"/><Relationship Id="rId2" Type="http://schemas.openxmlformats.org/officeDocument/2006/relationships/tags" Target="../tags/tag81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image" Target="../media/image27.svg"/><Relationship Id="rId5" Type="http://schemas.openxmlformats.org/officeDocument/2006/relationships/tags" Target="../tags/tag84.xml"/><Relationship Id="rId15" Type="http://schemas.openxmlformats.org/officeDocument/2006/relationships/image" Target="../media/image46.png"/><Relationship Id="rId23" Type="http://schemas.openxmlformats.org/officeDocument/2006/relationships/image" Target="../media/image26.png"/><Relationship Id="rId10" Type="http://schemas.openxmlformats.org/officeDocument/2006/relationships/tags" Target="../tags/tag89.xml"/><Relationship Id="rId19" Type="http://schemas.openxmlformats.org/officeDocument/2006/relationships/image" Target="../media/image50.sv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6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8B5CBA-805D-1C86-AE18-0AB8D7C2B997}"/>
              </a:ext>
            </a:extLst>
          </p:cNvPr>
          <p:cNvSpPr txBox="1">
            <a:spLocks/>
          </p:cNvSpPr>
          <p:nvPr/>
        </p:nvSpPr>
        <p:spPr>
          <a:xfrm>
            <a:off x="1629531" y="2418925"/>
            <a:ext cx="8932938" cy="14562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zh-CN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fejlődés korszaka</a:t>
            </a:r>
          </a:p>
          <a:p>
            <a:pPr algn="ctr"/>
            <a:r>
              <a:rPr lang="hu-HU" altLang="zh-CN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2010 - 2030</a:t>
            </a:r>
            <a:endParaRPr lang="en-US" altLang="zh-CN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8276AEC-97A9-DC61-A8F6-0C0A3941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06" y="5672943"/>
            <a:ext cx="701988" cy="6375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7F2B57-2D62-56CB-18DA-A09ABDFA040F}"/>
              </a:ext>
            </a:extLst>
          </p:cNvPr>
          <p:cNvSpPr txBox="1">
            <a:spLocks/>
          </p:cNvSpPr>
          <p:nvPr/>
        </p:nvSpPr>
        <p:spPr>
          <a:xfrm>
            <a:off x="3297910" y="4152561"/>
            <a:ext cx="5596180" cy="621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zh-CN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Küldöttközgyűlés 2025</a:t>
            </a:r>
            <a:endParaRPr lang="en-US" altLang="zh-CN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0881B256-B78E-81A6-2384-8F4DCF898CF3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1919857" y="6607629"/>
            <a:ext cx="183653" cy="13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sz="1000" b="1" dirty="0">
              <a:solidFill>
                <a:schemeClr val="accent6">
                  <a:lumMod val="60000"/>
                  <a:lumOff val="40000"/>
                </a:schemeClr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7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66230-B6DD-D7FC-EFF1-C3A8B31E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0C20666-91BD-F443-9002-574B4210CC8A}"/>
              </a:ext>
            </a:extLst>
          </p:cNvPr>
          <p:cNvCxnSpPr>
            <a:cxnSpLocks/>
          </p:cNvCxnSpPr>
          <p:nvPr/>
        </p:nvCxnSpPr>
        <p:spPr>
          <a:xfrm>
            <a:off x="3057054" y="371733"/>
            <a:ext cx="85953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52D07-67BF-53B2-C1A9-8650E5D2FB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0256" y="-669350"/>
            <a:ext cx="4357528" cy="43575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01551B6-25A4-20DB-0169-198E23575867}"/>
              </a:ext>
            </a:extLst>
          </p:cNvPr>
          <p:cNvSpPr txBox="1"/>
          <p:nvPr/>
        </p:nvSpPr>
        <p:spPr>
          <a:xfrm>
            <a:off x="317457" y="171678"/>
            <a:ext cx="2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FÉRFI A-VÁLOGATOTT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4D3C54-3B83-5122-93EE-61AFFBACE66D}"/>
              </a:ext>
            </a:extLst>
          </p:cNvPr>
          <p:cNvSpPr txBox="1"/>
          <p:nvPr/>
        </p:nvSpPr>
        <p:spPr>
          <a:xfrm>
            <a:off x="691373" y="779675"/>
            <a:ext cx="2895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Világranglista-helyezések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91A9012-1909-2BA4-6392-8EA88DD6865A}"/>
              </a:ext>
            </a:extLst>
          </p:cNvPr>
          <p:cNvSpPr txBox="1">
            <a:spLocks/>
          </p:cNvSpPr>
          <p:nvPr/>
        </p:nvSpPr>
        <p:spPr>
          <a:xfrm>
            <a:off x="414841" y="838171"/>
            <a:ext cx="216866" cy="236086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475C5EC3-578B-AE43-EC43-9ECF2843E975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822536" y="2814233"/>
            <a:ext cx="709610" cy="2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42.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91B2B-8950-D14F-26EA-1E989B82AF52}"/>
              </a:ext>
            </a:extLst>
          </p:cNvPr>
          <p:cNvSpPr txBox="1"/>
          <p:nvPr/>
        </p:nvSpPr>
        <p:spPr>
          <a:xfrm>
            <a:off x="750752" y="3060906"/>
            <a:ext cx="787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5E734D-C7FE-AA89-D496-5B5FF859D0BA}"/>
              </a:ext>
            </a:extLst>
          </p:cNvPr>
          <p:cNvCxnSpPr>
            <a:cxnSpLocks/>
          </p:cNvCxnSpPr>
          <p:nvPr/>
        </p:nvCxnSpPr>
        <p:spPr>
          <a:xfrm>
            <a:off x="3966837" y="1135983"/>
            <a:ext cx="0" cy="53274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AC4D7FE-E95F-B26A-E14D-699679F3AF80}"/>
              </a:ext>
            </a:extLst>
          </p:cNvPr>
          <p:cNvSpPr txBox="1"/>
          <p:nvPr/>
        </p:nvSpPr>
        <p:spPr>
          <a:xfrm>
            <a:off x="4892710" y="3957835"/>
            <a:ext cx="3790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Sorozatban három Európa-bajnokságra kvalifikálta magát a magyar válogatott.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Szöveg helye 2">
            <a:extLst>
              <a:ext uri="{FF2B5EF4-FFF2-40B4-BE49-F238E27FC236}">
                <a16:creationId xmlns:a16="http://schemas.microsoft.com/office/drawing/2014/main" id="{98340309-39BF-7F8B-6BA8-F52E8FA236BC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1437998" y="2817456"/>
            <a:ext cx="709610" cy="28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26.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C49A1E-4DFE-7AD0-CB90-E20B6A6F299E}"/>
              </a:ext>
            </a:extLst>
          </p:cNvPr>
          <p:cNvSpPr txBox="1"/>
          <p:nvPr/>
        </p:nvSpPr>
        <p:spPr>
          <a:xfrm>
            <a:off x="1369853" y="3060906"/>
            <a:ext cx="787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Szöveg helye 2">
            <a:extLst>
              <a:ext uri="{FF2B5EF4-FFF2-40B4-BE49-F238E27FC236}">
                <a16:creationId xmlns:a16="http://schemas.microsoft.com/office/drawing/2014/main" id="{F052DA1E-C477-4A51-EE99-C8E5062853D2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130253" y="2817340"/>
            <a:ext cx="709610" cy="2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53.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9CE611-4FF3-6B73-B591-9B56E05F3CCB}"/>
              </a:ext>
            </a:extLst>
          </p:cNvPr>
          <p:cNvSpPr txBox="1"/>
          <p:nvPr/>
        </p:nvSpPr>
        <p:spPr>
          <a:xfrm>
            <a:off x="2060322" y="3050416"/>
            <a:ext cx="787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Szöveg helye 2">
            <a:extLst>
              <a:ext uri="{FF2B5EF4-FFF2-40B4-BE49-F238E27FC236}">
                <a16:creationId xmlns:a16="http://schemas.microsoft.com/office/drawing/2014/main" id="{7B36F54A-D651-8996-4B9B-5E09B8539987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827127" y="2814115"/>
            <a:ext cx="709610" cy="27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30.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FAE699-417E-BB72-1E40-311A5CABFD70}"/>
              </a:ext>
            </a:extLst>
          </p:cNvPr>
          <p:cNvSpPr txBox="1"/>
          <p:nvPr/>
        </p:nvSpPr>
        <p:spPr>
          <a:xfrm>
            <a:off x="2746917" y="3039967"/>
            <a:ext cx="787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EC58C9-FD71-D7BB-C14F-80F3D4403248}"/>
              </a:ext>
            </a:extLst>
          </p:cNvPr>
          <p:cNvSpPr txBox="1"/>
          <p:nvPr/>
        </p:nvSpPr>
        <p:spPr>
          <a:xfrm>
            <a:off x="675336" y="3587477"/>
            <a:ext cx="1900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Nemzetek</a:t>
            </a:r>
          </a:p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Ligája-szereplés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FBF9CE9-9D2A-5565-4C46-173823A77882}"/>
              </a:ext>
            </a:extLst>
          </p:cNvPr>
          <p:cNvSpPr txBox="1">
            <a:spLocks/>
          </p:cNvSpPr>
          <p:nvPr/>
        </p:nvSpPr>
        <p:spPr>
          <a:xfrm>
            <a:off x="402091" y="3657247"/>
            <a:ext cx="216866" cy="236086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Szöveg helye 2">
            <a:extLst>
              <a:ext uri="{FF2B5EF4-FFF2-40B4-BE49-F238E27FC236}">
                <a16:creationId xmlns:a16="http://schemas.microsoft.com/office/drawing/2014/main" id="{3A9686EE-2D22-5D25-090F-AB4FAB58A1F3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77670" y="4444161"/>
            <a:ext cx="709610" cy="5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B1C3BF1-9CED-6B8F-8445-EEAFCC0EA472}"/>
              </a:ext>
            </a:extLst>
          </p:cNvPr>
          <p:cNvSpPr txBox="1">
            <a:spLocks/>
          </p:cNvSpPr>
          <p:nvPr/>
        </p:nvSpPr>
        <p:spPr>
          <a:xfrm>
            <a:off x="902592" y="5649544"/>
            <a:ext cx="216866" cy="2360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44752B2-FF20-F3EC-3A2C-C7E38AA1D8E5}"/>
              </a:ext>
            </a:extLst>
          </p:cNvPr>
          <p:cNvSpPr txBox="1"/>
          <p:nvPr/>
        </p:nvSpPr>
        <p:spPr>
          <a:xfrm>
            <a:off x="9427365" y="3711613"/>
            <a:ext cx="2306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Mérkőzéses veretlenségi sorozat (2022–2024)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A04BB32-C319-33EE-ACB6-4EEA8456FE53}"/>
              </a:ext>
            </a:extLst>
          </p:cNvPr>
          <p:cNvSpPr txBox="1"/>
          <p:nvPr/>
        </p:nvSpPr>
        <p:spPr>
          <a:xfrm>
            <a:off x="4869929" y="4955527"/>
            <a:ext cx="36232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válogatott mérkőzés </a:t>
            </a: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(1902–2025)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0C03721B-DABE-65C9-318D-6226C66FFF81}"/>
              </a:ext>
            </a:extLst>
          </p:cNvPr>
          <p:cNvSpPr txBox="1">
            <a:spLocks/>
          </p:cNvSpPr>
          <p:nvPr/>
        </p:nvSpPr>
        <p:spPr>
          <a:xfrm>
            <a:off x="4572041" y="4031418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2AC876A8-71A7-4E88-D567-3469B88C321A}"/>
              </a:ext>
            </a:extLst>
          </p:cNvPr>
          <p:cNvSpPr txBox="1">
            <a:spLocks/>
          </p:cNvSpPr>
          <p:nvPr/>
        </p:nvSpPr>
        <p:spPr>
          <a:xfrm>
            <a:off x="4572041" y="542020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3E067EB-C180-A734-A87A-9BC8EBFFFB0F}"/>
              </a:ext>
            </a:extLst>
          </p:cNvPr>
          <p:cNvCxnSpPr>
            <a:cxnSpLocks/>
          </p:cNvCxnSpPr>
          <p:nvPr/>
        </p:nvCxnSpPr>
        <p:spPr>
          <a:xfrm>
            <a:off x="8809489" y="648234"/>
            <a:ext cx="0" cy="57231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C5ABD4C-F903-E15D-3C6C-90ACA4270AE3}"/>
              </a:ext>
            </a:extLst>
          </p:cNvPr>
          <p:cNvSpPr txBox="1"/>
          <p:nvPr/>
        </p:nvSpPr>
        <p:spPr>
          <a:xfrm>
            <a:off x="9441588" y="5117684"/>
            <a:ext cx="17712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londoni 6:3 után 69 évvel nyertünk újra idegenben az angolok ellen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Szöveg helye 2">
            <a:extLst>
              <a:ext uri="{FF2B5EF4-FFF2-40B4-BE49-F238E27FC236}">
                <a16:creationId xmlns:a16="http://schemas.microsoft.com/office/drawing/2014/main" id="{52866CF0-9BAC-D96E-EF7D-2B214BCB4E3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442094" y="4640545"/>
            <a:ext cx="960466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4–0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 descr="A logo of a football team&#10;&#10;AI-generated content may be incorrect.">
            <a:extLst>
              <a:ext uri="{FF2B5EF4-FFF2-40B4-BE49-F238E27FC236}">
                <a16:creationId xmlns:a16="http://schemas.microsoft.com/office/drawing/2014/main" id="{98694D46-D5D8-7D7F-4FD0-DD37F7EEE3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6752" y="2410189"/>
            <a:ext cx="1001165" cy="1407470"/>
          </a:xfrm>
          <a:prstGeom prst="rect">
            <a:avLst/>
          </a:prstGeom>
        </p:spPr>
      </p:pic>
      <p:pic>
        <p:nvPicPr>
          <p:cNvPr id="24" name="Picture 23" descr="A logo for a european championship&#10;&#10;AI-generated content may be incorrect.">
            <a:extLst>
              <a:ext uri="{FF2B5EF4-FFF2-40B4-BE49-F238E27FC236}">
                <a16:creationId xmlns:a16="http://schemas.microsoft.com/office/drawing/2014/main" id="{D6701AE9-B104-5C93-CCB4-581341D654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185" y="2487376"/>
            <a:ext cx="1053769" cy="1200419"/>
          </a:xfrm>
          <a:prstGeom prst="rect">
            <a:avLst/>
          </a:prstGeom>
        </p:spPr>
      </p:pic>
      <p:pic>
        <p:nvPicPr>
          <p:cNvPr id="26" name="Picture 25" descr="A logo of a football team&#10;&#10;AI-generated content may be incorrect.">
            <a:extLst>
              <a:ext uri="{FF2B5EF4-FFF2-40B4-BE49-F238E27FC236}">
                <a16:creationId xmlns:a16="http://schemas.microsoft.com/office/drawing/2014/main" id="{8F85B5E4-4B68-0A5B-C840-65743F4CF4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9634" y="2424410"/>
            <a:ext cx="1053769" cy="1389218"/>
          </a:xfrm>
          <a:prstGeom prst="rect">
            <a:avLst/>
          </a:prstGeom>
        </p:spPr>
      </p:pic>
      <p:sp>
        <p:nvSpPr>
          <p:cNvPr id="2" name="Szöveg helye 2">
            <a:extLst>
              <a:ext uri="{FF2B5EF4-FFF2-40B4-BE49-F238E27FC236}">
                <a16:creationId xmlns:a16="http://schemas.microsoft.com/office/drawing/2014/main" id="{2C62F36D-EF1E-0515-CEBD-43684B2D988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9338714" y="3090969"/>
            <a:ext cx="960466" cy="6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5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endParaRPr lang="en-US" sz="5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083FE-575D-EA88-E8B6-2336C2FF799E}"/>
              </a:ext>
            </a:extLst>
          </p:cNvPr>
          <p:cNvSpPr txBox="1"/>
          <p:nvPr/>
        </p:nvSpPr>
        <p:spPr>
          <a:xfrm>
            <a:off x="716517" y="6119174"/>
            <a:ext cx="678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2018-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4554C-60FA-68F2-6D6A-F931E5BAA464}"/>
              </a:ext>
            </a:extLst>
          </p:cNvPr>
          <p:cNvSpPr txBox="1"/>
          <p:nvPr/>
        </p:nvSpPr>
        <p:spPr>
          <a:xfrm>
            <a:off x="1348343" y="6119174"/>
            <a:ext cx="787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2020-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D3B77-63D7-4B09-9711-5FFA319D8B84}"/>
              </a:ext>
            </a:extLst>
          </p:cNvPr>
          <p:cNvSpPr txBox="1"/>
          <p:nvPr/>
        </p:nvSpPr>
        <p:spPr>
          <a:xfrm>
            <a:off x="1964950" y="6108684"/>
            <a:ext cx="787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2022-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FEE6E-CC44-3E56-0E2F-0BE3A8D9A20C}"/>
              </a:ext>
            </a:extLst>
          </p:cNvPr>
          <p:cNvSpPr txBox="1"/>
          <p:nvPr/>
        </p:nvSpPr>
        <p:spPr>
          <a:xfrm>
            <a:off x="2591959" y="6107701"/>
            <a:ext cx="787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2024-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D4109-AD32-3137-3C2B-15D3F7AAC613}"/>
              </a:ext>
            </a:extLst>
          </p:cNvPr>
          <p:cNvSpPr txBox="1"/>
          <p:nvPr/>
        </p:nvSpPr>
        <p:spPr>
          <a:xfrm>
            <a:off x="3177432" y="6107701"/>
            <a:ext cx="787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2026-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2027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C2A2E27-101D-98AB-A87E-8289E46D8C5D}"/>
              </a:ext>
            </a:extLst>
          </p:cNvPr>
          <p:cNvSpPr txBox="1">
            <a:spLocks/>
          </p:cNvSpPr>
          <p:nvPr/>
        </p:nvSpPr>
        <p:spPr>
          <a:xfrm>
            <a:off x="1028220" y="1272891"/>
            <a:ext cx="324185" cy="120814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F3E81D-F7A8-2092-7CCC-A164385FE6F1}"/>
              </a:ext>
            </a:extLst>
          </p:cNvPr>
          <p:cNvSpPr txBox="1">
            <a:spLocks/>
          </p:cNvSpPr>
          <p:nvPr/>
        </p:nvSpPr>
        <p:spPr>
          <a:xfrm>
            <a:off x="1640687" y="1279230"/>
            <a:ext cx="324185" cy="734283"/>
          </a:xfrm>
          <a:prstGeom prst="rect">
            <a:avLst/>
          </a:prstGeom>
          <a:solidFill>
            <a:srgbClr val="FFC00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B40A118-EECA-63A0-5F2E-18A60A02CF72}"/>
              </a:ext>
            </a:extLst>
          </p:cNvPr>
          <p:cNvSpPr txBox="1">
            <a:spLocks/>
          </p:cNvSpPr>
          <p:nvPr/>
        </p:nvSpPr>
        <p:spPr>
          <a:xfrm>
            <a:off x="2262020" y="1279230"/>
            <a:ext cx="329939" cy="14311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85717CA-AB0F-0CD7-9C07-D17ADD474692}"/>
              </a:ext>
            </a:extLst>
          </p:cNvPr>
          <p:cNvSpPr txBox="1">
            <a:spLocks/>
          </p:cNvSpPr>
          <p:nvPr/>
        </p:nvSpPr>
        <p:spPr>
          <a:xfrm>
            <a:off x="2946933" y="1281970"/>
            <a:ext cx="322282" cy="913201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" name="Picture 34" descr="A red blue and green label with white text&#10;&#10;AI-generated content may be incorrect.">
            <a:extLst>
              <a:ext uri="{FF2B5EF4-FFF2-40B4-BE49-F238E27FC236}">
                <a16:creationId xmlns:a16="http://schemas.microsoft.com/office/drawing/2014/main" id="{1D538204-74CC-491A-7ED1-D6A22FFEF2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366" y="1263879"/>
            <a:ext cx="470838" cy="5438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5DCCA04-FE50-5B3B-A17F-43B60391F723}"/>
              </a:ext>
            </a:extLst>
          </p:cNvPr>
          <p:cNvSpPr txBox="1"/>
          <p:nvPr/>
        </p:nvSpPr>
        <p:spPr>
          <a:xfrm>
            <a:off x="9442094" y="1177152"/>
            <a:ext cx="25817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Júniusban lesz hét éve, hogy </a:t>
            </a: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Rossi </a:t>
            </a: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irányítja a magyar válogatottat, aki 74 mérkőzésével az örökrangsor második helyén áll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Szöveg helye 2">
            <a:extLst>
              <a:ext uri="{FF2B5EF4-FFF2-40B4-BE49-F238E27FC236}">
                <a16:creationId xmlns:a16="http://schemas.microsoft.com/office/drawing/2014/main" id="{B8FE3F64-46C7-CAD4-13F7-0D0E87A0603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199023" y="560833"/>
            <a:ext cx="960466" cy="6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5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5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46EEF947-2B4C-9A4E-F1E2-289AA663A1DE}"/>
              </a:ext>
            </a:extLst>
          </p:cNvPr>
          <p:cNvSpPr txBox="1">
            <a:spLocks/>
          </p:cNvSpPr>
          <p:nvPr/>
        </p:nvSpPr>
        <p:spPr>
          <a:xfrm>
            <a:off x="8999371" y="74926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F2763FC-F0A5-5D5D-7F03-EF00B785CD05}"/>
              </a:ext>
            </a:extLst>
          </p:cNvPr>
          <p:cNvSpPr txBox="1">
            <a:spLocks/>
          </p:cNvSpPr>
          <p:nvPr/>
        </p:nvSpPr>
        <p:spPr>
          <a:xfrm>
            <a:off x="9002055" y="331091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00EEB65D-E875-4270-7E0A-5B5AFFD6C229}"/>
              </a:ext>
            </a:extLst>
          </p:cNvPr>
          <p:cNvSpPr txBox="1">
            <a:spLocks/>
          </p:cNvSpPr>
          <p:nvPr/>
        </p:nvSpPr>
        <p:spPr>
          <a:xfrm>
            <a:off x="9003944" y="479003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8E2B9-02CD-A792-3F4C-FF45EC615D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68564" y="3573671"/>
            <a:ext cx="1023007" cy="510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C0070-4F8E-964E-EA1E-63D9F46ECC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3363" y="4875205"/>
            <a:ext cx="1205720" cy="45780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8CF6CB-0806-2FD9-BB1F-7CE54C0B1AF2}"/>
              </a:ext>
            </a:extLst>
          </p:cNvPr>
          <p:cNvCxnSpPr>
            <a:cxnSpLocks/>
          </p:cNvCxnSpPr>
          <p:nvPr/>
        </p:nvCxnSpPr>
        <p:spPr>
          <a:xfrm>
            <a:off x="538556" y="5489601"/>
            <a:ext cx="3123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9B4603C-676D-67DB-3A1A-E465CC0C737D}"/>
              </a:ext>
            </a:extLst>
          </p:cNvPr>
          <p:cNvCxnSpPr>
            <a:cxnSpLocks/>
          </p:cNvCxnSpPr>
          <p:nvPr/>
        </p:nvCxnSpPr>
        <p:spPr>
          <a:xfrm>
            <a:off x="538556" y="6020597"/>
            <a:ext cx="3123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00A130C-3F12-82ED-C03E-F5019901545F}"/>
              </a:ext>
            </a:extLst>
          </p:cNvPr>
          <p:cNvCxnSpPr>
            <a:cxnSpLocks/>
          </p:cNvCxnSpPr>
          <p:nvPr/>
        </p:nvCxnSpPr>
        <p:spPr>
          <a:xfrm>
            <a:off x="545534" y="4444161"/>
            <a:ext cx="3123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8159FF1-E589-43DD-5DFE-B80F0E4D65C9}"/>
              </a:ext>
            </a:extLst>
          </p:cNvPr>
          <p:cNvCxnSpPr>
            <a:cxnSpLocks/>
          </p:cNvCxnSpPr>
          <p:nvPr/>
        </p:nvCxnSpPr>
        <p:spPr>
          <a:xfrm>
            <a:off x="545534" y="4946878"/>
            <a:ext cx="3123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zöveg helye 2">
            <a:extLst>
              <a:ext uri="{FF2B5EF4-FFF2-40B4-BE49-F238E27FC236}">
                <a16:creationId xmlns:a16="http://schemas.microsoft.com/office/drawing/2014/main" id="{80CB0459-7C91-1761-531D-C3A435971EEC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81534" y="4982464"/>
            <a:ext cx="709610" cy="5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Szöveg helye 2">
            <a:extLst>
              <a:ext uri="{FF2B5EF4-FFF2-40B4-BE49-F238E27FC236}">
                <a16:creationId xmlns:a16="http://schemas.microsoft.com/office/drawing/2014/main" id="{12F05D40-A587-D6A9-9199-5226346BEA8D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71594" y="5490148"/>
            <a:ext cx="709610" cy="5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33FFC0CC-9EDC-4BCE-3AE1-DCF5125F323F}"/>
              </a:ext>
            </a:extLst>
          </p:cNvPr>
          <p:cNvSpPr txBox="1">
            <a:spLocks/>
          </p:cNvSpPr>
          <p:nvPr/>
        </p:nvSpPr>
        <p:spPr>
          <a:xfrm>
            <a:off x="1524185" y="510067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17CFB3B4-87E7-29B5-0FB5-805B8DBD0410}"/>
              </a:ext>
            </a:extLst>
          </p:cNvPr>
          <p:cNvSpPr txBox="1">
            <a:spLocks/>
          </p:cNvSpPr>
          <p:nvPr/>
        </p:nvSpPr>
        <p:spPr>
          <a:xfrm>
            <a:off x="2155166" y="4599893"/>
            <a:ext cx="216866" cy="236086"/>
          </a:xfrm>
          <a:prstGeom prst="rect">
            <a:avLst/>
          </a:prstGeom>
          <a:solidFill>
            <a:srgbClr val="FF6E2E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62628766-4EE1-42AA-58B9-AF4D1F5A07CA}"/>
              </a:ext>
            </a:extLst>
          </p:cNvPr>
          <p:cNvSpPr txBox="1">
            <a:spLocks/>
          </p:cNvSpPr>
          <p:nvPr/>
        </p:nvSpPr>
        <p:spPr>
          <a:xfrm>
            <a:off x="2780616" y="4599893"/>
            <a:ext cx="216866" cy="236086"/>
          </a:xfrm>
          <a:prstGeom prst="rect">
            <a:avLst/>
          </a:prstGeom>
          <a:solidFill>
            <a:srgbClr val="FF6E2E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3206CC54-2A27-3B25-0E1D-170FCC7CBA6F}"/>
              </a:ext>
            </a:extLst>
          </p:cNvPr>
          <p:cNvSpPr txBox="1">
            <a:spLocks/>
          </p:cNvSpPr>
          <p:nvPr/>
        </p:nvSpPr>
        <p:spPr>
          <a:xfrm>
            <a:off x="3342786" y="511012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805CF9-0A6F-499D-7E23-226A316AD757}"/>
              </a:ext>
            </a:extLst>
          </p:cNvPr>
          <p:cNvSpPr txBox="1"/>
          <p:nvPr/>
        </p:nvSpPr>
        <p:spPr>
          <a:xfrm>
            <a:off x="4493605" y="5905554"/>
            <a:ext cx="4045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471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győzelem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218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döntetlen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311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vereség</a:t>
            </a:r>
            <a:endParaRPr lang="hu-HU" sz="1600" dirty="0">
              <a:solidFill>
                <a:schemeClr val="bg1"/>
              </a:solidFill>
            </a:endParaRPr>
          </a:p>
        </p:txBody>
      </p:sp>
      <p:cxnSp>
        <p:nvCxnSpPr>
          <p:cNvPr id="46" name="Straight Connector 62">
            <a:extLst>
              <a:ext uri="{FF2B5EF4-FFF2-40B4-BE49-F238E27FC236}">
                <a16:creationId xmlns:a16="http://schemas.microsoft.com/office/drawing/2014/main" id="{B77FBBE2-AF8F-2B11-0BD9-10FC97D29484}"/>
              </a:ext>
            </a:extLst>
          </p:cNvPr>
          <p:cNvCxnSpPr>
            <a:cxnSpLocks/>
          </p:cNvCxnSpPr>
          <p:nvPr/>
        </p:nvCxnSpPr>
        <p:spPr>
          <a:xfrm>
            <a:off x="59835" y="3360524"/>
            <a:ext cx="3810229" cy="3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 helye 2">
            <a:extLst>
              <a:ext uri="{FF2B5EF4-FFF2-40B4-BE49-F238E27FC236}">
                <a16:creationId xmlns:a16="http://schemas.microsoft.com/office/drawing/2014/main" id="{ED25604B-8743-88D4-C8FA-EF9CDA6393FF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6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27451-9E90-762A-95FD-EFF51D376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DEDB36-6431-465B-414A-E78055F1A355}"/>
              </a:ext>
            </a:extLst>
          </p:cNvPr>
          <p:cNvSpPr/>
          <p:nvPr/>
        </p:nvSpPr>
        <p:spPr>
          <a:xfrm>
            <a:off x="3861561" y="3650702"/>
            <a:ext cx="4835390" cy="1079449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BEEF62-6AEC-5DB1-37A6-B16422606E2B}"/>
              </a:ext>
            </a:extLst>
          </p:cNvPr>
          <p:cNvSpPr txBox="1"/>
          <p:nvPr/>
        </p:nvSpPr>
        <p:spPr>
          <a:xfrm>
            <a:off x="317457" y="171678"/>
            <a:ext cx="4029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KLUBCSAPATOK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3431EC6-4F37-85D2-6748-14D9CE852F9C}"/>
              </a:ext>
            </a:extLst>
          </p:cNvPr>
          <p:cNvCxnSpPr>
            <a:cxnSpLocks/>
          </p:cNvCxnSpPr>
          <p:nvPr/>
        </p:nvCxnSpPr>
        <p:spPr>
          <a:xfrm>
            <a:off x="2425782" y="371733"/>
            <a:ext cx="92265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9871A2-AAA6-6BDC-9F55-8699B42ACF1C}"/>
              </a:ext>
            </a:extLst>
          </p:cNvPr>
          <p:cNvCxnSpPr>
            <a:cxnSpLocks/>
          </p:cNvCxnSpPr>
          <p:nvPr/>
        </p:nvCxnSpPr>
        <p:spPr>
          <a:xfrm>
            <a:off x="3530907" y="972794"/>
            <a:ext cx="0" cy="5445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 helye 2">
            <a:extLst>
              <a:ext uri="{FF2B5EF4-FFF2-40B4-BE49-F238E27FC236}">
                <a16:creationId xmlns:a16="http://schemas.microsoft.com/office/drawing/2014/main" id="{9B794915-95EF-1496-F9D2-AD32AEB9C72F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836947" y="1858661"/>
            <a:ext cx="62847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32.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9262FA-6D4B-81BA-9C1B-189234A73DD8}"/>
              </a:ext>
            </a:extLst>
          </p:cNvPr>
          <p:cNvSpPr txBox="1"/>
          <p:nvPr/>
        </p:nvSpPr>
        <p:spPr>
          <a:xfrm>
            <a:off x="707097" y="665963"/>
            <a:ext cx="2823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NB I az UEFA rangsorában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BB86DABB-4869-F3CF-28FD-60FE9EBE07C0}"/>
              </a:ext>
            </a:extLst>
          </p:cNvPr>
          <p:cNvSpPr txBox="1">
            <a:spLocks/>
          </p:cNvSpPr>
          <p:nvPr/>
        </p:nvSpPr>
        <p:spPr>
          <a:xfrm>
            <a:off x="393602" y="736708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43E723E-7DFB-5C90-82D3-4F31B8570446}"/>
              </a:ext>
            </a:extLst>
          </p:cNvPr>
          <p:cNvCxnSpPr>
            <a:cxnSpLocks/>
          </p:cNvCxnSpPr>
          <p:nvPr/>
        </p:nvCxnSpPr>
        <p:spPr>
          <a:xfrm>
            <a:off x="8872103" y="972794"/>
            <a:ext cx="0" cy="54439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FAB8538-4899-2575-EE6B-CD6659C4E18B}"/>
              </a:ext>
            </a:extLst>
          </p:cNvPr>
          <p:cNvSpPr txBox="1"/>
          <p:nvPr/>
        </p:nvSpPr>
        <p:spPr>
          <a:xfrm>
            <a:off x="700806" y="2467623"/>
            <a:ext cx="2685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 játékosok száma</a:t>
            </a:r>
          </a:p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NB I-ben meccsenként és csapatonként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B88F5EBB-D3CB-5A4C-F092-94F12F1D973F}"/>
              </a:ext>
            </a:extLst>
          </p:cNvPr>
          <p:cNvSpPr txBox="1">
            <a:spLocks/>
          </p:cNvSpPr>
          <p:nvPr/>
        </p:nvSpPr>
        <p:spPr>
          <a:xfrm>
            <a:off x="392711" y="2661892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Szöveg helye 2">
            <a:extLst>
              <a:ext uri="{FF2B5EF4-FFF2-40B4-BE49-F238E27FC236}">
                <a16:creationId xmlns:a16="http://schemas.microsoft.com/office/drawing/2014/main" id="{8DAC3EB4-F295-3E9D-2867-EA1D5060A0AB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662575" y="3271304"/>
            <a:ext cx="953113" cy="45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7,8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Szöveg helye 2">
            <a:extLst>
              <a:ext uri="{FF2B5EF4-FFF2-40B4-BE49-F238E27FC236}">
                <a16:creationId xmlns:a16="http://schemas.microsoft.com/office/drawing/2014/main" id="{0FC4BC63-B1D1-ACDD-05B4-66B2264C7BC4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650037" y="2185293"/>
            <a:ext cx="897591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Szöveg helye 2">
            <a:extLst>
              <a:ext uri="{FF2B5EF4-FFF2-40B4-BE49-F238E27FC236}">
                <a16:creationId xmlns:a16="http://schemas.microsoft.com/office/drawing/2014/main" id="{E3938643-E01B-F9CE-F123-F04F3550C0C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55572" y="4656938"/>
            <a:ext cx="968703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940579FC-16CE-5AF3-8A73-81AB2C02C1D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07631" y="4194644"/>
            <a:ext cx="400709" cy="400709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031FBD8-1DEF-DA53-2FD9-1FAF1999A86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69983" y="1049118"/>
            <a:ext cx="1449476" cy="507063"/>
          </a:xfrm>
          <a:prstGeom prst="rect">
            <a:avLst/>
          </a:prstGeom>
        </p:spPr>
      </p:pic>
      <p:pic>
        <p:nvPicPr>
          <p:cNvPr id="7" name="Picture 6" descr="A logo with a map in a circle&#10;&#10;AI-generated content may be incorrect.">
            <a:extLst>
              <a:ext uri="{FF2B5EF4-FFF2-40B4-BE49-F238E27FC236}">
                <a16:creationId xmlns:a16="http://schemas.microsoft.com/office/drawing/2014/main" id="{D2346EFF-0588-3CA1-8578-DE1A1C97483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3044" y="1073198"/>
            <a:ext cx="628477" cy="597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C1953-BD7A-9942-BB99-A4EE65670AC8}"/>
              </a:ext>
            </a:extLst>
          </p:cNvPr>
          <p:cNvSpPr txBox="1"/>
          <p:nvPr/>
        </p:nvSpPr>
        <p:spPr>
          <a:xfrm>
            <a:off x="1353576" y="1202840"/>
            <a:ext cx="312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</a:p>
        </p:txBody>
      </p:sp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7DD2A221-211C-9858-2EDC-2C1CCFB7F12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5381" y="4194644"/>
            <a:ext cx="400709" cy="400709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6F87BF9E-A730-36CE-3DF4-A1CEBB02580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33992" y="4190773"/>
            <a:ext cx="400709" cy="400709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D08B7E9A-8D4A-EDF4-194A-A1A0804906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0256" y="4194644"/>
            <a:ext cx="400709" cy="400709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EF73F946-269E-1F43-00BD-E50CAFB51F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07631" y="3728479"/>
            <a:ext cx="400709" cy="400709"/>
          </a:xfrm>
          <a:prstGeom prst="rect">
            <a:avLst/>
          </a:prstGeom>
        </p:spPr>
      </p:pic>
      <p:pic>
        <p:nvPicPr>
          <p:cNvPr id="18" name="Graphic 17" descr="Man with solid fill">
            <a:extLst>
              <a:ext uri="{FF2B5EF4-FFF2-40B4-BE49-F238E27FC236}">
                <a16:creationId xmlns:a16="http://schemas.microsoft.com/office/drawing/2014/main" id="{616F3D7D-43FF-EFDD-B7CD-B6A6688128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5381" y="3728479"/>
            <a:ext cx="400709" cy="400709"/>
          </a:xfrm>
          <a:prstGeom prst="rect">
            <a:avLst/>
          </a:prstGeom>
        </p:spPr>
      </p:pic>
      <p:pic>
        <p:nvPicPr>
          <p:cNvPr id="20" name="Graphic 19" descr="Man with solid fill">
            <a:extLst>
              <a:ext uri="{FF2B5EF4-FFF2-40B4-BE49-F238E27FC236}">
                <a16:creationId xmlns:a16="http://schemas.microsoft.com/office/drawing/2014/main" id="{FE27A841-AD39-1669-AA07-F9AB09879FD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33992" y="3724608"/>
            <a:ext cx="400709" cy="400709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1FC23337-856C-2F9F-FD8C-D6C48047108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91408" y="3799117"/>
            <a:ext cx="332867" cy="332867"/>
          </a:xfrm>
          <a:prstGeom prst="rect">
            <a:avLst/>
          </a:prstGeom>
        </p:spPr>
      </p:pic>
      <p:sp>
        <p:nvSpPr>
          <p:cNvPr id="35" name="Szöveg helye 2">
            <a:extLst>
              <a:ext uri="{FF2B5EF4-FFF2-40B4-BE49-F238E27FC236}">
                <a16:creationId xmlns:a16="http://schemas.microsoft.com/office/drawing/2014/main" id="{90875871-7192-2FBA-4F17-C8D2693E8B19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894990" y="3258879"/>
            <a:ext cx="953113" cy="45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6,5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zöveg helye 2">
            <a:extLst>
              <a:ext uri="{FF2B5EF4-FFF2-40B4-BE49-F238E27FC236}">
                <a16:creationId xmlns:a16="http://schemas.microsoft.com/office/drawing/2014/main" id="{46E65C31-4E81-A90A-F2BA-8AD414EE3F61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865264" y="4647428"/>
            <a:ext cx="968703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Graphic 42" descr="Man with solid fill">
            <a:extLst>
              <a:ext uri="{FF2B5EF4-FFF2-40B4-BE49-F238E27FC236}">
                <a16:creationId xmlns:a16="http://schemas.microsoft.com/office/drawing/2014/main" id="{2A63FF3A-C722-7880-FFC3-37365B57CA6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817323" y="4185134"/>
            <a:ext cx="400709" cy="400709"/>
          </a:xfrm>
          <a:prstGeom prst="rect">
            <a:avLst/>
          </a:prstGeom>
        </p:spPr>
      </p:pic>
      <p:pic>
        <p:nvPicPr>
          <p:cNvPr id="53" name="Graphic 52" descr="Man with solid fill">
            <a:extLst>
              <a:ext uri="{FF2B5EF4-FFF2-40B4-BE49-F238E27FC236}">
                <a16:creationId xmlns:a16="http://schemas.microsoft.com/office/drawing/2014/main" id="{C883764E-FB9B-2994-D8C9-2A3961FE24B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025073" y="4185134"/>
            <a:ext cx="400709" cy="400709"/>
          </a:xfrm>
          <a:prstGeom prst="rect">
            <a:avLst/>
          </a:prstGeom>
        </p:spPr>
      </p:pic>
      <p:pic>
        <p:nvPicPr>
          <p:cNvPr id="54" name="Graphic 53" descr="Man with solid fill">
            <a:extLst>
              <a:ext uri="{FF2B5EF4-FFF2-40B4-BE49-F238E27FC236}">
                <a16:creationId xmlns:a16="http://schemas.microsoft.com/office/drawing/2014/main" id="{234F9E19-1007-945F-0338-DFA5FB1EEC1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243684" y="4181263"/>
            <a:ext cx="400709" cy="400709"/>
          </a:xfrm>
          <a:prstGeom prst="rect">
            <a:avLst/>
          </a:prstGeom>
        </p:spPr>
      </p:pic>
      <p:pic>
        <p:nvPicPr>
          <p:cNvPr id="55" name="Graphic 54" descr="Man with solid fill">
            <a:extLst>
              <a:ext uri="{FF2B5EF4-FFF2-40B4-BE49-F238E27FC236}">
                <a16:creationId xmlns:a16="http://schemas.microsoft.com/office/drawing/2014/main" id="{90FD1545-8F0B-1028-026B-01A01AB94B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459948" y="4185134"/>
            <a:ext cx="400709" cy="400709"/>
          </a:xfrm>
          <a:prstGeom prst="rect">
            <a:avLst/>
          </a:prstGeom>
        </p:spPr>
      </p:pic>
      <p:pic>
        <p:nvPicPr>
          <p:cNvPr id="56" name="Graphic 55" descr="Man with solid fill">
            <a:extLst>
              <a:ext uri="{FF2B5EF4-FFF2-40B4-BE49-F238E27FC236}">
                <a16:creationId xmlns:a16="http://schemas.microsoft.com/office/drawing/2014/main" id="{991BD3BF-56B1-A875-6F03-7A578BDB55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242748" y="3718969"/>
            <a:ext cx="400709" cy="400709"/>
          </a:xfrm>
          <a:prstGeom prst="rect">
            <a:avLst/>
          </a:prstGeom>
        </p:spPr>
      </p:pic>
      <p:pic>
        <p:nvPicPr>
          <p:cNvPr id="58" name="Graphic 57" descr="Man with solid fill">
            <a:extLst>
              <a:ext uri="{FF2B5EF4-FFF2-40B4-BE49-F238E27FC236}">
                <a16:creationId xmlns:a16="http://schemas.microsoft.com/office/drawing/2014/main" id="{6D5A4E37-8BD2-8A74-0EEE-7F8EE94759B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450498" y="3718969"/>
            <a:ext cx="400709" cy="400709"/>
          </a:xfrm>
          <a:prstGeom prst="rect">
            <a:avLst/>
          </a:prstGeom>
        </p:spPr>
      </p:pic>
      <p:pic>
        <p:nvPicPr>
          <p:cNvPr id="61" name="Graphic 60" descr="Man with solid fill">
            <a:extLst>
              <a:ext uri="{FF2B5EF4-FFF2-40B4-BE49-F238E27FC236}">
                <a16:creationId xmlns:a16="http://schemas.microsoft.com/office/drawing/2014/main" id="{7EF788D6-BE87-530B-D9FC-45F8F3007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104201" y="3845424"/>
            <a:ext cx="247391" cy="24739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274BDB-BFEC-68CC-ACA3-3EEB0D4E267E}"/>
              </a:ext>
            </a:extLst>
          </p:cNvPr>
          <p:cNvSpPr txBox="1"/>
          <p:nvPr/>
        </p:nvSpPr>
        <p:spPr>
          <a:xfrm>
            <a:off x="706367" y="5120605"/>
            <a:ext cx="2685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U21-es játékosok száma</a:t>
            </a:r>
          </a:p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NB I-es csapatokban &lt;1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9EA0671-423D-E66D-C100-BC3F9ADF51E3}"/>
              </a:ext>
            </a:extLst>
          </p:cNvPr>
          <p:cNvSpPr txBox="1">
            <a:spLocks/>
          </p:cNvSpPr>
          <p:nvPr/>
        </p:nvSpPr>
        <p:spPr>
          <a:xfrm>
            <a:off x="399730" y="519135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Szöveg helye 2">
            <a:extLst>
              <a:ext uri="{FF2B5EF4-FFF2-40B4-BE49-F238E27FC236}">
                <a16:creationId xmlns:a16="http://schemas.microsoft.com/office/drawing/2014/main" id="{23205A59-3501-C886-C122-D2FB6E96F4A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87091" y="5824390"/>
            <a:ext cx="953113" cy="45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0,59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Szöveg helye 2">
            <a:extLst>
              <a:ext uri="{FF2B5EF4-FFF2-40B4-BE49-F238E27FC236}">
                <a16:creationId xmlns:a16="http://schemas.microsoft.com/office/drawing/2014/main" id="{B1C8BDB6-1D29-18FD-1EC9-C7DE21719B1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80088" y="6301647"/>
            <a:ext cx="968703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2" name="Szöveg helye 2">
            <a:extLst>
              <a:ext uri="{FF2B5EF4-FFF2-40B4-BE49-F238E27FC236}">
                <a16:creationId xmlns:a16="http://schemas.microsoft.com/office/drawing/2014/main" id="{3A7DDA04-F2AA-492B-557A-A637E0315A2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849417" y="5811965"/>
            <a:ext cx="953113" cy="45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0,99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" name="Szöveg helye 2">
            <a:extLst>
              <a:ext uri="{FF2B5EF4-FFF2-40B4-BE49-F238E27FC236}">
                <a16:creationId xmlns:a16="http://schemas.microsoft.com/office/drawing/2014/main" id="{C652A96B-EB0A-8360-FFB5-2D8861D4FB9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819691" y="6301646"/>
            <a:ext cx="968703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4" name="Picture 15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726273-D6C5-7C3B-F681-399DA1F1F89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35095" y="3093759"/>
            <a:ext cx="1449476" cy="507063"/>
          </a:xfrm>
          <a:prstGeom prst="rect">
            <a:avLst/>
          </a:prstGeom>
        </p:spPr>
      </p:pic>
      <p:pic>
        <p:nvPicPr>
          <p:cNvPr id="156" name="Picture 15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89906AAE-26B8-CAF3-70EA-38120CD121B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4662" y="1534081"/>
            <a:ext cx="670304" cy="637627"/>
          </a:xfrm>
          <a:prstGeom prst="rect">
            <a:avLst/>
          </a:prstGeom>
        </p:spPr>
      </p:pic>
      <p:pic>
        <p:nvPicPr>
          <p:cNvPr id="157" name="Picture 156" descr="A logo of a football ball&#10;&#10;AI-generated content may be incorrect.">
            <a:extLst>
              <a:ext uri="{FF2B5EF4-FFF2-40B4-BE49-F238E27FC236}">
                <a16:creationId xmlns:a16="http://schemas.microsoft.com/office/drawing/2014/main" id="{914AA242-747C-7484-1866-38B9BCEA9DD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26054" y="693672"/>
            <a:ext cx="628912" cy="598253"/>
          </a:xfrm>
          <a:prstGeom prst="rect">
            <a:avLst/>
          </a:prstGeom>
        </p:spPr>
      </p:pic>
      <p:pic>
        <p:nvPicPr>
          <p:cNvPr id="159" name="Picture 15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2E919CD-091D-D95D-D0BD-DC5635FEF7D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49814" y="2403533"/>
            <a:ext cx="574161" cy="569416"/>
          </a:xfrm>
          <a:prstGeom prst="rect">
            <a:avLst/>
          </a:prstGeom>
        </p:spPr>
      </p:pic>
      <p:sp>
        <p:nvSpPr>
          <p:cNvPr id="160" name="Szöveg helye 2">
            <a:extLst>
              <a:ext uri="{FF2B5EF4-FFF2-40B4-BE49-F238E27FC236}">
                <a16:creationId xmlns:a16="http://schemas.microsoft.com/office/drawing/2014/main" id="{7C654257-F2FC-E774-5A85-94DC9DD29F79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504457" y="3774442"/>
            <a:ext cx="637518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14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" name="Szöveg helye 2">
            <a:extLst>
              <a:ext uri="{FF2B5EF4-FFF2-40B4-BE49-F238E27FC236}">
                <a16:creationId xmlns:a16="http://schemas.microsoft.com/office/drawing/2014/main" id="{41F75ADC-2715-C6F5-AC11-7AA524E3B2E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025392" y="5115365"/>
            <a:ext cx="637518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63E4D71-C13C-8DA0-63F8-739FBFBBC32A}"/>
              </a:ext>
            </a:extLst>
          </p:cNvPr>
          <p:cNvSpPr txBox="1"/>
          <p:nvPr/>
        </p:nvSpPr>
        <p:spPr>
          <a:xfrm>
            <a:off x="6160768" y="5563867"/>
            <a:ext cx="1500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Különböző együttes nyert bajnoki címet 15 év alatt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91F7DBE-5548-683E-2658-30D665999B2B}"/>
              </a:ext>
            </a:extLst>
          </p:cNvPr>
          <p:cNvSpPr txBox="1"/>
          <p:nvPr/>
        </p:nvSpPr>
        <p:spPr>
          <a:xfrm>
            <a:off x="9060697" y="1210583"/>
            <a:ext cx="2875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MOL MAGYAR KUPA-DÖNTŐ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B7BB2D9-6DAB-61EA-611B-1A2EF7965011}"/>
              </a:ext>
            </a:extLst>
          </p:cNvPr>
          <p:cNvSpPr txBox="1"/>
          <p:nvPr/>
        </p:nvSpPr>
        <p:spPr>
          <a:xfrm>
            <a:off x="9082337" y="1489956"/>
            <a:ext cx="2661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2019 </a:t>
            </a:r>
            <a:r>
              <a:rPr lang="en-GB" sz="1400" dirty="0" err="1">
                <a:solidFill>
                  <a:schemeClr val="bg1"/>
                </a:solidFill>
              </a:rPr>
              <a:t>óta</a:t>
            </a:r>
            <a:r>
              <a:rPr lang="en-GB" sz="1400" dirty="0">
                <a:solidFill>
                  <a:schemeClr val="bg1"/>
                </a:solidFill>
              </a:rPr>
              <a:t> a Puskás </a:t>
            </a:r>
            <a:r>
              <a:rPr lang="en-GB" sz="1400" dirty="0" err="1">
                <a:solidFill>
                  <a:schemeClr val="bg1"/>
                </a:solidFill>
              </a:rPr>
              <a:t>Arénában</a:t>
            </a:r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167" name="Picture 16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DBBCA4D-B42D-5034-F265-4313FBDE8D0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592839" y="267665"/>
            <a:ext cx="1219000" cy="1159573"/>
          </a:xfrm>
          <a:prstGeom prst="rect">
            <a:avLst/>
          </a:prstGeom>
        </p:spPr>
      </p:pic>
      <p:pic>
        <p:nvPicPr>
          <p:cNvPr id="169" name="Picture 168" descr="A black and white logo&#10;&#10;AI-generated content may be incorrect.">
            <a:extLst>
              <a:ext uri="{FF2B5EF4-FFF2-40B4-BE49-F238E27FC236}">
                <a16:creationId xmlns:a16="http://schemas.microsoft.com/office/drawing/2014/main" id="{131D1E0E-D45D-E9F5-AFE8-AB39C366760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75745" y="657466"/>
            <a:ext cx="884643" cy="447435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C7F00474-7FD6-3882-177B-A1AAF11AE8C1}"/>
              </a:ext>
            </a:extLst>
          </p:cNvPr>
          <p:cNvSpPr txBox="1"/>
          <p:nvPr/>
        </p:nvSpPr>
        <p:spPr>
          <a:xfrm>
            <a:off x="10237652" y="670811"/>
            <a:ext cx="312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</a:p>
        </p:txBody>
      </p:sp>
      <p:sp>
        <p:nvSpPr>
          <p:cNvPr id="171" name="Szöveg helye 2">
            <a:extLst>
              <a:ext uri="{FF2B5EF4-FFF2-40B4-BE49-F238E27FC236}">
                <a16:creationId xmlns:a16="http://schemas.microsoft.com/office/drawing/2014/main" id="{07AED190-DE3D-AC5C-E9AB-184A35DB53D6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147591" y="1990706"/>
            <a:ext cx="637518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69525C7-EB23-9354-C2ED-3F6034E601D8}"/>
              </a:ext>
            </a:extLst>
          </p:cNvPr>
          <p:cNvSpPr txBox="1"/>
          <p:nvPr/>
        </p:nvSpPr>
        <p:spPr>
          <a:xfrm>
            <a:off x="9681807" y="1963234"/>
            <a:ext cx="19441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Különböző csapat nyerte meg a kupát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év alatt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2A099C2-50F9-66A1-DC8A-D46F73E4305A}"/>
              </a:ext>
            </a:extLst>
          </p:cNvPr>
          <p:cNvSpPr txBox="1"/>
          <p:nvPr/>
        </p:nvSpPr>
        <p:spPr>
          <a:xfrm>
            <a:off x="9310949" y="2811096"/>
            <a:ext cx="2159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Kecskemét, ZTE és Paks először lett kupagyőztes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" name="Szöveg helye 2">
            <a:extLst>
              <a:ext uri="{FF2B5EF4-FFF2-40B4-BE49-F238E27FC236}">
                <a16:creationId xmlns:a16="http://schemas.microsoft.com/office/drawing/2014/main" id="{5764EBE9-E3A3-928D-9B13-48DCC24ABC41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994953" y="5139328"/>
            <a:ext cx="527924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14CEA04-42D7-5397-E010-0BD0C75ACC6B}"/>
              </a:ext>
            </a:extLst>
          </p:cNvPr>
          <p:cNvSpPr txBox="1"/>
          <p:nvPr/>
        </p:nvSpPr>
        <p:spPr>
          <a:xfrm>
            <a:off x="3938772" y="5682531"/>
            <a:ext cx="17760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 szerepelt az NB I-ben az elmúlt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évben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BA2BC63E-55C4-F1AF-6DBB-1D67A86F0F30}"/>
              </a:ext>
            </a:extLst>
          </p:cNvPr>
          <p:cNvCxnSpPr>
            <a:cxnSpLocks/>
          </p:cNvCxnSpPr>
          <p:nvPr/>
        </p:nvCxnSpPr>
        <p:spPr>
          <a:xfrm flipH="1">
            <a:off x="9075393" y="3488257"/>
            <a:ext cx="25769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Szöveg helye 2">
            <a:extLst>
              <a:ext uri="{FF2B5EF4-FFF2-40B4-BE49-F238E27FC236}">
                <a16:creationId xmlns:a16="http://schemas.microsoft.com/office/drawing/2014/main" id="{80FE0ADB-D25D-B106-F0C4-37CCADFF20B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9451340" y="4018417"/>
            <a:ext cx="637518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3" name="Szöveg helye 2">
            <a:extLst>
              <a:ext uri="{FF2B5EF4-FFF2-40B4-BE49-F238E27FC236}">
                <a16:creationId xmlns:a16="http://schemas.microsoft.com/office/drawing/2014/main" id="{A79FF82D-E6E7-8F3D-8E65-C85DA9AB585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0852585" y="4118285"/>
            <a:ext cx="637518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4" name="Szöveg helye 2">
            <a:extLst>
              <a:ext uri="{FF2B5EF4-FFF2-40B4-BE49-F238E27FC236}">
                <a16:creationId xmlns:a16="http://schemas.microsoft.com/office/drawing/2014/main" id="{5438EA34-C6E6-AAE3-020C-DA1B4000D4F8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204008" y="6155633"/>
            <a:ext cx="637518" cy="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Szöveg helye 2">
            <a:extLst>
              <a:ext uri="{FF2B5EF4-FFF2-40B4-BE49-F238E27FC236}">
                <a16:creationId xmlns:a16="http://schemas.microsoft.com/office/drawing/2014/main" id="{0F7B0D67-A308-02C0-5480-3EB28F8287A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9224104" y="4789973"/>
            <a:ext cx="637518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B665FC8-CFDC-03A0-2627-0C6B00C7B80C}"/>
              </a:ext>
            </a:extLst>
          </p:cNvPr>
          <p:cNvSpPr txBox="1"/>
          <p:nvPr/>
        </p:nvSpPr>
        <p:spPr>
          <a:xfrm>
            <a:off x="10128146" y="4788944"/>
            <a:ext cx="16283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szezon óta egycsoportos</a:t>
            </a:r>
            <a:b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másodosztály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9" name="Graphic 188" descr="Arrow Right with solid fill">
            <a:extLst>
              <a:ext uri="{FF2B5EF4-FFF2-40B4-BE49-F238E27FC236}">
                <a16:creationId xmlns:a16="http://schemas.microsoft.com/office/drawing/2014/main" id="{09D5CF8E-4009-28CB-6F7F-D702EF482A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 rot="459397">
            <a:off x="10193860" y="3879125"/>
            <a:ext cx="613814" cy="813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1A778C-587A-1ECA-F796-601AF3C1B94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345443" y="3690829"/>
            <a:ext cx="2018446" cy="203762"/>
          </a:xfrm>
          <a:prstGeom prst="rect">
            <a:avLst/>
          </a:prstGeom>
        </p:spPr>
      </p:pic>
      <p:sp>
        <p:nvSpPr>
          <p:cNvPr id="153" name="Szöveg helye 2">
            <a:extLst>
              <a:ext uri="{FF2B5EF4-FFF2-40B4-BE49-F238E27FC236}">
                <a16:creationId xmlns:a16="http://schemas.microsoft.com/office/drawing/2014/main" id="{96288BB6-2BDD-F9ED-AA2F-40B729F7F5A4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4859638" y="3836565"/>
            <a:ext cx="1513183" cy="99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Szezon óta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</a:t>
            </a:r>
            <a:r>
              <a:rPr lang="hu-HU" sz="1400" b="1" dirty="0" err="1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csapatos</a:t>
            </a:r>
            <a:br>
              <a:rPr lang="hu-HU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első osztály</a:t>
            </a:r>
            <a:endParaRPr lang="en-US" sz="14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AEF593C-ECFA-271E-D359-1AF679CB45A8}"/>
              </a:ext>
            </a:extLst>
          </p:cNvPr>
          <p:cNvSpPr txBox="1"/>
          <p:nvPr/>
        </p:nvSpPr>
        <p:spPr>
          <a:xfrm>
            <a:off x="7016897" y="3743156"/>
            <a:ext cx="1698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Szezon</a:t>
            </a:r>
            <a:r>
              <a:rPr lang="hu-HU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óta mindig van magyar klubcsapat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főtáblán</a:t>
            </a:r>
            <a:endParaRPr lang="en-US" sz="14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A3CD7-C1E3-C3EF-645A-FC7F628347F1}"/>
              </a:ext>
            </a:extLst>
          </p:cNvPr>
          <p:cNvSpPr txBox="1"/>
          <p:nvPr/>
        </p:nvSpPr>
        <p:spPr>
          <a:xfrm>
            <a:off x="4022139" y="3681640"/>
            <a:ext cx="851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en-US" sz="36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hu-HU" sz="3600" dirty="0"/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DEA7A32C-8B61-BB47-617E-D16A8174B525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9107765" y="6061891"/>
            <a:ext cx="1006226" cy="2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óta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184">
            <a:extLst>
              <a:ext uri="{FF2B5EF4-FFF2-40B4-BE49-F238E27FC236}">
                <a16:creationId xmlns:a16="http://schemas.microsoft.com/office/drawing/2014/main" id="{95337269-7E54-5495-E85A-633AEB799FD9}"/>
              </a:ext>
            </a:extLst>
          </p:cNvPr>
          <p:cNvSpPr txBox="1"/>
          <p:nvPr/>
        </p:nvSpPr>
        <p:spPr>
          <a:xfrm>
            <a:off x="10130249" y="5664586"/>
            <a:ext cx="1772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 játékos ajánlás majd szabály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 descr="A flag with a red white and green stripe&#10;&#10;AI-generated content may be incorrect.">
            <a:extLst>
              <a:ext uri="{FF2B5EF4-FFF2-40B4-BE49-F238E27FC236}">
                <a16:creationId xmlns:a16="http://schemas.microsoft.com/office/drawing/2014/main" id="{546267DC-267D-A8FF-2ED0-27F437D879B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293776" y="5664586"/>
            <a:ext cx="491211" cy="380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1463D8-C6DD-8150-1C23-F8B8219A963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115740" y="4963578"/>
            <a:ext cx="396398" cy="507390"/>
          </a:xfrm>
          <a:prstGeom prst="rect">
            <a:avLst/>
          </a:prstGeom>
        </p:spPr>
      </p:pic>
      <p:pic>
        <p:nvPicPr>
          <p:cNvPr id="23" name="Picture 22" descr="A red triangle with gold text and wings&#10;&#10;AI-generated content may be incorrect.">
            <a:extLst>
              <a:ext uri="{FF2B5EF4-FFF2-40B4-BE49-F238E27FC236}">
                <a16:creationId xmlns:a16="http://schemas.microsoft.com/office/drawing/2014/main" id="{059067A7-1B1B-47B9-C816-6F78601A91E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71034" y="5669178"/>
            <a:ext cx="261960" cy="310423"/>
          </a:xfrm>
          <a:prstGeom prst="rect">
            <a:avLst/>
          </a:prstGeom>
        </p:spPr>
      </p:pic>
      <p:pic>
        <p:nvPicPr>
          <p:cNvPr id="25" name="Picture 24" descr="A logo with a volleyball ball and laurel wreath&#10;&#10;AI-generated content may be incorrect.">
            <a:extLst>
              <a:ext uri="{FF2B5EF4-FFF2-40B4-BE49-F238E27FC236}">
                <a16:creationId xmlns:a16="http://schemas.microsoft.com/office/drawing/2014/main" id="{6E080DA8-8129-5DD6-5526-DF6ED085B0C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457777" y="6097269"/>
            <a:ext cx="298795" cy="302880"/>
          </a:xfrm>
          <a:prstGeom prst="rect">
            <a:avLst/>
          </a:prstGeom>
        </p:spPr>
      </p:pic>
      <p:pic>
        <p:nvPicPr>
          <p:cNvPr id="27" name="Picture 26" descr="A red and black logo with gold text&#10;&#10;AI-generated content may be incorrect.">
            <a:extLst>
              <a:ext uri="{FF2B5EF4-FFF2-40B4-BE49-F238E27FC236}">
                <a16:creationId xmlns:a16="http://schemas.microsoft.com/office/drawing/2014/main" id="{4CEC9A5D-8D62-C6D9-9B9A-7CB901FF1E8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790958" y="6065229"/>
            <a:ext cx="279100" cy="334920"/>
          </a:xfrm>
          <a:prstGeom prst="rect">
            <a:avLst/>
          </a:prstGeom>
        </p:spPr>
      </p:pic>
      <p:pic>
        <p:nvPicPr>
          <p:cNvPr id="29" name="Picture 28" descr="A logo of a football team&#10;&#10;AI-generated content may be incorrect.">
            <a:extLst>
              <a:ext uri="{FF2B5EF4-FFF2-40B4-BE49-F238E27FC236}">
                <a16:creationId xmlns:a16="http://schemas.microsoft.com/office/drawing/2014/main" id="{C7FD3098-D554-AF26-9CE2-24A1A0494D1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847318" y="5653434"/>
            <a:ext cx="172450" cy="2810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F75C8EF-CDD2-CB40-879C-90C7A774A847}"/>
              </a:ext>
            </a:extLst>
          </p:cNvPr>
          <p:cNvSpPr txBox="1"/>
          <p:nvPr/>
        </p:nvSpPr>
        <p:spPr>
          <a:xfrm>
            <a:off x="7735968" y="5033170"/>
            <a:ext cx="399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4DF3A1-5549-D619-65D0-DB2CE0A586DD}"/>
              </a:ext>
            </a:extLst>
          </p:cNvPr>
          <p:cNvSpPr txBox="1"/>
          <p:nvPr/>
        </p:nvSpPr>
        <p:spPr>
          <a:xfrm>
            <a:off x="8212027" y="5601669"/>
            <a:ext cx="261656" cy="37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FEEB7-EBB8-64D8-72BD-14BDCDE51125}"/>
              </a:ext>
            </a:extLst>
          </p:cNvPr>
          <p:cNvSpPr txBox="1"/>
          <p:nvPr/>
        </p:nvSpPr>
        <p:spPr>
          <a:xfrm>
            <a:off x="7515821" y="5604373"/>
            <a:ext cx="28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E9B7A5-D1D1-ADE1-0A98-96D2A71E6804}"/>
              </a:ext>
            </a:extLst>
          </p:cNvPr>
          <p:cNvSpPr txBox="1"/>
          <p:nvPr/>
        </p:nvSpPr>
        <p:spPr>
          <a:xfrm>
            <a:off x="8208888" y="6054371"/>
            <a:ext cx="28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DFED68-6F57-A011-F2A0-9138D156A19C}"/>
              </a:ext>
            </a:extLst>
          </p:cNvPr>
          <p:cNvSpPr txBox="1"/>
          <p:nvPr/>
        </p:nvSpPr>
        <p:spPr>
          <a:xfrm>
            <a:off x="7518624" y="6059305"/>
            <a:ext cx="28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group of football players huddle&#10;&#10;AI-generated content may be incorrect.">
            <a:extLst>
              <a:ext uri="{FF2B5EF4-FFF2-40B4-BE49-F238E27FC236}">
                <a16:creationId xmlns:a16="http://schemas.microsoft.com/office/drawing/2014/main" id="{9F4AFD45-968E-3893-04F2-E8EB0914FB0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158812" y="-661490"/>
            <a:ext cx="4943139" cy="4943139"/>
          </a:xfrm>
          <a:prstGeom prst="rect">
            <a:avLst/>
          </a:prstGeom>
        </p:spPr>
      </p:pic>
      <p:pic>
        <p:nvPicPr>
          <p:cNvPr id="22" name="Graphic 60" descr="Arrow Right with solid fill">
            <a:extLst>
              <a:ext uri="{FF2B5EF4-FFF2-40B4-BE49-F238E27FC236}">
                <a16:creationId xmlns:a16="http://schemas.microsoft.com/office/drawing/2014/main" id="{8D65F728-C1DE-7319-E230-AE1F0FF7420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 rot="20442670">
            <a:off x="1495243" y="1783884"/>
            <a:ext cx="723983" cy="601089"/>
          </a:xfrm>
          <a:prstGeom prst="rect">
            <a:avLst/>
          </a:prstGeom>
        </p:spPr>
      </p:pic>
      <p:sp>
        <p:nvSpPr>
          <p:cNvPr id="24" name="Szöveg helye 2">
            <a:extLst>
              <a:ext uri="{FF2B5EF4-FFF2-40B4-BE49-F238E27FC236}">
                <a16:creationId xmlns:a16="http://schemas.microsoft.com/office/drawing/2014/main" id="{B84282C9-CB4E-857B-A98E-CEA7CA80901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204292" y="1729150"/>
            <a:ext cx="759573" cy="40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24.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Szöveg helye 2">
            <a:extLst>
              <a:ext uri="{FF2B5EF4-FFF2-40B4-BE49-F238E27FC236}">
                <a16:creationId xmlns:a16="http://schemas.microsoft.com/office/drawing/2014/main" id="{28E04FF3-FDE4-AAB6-E088-F2DAFE1D4850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2094782" y="2172635"/>
            <a:ext cx="897591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D8B3C900-B964-39B2-ACE1-AFE635CD70E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24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50E80D-8DB7-83D3-CE40-B07B04AAE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37B8D4-4369-068B-A76A-C375A1B6D98F}"/>
              </a:ext>
            </a:extLst>
          </p:cNvPr>
          <p:cNvCxnSpPr>
            <a:cxnSpLocks/>
          </p:cNvCxnSpPr>
          <p:nvPr/>
        </p:nvCxnSpPr>
        <p:spPr>
          <a:xfrm>
            <a:off x="4041817" y="1135983"/>
            <a:ext cx="0" cy="53274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4034547-F7BA-22A6-4647-F09FBCB15248}"/>
              </a:ext>
            </a:extLst>
          </p:cNvPr>
          <p:cNvSpPr txBox="1"/>
          <p:nvPr/>
        </p:nvSpPr>
        <p:spPr>
          <a:xfrm>
            <a:off x="317457" y="171678"/>
            <a:ext cx="208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JÁTÉKVEZETÉS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5AF6C9-DCF4-9566-4341-DEB11CB3CCAA}"/>
              </a:ext>
            </a:extLst>
          </p:cNvPr>
          <p:cNvCxnSpPr>
            <a:cxnSpLocks/>
          </p:cNvCxnSpPr>
          <p:nvPr/>
        </p:nvCxnSpPr>
        <p:spPr>
          <a:xfrm>
            <a:off x="2215650" y="371733"/>
            <a:ext cx="94367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51441AD-F841-AE08-EE5A-3BEDC74E693B}"/>
              </a:ext>
            </a:extLst>
          </p:cNvPr>
          <p:cNvSpPr txBox="1"/>
          <p:nvPr/>
        </p:nvSpPr>
        <p:spPr>
          <a:xfrm>
            <a:off x="691373" y="844870"/>
            <a:ext cx="2732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Döntési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pontosság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EF2A9E7-1366-84D8-8700-7E884607F59B}"/>
              </a:ext>
            </a:extLst>
          </p:cNvPr>
          <p:cNvSpPr txBox="1">
            <a:spLocks/>
          </p:cNvSpPr>
          <p:nvPr/>
        </p:nvSpPr>
        <p:spPr>
          <a:xfrm>
            <a:off x="408584" y="95765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BF6BCA01-3634-CE1C-4689-7B7A5C285CD9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421984" y="1801407"/>
            <a:ext cx="1248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90,2%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778D257B-D333-1505-2B96-E06E5DD1E05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362061" y="2268887"/>
            <a:ext cx="1248388" cy="23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2013-2014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167D3CC1-1D06-2763-8A8D-8C73997B7CDD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084988" y="1485951"/>
            <a:ext cx="1944475" cy="67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98,6%</a:t>
            </a:r>
            <a:endParaRPr lang="en-US" sz="4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A66C3D9C-408A-F7F7-73AE-6130DB6FF283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328774" y="2268887"/>
            <a:ext cx="1248388" cy="23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2024-2025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ACF40BA7-78DE-EF2E-0360-2CCB5E0EABDB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62061" y="3168341"/>
            <a:ext cx="709610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5DEC0-8D7B-93E8-1BE3-71036307ECFA}"/>
              </a:ext>
            </a:extLst>
          </p:cNvPr>
          <p:cNvSpPr txBox="1"/>
          <p:nvPr/>
        </p:nvSpPr>
        <p:spPr>
          <a:xfrm>
            <a:off x="1202280" y="3062750"/>
            <a:ext cx="27009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legkevesebb hiba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NB I-ben egy szezonban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(2023-2024)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 mérkőzésen </a:t>
            </a:r>
            <a:b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0C776-5207-CDEC-7CD3-9F7BE95C8969}"/>
              </a:ext>
            </a:extLst>
          </p:cNvPr>
          <p:cNvCxnSpPr>
            <a:cxnSpLocks/>
          </p:cNvCxnSpPr>
          <p:nvPr/>
        </p:nvCxnSpPr>
        <p:spPr>
          <a:xfrm>
            <a:off x="492671" y="2892856"/>
            <a:ext cx="32139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9A5B2718-25AA-217A-4E40-06350702E85E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336568" y="5012322"/>
            <a:ext cx="709610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4A360-060B-18DD-55D8-4F0066226F84}"/>
              </a:ext>
            </a:extLst>
          </p:cNvPr>
          <p:cNvSpPr txBox="1"/>
          <p:nvPr/>
        </p:nvSpPr>
        <p:spPr>
          <a:xfrm>
            <a:off x="1189369" y="4924517"/>
            <a:ext cx="2397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hivatásos játékvezető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8E54A0C4-F535-9E90-1371-90164C3C440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62061" y="5927290"/>
            <a:ext cx="709610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E08B32-1068-53DD-D8EF-9E0CAA037C82}"/>
              </a:ext>
            </a:extLst>
          </p:cNvPr>
          <p:cNvSpPr txBox="1"/>
          <p:nvPr/>
        </p:nvSpPr>
        <p:spPr>
          <a:xfrm>
            <a:off x="1189369" y="5841422"/>
            <a:ext cx="2397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félprofi státuszban lévő asszisztens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128F48-1EBF-5020-F2AC-7CD4537AB3B7}"/>
              </a:ext>
            </a:extLst>
          </p:cNvPr>
          <p:cNvSpPr txBox="1"/>
          <p:nvPr/>
        </p:nvSpPr>
        <p:spPr>
          <a:xfrm>
            <a:off x="9078841" y="507083"/>
            <a:ext cx="2397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hivatásos játékvezetés bevezetése az NB I-ben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2E0113-7780-E168-D397-24B7EDA44CCF}"/>
              </a:ext>
            </a:extLst>
          </p:cNvPr>
          <p:cNvCxnSpPr>
            <a:cxnSpLocks/>
          </p:cNvCxnSpPr>
          <p:nvPr/>
        </p:nvCxnSpPr>
        <p:spPr>
          <a:xfrm>
            <a:off x="8195289" y="507083"/>
            <a:ext cx="0" cy="584383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 helye 2">
            <a:extLst>
              <a:ext uri="{FF2B5EF4-FFF2-40B4-BE49-F238E27FC236}">
                <a16:creationId xmlns:a16="http://schemas.microsoft.com/office/drawing/2014/main" id="{722D4DF7-4B06-DAA6-6C48-FDAB26D7F54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8166961" y="627686"/>
            <a:ext cx="848909" cy="343570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E38798-BD44-F6CC-0977-B28BFA8955A7}"/>
              </a:ext>
            </a:extLst>
          </p:cNvPr>
          <p:cNvSpPr txBox="1"/>
          <p:nvPr/>
        </p:nvSpPr>
        <p:spPr>
          <a:xfrm>
            <a:off x="9078841" y="1305008"/>
            <a:ext cx="2397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UEFA minden elitkategóriájában volt magyar játékvezető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Szöveg helye 2">
            <a:extLst>
              <a:ext uri="{FF2B5EF4-FFF2-40B4-BE49-F238E27FC236}">
                <a16:creationId xmlns:a16="http://schemas.microsoft.com/office/drawing/2014/main" id="{AE0EF2E8-6B0C-0858-DE8E-FEEB8122504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8166961" y="1360005"/>
            <a:ext cx="848909" cy="343570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1AF525-24B9-0C52-AD01-638D352FB905}"/>
              </a:ext>
            </a:extLst>
          </p:cNvPr>
          <p:cNvSpPr txBox="1"/>
          <p:nvPr/>
        </p:nvSpPr>
        <p:spPr>
          <a:xfrm>
            <a:off x="9148794" y="2327288"/>
            <a:ext cx="1788792" cy="584775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VAR-rendszer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bevezetése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Szöveg helye 2">
            <a:extLst>
              <a:ext uri="{FF2B5EF4-FFF2-40B4-BE49-F238E27FC236}">
                <a16:creationId xmlns:a16="http://schemas.microsoft.com/office/drawing/2014/main" id="{4E0736B9-1A84-1C37-63BF-77111ECE60E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8166961" y="2447891"/>
            <a:ext cx="848909" cy="343570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1AFBDE-FE4B-B9B7-769A-3D9B70B74531}"/>
              </a:ext>
            </a:extLst>
          </p:cNvPr>
          <p:cNvSpPr txBox="1"/>
          <p:nvPr/>
        </p:nvSpPr>
        <p:spPr>
          <a:xfrm>
            <a:off x="9077822" y="3303487"/>
            <a:ext cx="2397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Vad Anita három mérkőzésen kapott lehetőséget a női </a:t>
            </a:r>
            <a:r>
              <a:rPr lang="hu-HU" altLang="en-US" sz="16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vb-n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Szöveg helye 2">
            <a:extLst>
              <a:ext uri="{FF2B5EF4-FFF2-40B4-BE49-F238E27FC236}">
                <a16:creationId xmlns:a16="http://schemas.microsoft.com/office/drawing/2014/main" id="{962A633D-AC4D-B119-0129-E6D9E95C75D4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8165942" y="3358484"/>
            <a:ext cx="848909" cy="343570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8C9977-FFBF-BD12-22B3-5D4A7535F964}"/>
              </a:ext>
            </a:extLst>
          </p:cNvPr>
          <p:cNvSpPr txBox="1"/>
          <p:nvPr/>
        </p:nvSpPr>
        <p:spPr>
          <a:xfrm>
            <a:off x="9077822" y="4312960"/>
            <a:ext cx="2397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Kulcsár Katalin VAR-bíróként vett részt a párizsi olimpián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Szöveg helye 2">
            <a:extLst>
              <a:ext uri="{FF2B5EF4-FFF2-40B4-BE49-F238E27FC236}">
                <a16:creationId xmlns:a16="http://schemas.microsoft.com/office/drawing/2014/main" id="{A1E2F4C2-04A0-E444-4060-9B034594489B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8165942" y="4367957"/>
            <a:ext cx="848909" cy="343570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DD247-F872-1F21-73CB-B09FC3B3B29B}"/>
              </a:ext>
            </a:extLst>
          </p:cNvPr>
          <p:cNvSpPr txBox="1"/>
          <p:nvPr/>
        </p:nvSpPr>
        <p:spPr>
          <a:xfrm>
            <a:off x="9077821" y="5281026"/>
            <a:ext cx="29811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Kulcsár Katalin bíróként, </a:t>
            </a:r>
            <a:b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Vad Anita asszisztensként, Bognár Tamás videóbíróként tagja a 2025-ös női Eb keretének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B9EBE0F9-13AF-6FF2-C36D-615861E1631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165942" y="5336023"/>
            <a:ext cx="848909" cy="343570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4705FE4-4322-5B5C-CE60-202EC1094D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97652" y="5772166"/>
            <a:ext cx="619585" cy="749656"/>
          </a:xfrm>
          <a:prstGeom prst="rect">
            <a:avLst/>
          </a:prstGeom>
        </p:spPr>
      </p:pic>
      <p:pic>
        <p:nvPicPr>
          <p:cNvPr id="2" name="Picture 1" descr="A group of men in black sports uniforms&#10;&#10;AI-generated content may be incorrect.">
            <a:extLst>
              <a:ext uri="{FF2B5EF4-FFF2-40B4-BE49-F238E27FC236}">
                <a16:creationId xmlns:a16="http://schemas.microsoft.com/office/drawing/2014/main" id="{C58FC2A6-F6AD-0DE4-9354-7888DE493F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77482" y="-541439"/>
            <a:ext cx="5429802" cy="5429802"/>
          </a:xfrm>
          <a:prstGeom prst="rect">
            <a:avLst/>
          </a:prstGeom>
        </p:spPr>
      </p:pic>
      <p:sp>
        <p:nvSpPr>
          <p:cNvPr id="14" name="Szöveg helye 2">
            <a:extLst>
              <a:ext uri="{FF2B5EF4-FFF2-40B4-BE49-F238E27FC236}">
                <a16:creationId xmlns:a16="http://schemas.microsoft.com/office/drawing/2014/main" id="{68861B10-1A91-6EF7-65A9-33CD2BC2055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4196777" y="4008671"/>
            <a:ext cx="709610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74764-2E7B-A4D1-4F16-39EB1591AE83}"/>
              </a:ext>
            </a:extLst>
          </p:cNvPr>
          <p:cNvSpPr txBox="1"/>
          <p:nvPr/>
        </p:nvSpPr>
        <p:spPr>
          <a:xfrm>
            <a:off x="4970010" y="3848368"/>
            <a:ext cx="31354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 játékvezető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(vezető bíró, asszisztens,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videóbíró, futsal-játékvezető)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tagja jelenleg a FIFA-keretnek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DC0DF3-8AB3-0CD3-3002-DF309D8594B6}"/>
              </a:ext>
            </a:extLst>
          </p:cNvPr>
          <p:cNvSpPr txBox="1"/>
          <p:nvPr/>
        </p:nvSpPr>
        <p:spPr>
          <a:xfrm>
            <a:off x="4791390" y="5772166"/>
            <a:ext cx="3213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hu-HU" altLang="en-US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Aktív kommunikáció</a:t>
            </a:r>
            <a:endParaRPr lang="en-US" sz="2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59619-3ADD-FE84-4F16-4AC037FF2524}"/>
              </a:ext>
            </a:extLst>
          </p:cNvPr>
          <p:cNvCxnSpPr>
            <a:cxnSpLocks/>
          </p:cNvCxnSpPr>
          <p:nvPr/>
        </p:nvCxnSpPr>
        <p:spPr>
          <a:xfrm>
            <a:off x="4476794" y="4979993"/>
            <a:ext cx="32139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E81DDD8-87F4-3E32-E45D-AD7B5CBE0F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9351" y="5064317"/>
            <a:ext cx="1194713" cy="1091720"/>
          </a:xfrm>
          <a:prstGeom prst="rect">
            <a:avLst/>
          </a:prstGeom>
        </p:spPr>
      </p:pic>
      <p:pic>
        <p:nvPicPr>
          <p:cNvPr id="22" name="Graphic 60" descr="Arrow Right with solid fill">
            <a:extLst>
              <a:ext uri="{FF2B5EF4-FFF2-40B4-BE49-F238E27FC236}">
                <a16:creationId xmlns:a16="http://schemas.microsoft.com/office/drawing/2014/main" id="{472F1CB0-3FC7-BFD0-FDE5-645E1E6999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20442670">
            <a:off x="1611239" y="1633407"/>
            <a:ext cx="589182" cy="601089"/>
          </a:xfrm>
          <a:prstGeom prst="rect">
            <a:avLst/>
          </a:prstGeom>
        </p:spPr>
      </p:pic>
      <p:sp>
        <p:nvSpPr>
          <p:cNvPr id="25" name="Szöveg helye 2">
            <a:extLst>
              <a:ext uri="{FF2B5EF4-FFF2-40B4-BE49-F238E27FC236}">
                <a16:creationId xmlns:a16="http://schemas.microsoft.com/office/drawing/2014/main" id="{381D25E7-EF40-0E34-30E8-3D209AAA3DE6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9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84ED2-DDED-27BF-4B45-6C38AF0A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22365FF7-F698-7718-E259-0BD64EF9F9C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5211" y="1314377"/>
            <a:ext cx="7772400" cy="40578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5DB4103-2F0A-8C36-A847-C89C8B8806AA}"/>
              </a:ext>
            </a:extLst>
          </p:cNvPr>
          <p:cNvSpPr txBox="1"/>
          <p:nvPr/>
        </p:nvSpPr>
        <p:spPr>
          <a:xfrm>
            <a:off x="317457" y="171678"/>
            <a:ext cx="321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NEMZETKÖZI SZERVEZÉS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C21FAF-4C52-52A8-E0F6-23E94AA39CB3}"/>
              </a:ext>
            </a:extLst>
          </p:cNvPr>
          <p:cNvCxnSpPr>
            <a:cxnSpLocks/>
          </p:cNvCxnSpPr>
          <p:nvPr/>
        </p:nvCxnSpPr>
        <p:spPr>
          <a:xfrm>
            <a:off x="3382651" y="371733"/>
            <a:ext cx="82697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zöveg helye 2">
            <a:extLst>
              <a:ext uri="{FF2B5EF4-FFF2-40B4-BE49-F238E27FC236}">
                <a16:creationId xmlns:a16="http://schemas.microsoft.com/office/drawing/2014/main" id="{5613D105-79E1-8547-10BD-2AE558F449FD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089711" y="98079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Szöveg helye 2">
            <a:extLst>
              <a:ext uri="{FF2B5EF4-FFF2-40B4-BE49-F238E27FC236}">
                <a16:creationId xmlns:a16="http://schemas.microsoft.com/office/drawing/2014/main" id="{2DC44801-9824-87DE-E65E-1E75918191CE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8637519" y="778087"/>
            <a:ext cx="867878" cy="56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</a:t>
            </a:r>
            <a:endParaRPr lang="en-US" sz="4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4A7982-FAC8-DBF9-4F38-6B15439B45D0}"/>
              </a:ext>
            </a:extLst>
          </p:cNvPr>
          <p:cNvSpPr txBox="1"/>
          <p:nvPr/>
        </p:nvSpPr>
        <p:spPr>
          <a:xfrm>
            <a:off x="9465722" y="812859"/>
            <a:ext cx="1941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Hazai A-válogatott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mérkőzés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ECBAD56-1BCE-9C9C-D6C2-0B1FB59369FA}"/>
              </a:ext>
            </a:extLst>
          </p:cNvPr>
          <p:cNvSpPr txBox="1">
            <a:spLocks/>
          </p:cNvSpPr>
          <p:nvPr/>
        </p:nvSpPr>
        <p:spPr>
          <a:xfrm>
            <a:off x="1415217" y="126084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6D22ED1-688E-9498-538C-F2F8BFDF40DB}"/>
              </a:ext>
            </a:extLst>
          </p:cNvPr>
          <p:cNvSpPr txBox="1">
            <a:spLocks/>
          </p:cNvSpPr>
          <p:nvPr/>
        </p:nvSpPr>
        <p:spPr>
          <a:xfrm>
            <a:off x="3034212" y="124560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FADC3D9-A181-69DC-0FC2-FA97849D921C}"/>
              </a:ext>
            </a:extLst>
          </p:cNvPr>
          <p:cNvSpPr txBox="1">
            <a:spLocks/>
          </p:cNvSpPr>
          <p:nvPr/>
        </p:nvSpPr>
        <p:spPr>
          <a:xfrm>
            <a:off x="4616260" y="125764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04FFEBD-4C54-AE29-E1C7-01EA98CB706D}"/>
              </a:ext>
            </a:extLst>
          </p:cNvPr>
          <p:cNvSpPr txBox="1">
            <a:spLocks/>
          </p:cNvSpPr>
          <p:nvPr/>
        </p:nvSpPr>
        <p:spPr>
          <a:xfrm>
            <a:off x="6244778" y="124560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FF3E15D-052A-3F11-7528-672B6D2DBE52}"/>
              </a:ext>
            </a:extLst>
          </p:cNvPr>
          <p:cNvSpPr txBox="1">
            <a:spLocks/>
          </p:cNvSpPr>
          <p:nvPr/>
        </p:nvSpPr>
        <p:spPr>
          <a:xfrm>
            <a:off x="1415217" y="326618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659459A-1CF1-CDE7-EBCB-A4E47C1A0D15}"/>
              </a:ext>
            </a:extLst>
          </p:cNvPr>
          <p:cNvSpPr txBox="1">
            <a:spLocks/>
          </p:cNvSpPr>
          <p:nvPr/>
        </p:nvSpPr>
        <p:spPr>
          <a:xfrm>
            <a:off x="3034212" y="325094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4D27FC8-9254-F1E6-25FB-CC911F8853DB}"/>
              </a:ext>
            </a:extLst>
          </p:cNvPr>
          <p:cNvSpPr txBox="1">
            <a:spLocks/>
          </p:cNvSpPr>
          <p:nvPr/>
        </p:nvSpPr>
        <p:spPr>
          <a:xfrm>
            <a:off x="4616260" y="326298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6365179-D0C4-94B9-B633-C5F7BD965003}"/>
              </a:ext>
            </a:extLst>
          </p:cNvPr>
          <p:cNvSpPr txBox="1">
            <a:spLocks/>
          </p:cNvSpPr>
          <p:nvPr/>
        </p:nvSpPr>
        <p:spPr>
          <a:xfrm>
            <a:off x="6477876" y="3002853"/>
            <a:ext cx="494013" cy="537795"/>
          </a:xfrm>
          <a:prstGeom prst="rect">
            <a:avLst/>
          </a:prstGeom>
          <a:solidFill>
            <a:srgbClr val="FF6E2E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57B567-FE95-214D-D348-BEE532DBF7DC}"/>
              </a:ext>
            </a:extLst>
          </p:cNvPr>
          <p:cNvSpPr txBox="1">
            <a:spLocks/>
          </p:cNvSpPr>
          <p:nvPr/>
        </p:nvSpPr>
        <p:spPr>
          <a:xfrm>
            <a:off x="1415217" y="530753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930262B-AF6D-22F3-5EEA-3005DF6BFC69}"/>
              </a:ext>
            </a:extLst>
          </p:cNvPr>
          <p:cNvSpPr txBox="1">
            <a:spLocks/>
          </p:cNvSpPr>
          <p:nvPr/>
        </p:nvSpPr>
        <p:spPr>
          <a:xfrm>
            <a:off x="3034212" y="529229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CE0CA38-5601-BE72-058E-96D0DD390FFB}"/>
              </a:ext>
            </a:extLst>
          </p:cNvPr>
          <p:cNvSpPr txBox="1">
            <a:spLocks/>
          </p:cNvSpPr>
          <p:nvPr/>
        </p:nvSpPr>
        <p:spPr>
          <a:xfrm>
            <a:off x="4616260" y="530433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7A23B86-91AC-0942-4C26-5031A90C4607}"/>
              </a:ext>
            </a:extLst>
          </p:cNvPr>
          <p:cNvSpPr txBox="1">
            <a:spLocks/>
          </p:cNvSpPr>
          <p:nvPr/>
        </p:nvSpPr>
        <p:spPr>
          <a:xfrm>
            <a:off x="6518161" y="529229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Szöveg helye 2">
            <a:extLst>
              <a:ext uri="{FF2B5EF4-FFF2-40B4-BE49-F238E27FC236}">
                <a16:creationId xmlns:a16="http://schemas.microsoft.com/office/drawing/2014/main" id="{90458E8D-5CB6-E2B8-39AA-967AC18CE1F0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708706" y="98079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Szöveg helye 2">
            <a:extLst>
              <a:ext uri="{FF2B5EF4-FFF2-40B4-BE49-F238E27FC236}">
                <a16:creationId xmlns:a16="http://schemas.microsoft.com/office/drawing/2014/main" id="{54821FE1-3123-1A1C-31CA-4ED850994A24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4277779" y="98079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Szöveg helye 2">
            <a:extLst>
              <a:ext uri="{FF2B5EF4-FFF2-40B4-BE49-F238E27FC236}">
                <a16:creationId xmlns:a16="http://schemas.microsoft.com/office/drawing/2014/main" id="{A6092782-5B5A-FCB5-C11E-86E123B59E0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928699" y="98079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zöveg helye 2">
            <a:extLst>
              <a:ext uri="{FF2B5EF4-FFF2-40B4-BE49-F238E27FC236}">
                <a16:creationId xmlns:a16="http://schemas.microsoft.com/office/drawing/2014/main" id="{BA8808A6-70CF-9F73-3ACC-7A00444F53B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089711" y="297549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Szöveg helye 2">
            <a:extLst>
              <a:ext uri="{FF2B5EF4-FFF2-40B4-BE49-F238E27FC236}">
                <a16:creationId xmlns:a16="http://schemas.microsoft.com/office/drawing/2014/main" id="{38377CF3-4501-220F-38C3-5708E4B3242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708706" y="297549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Szöveg helye 2">
            <a:extLst>
              <a:ext uri="{FF2B5EF4-FFF2-40B4-BE49-F238E27FC236}">
                <a16:creationId xmlns:a16="http://schemas.microsoft.com/office/drawing/2014/main" id="{D4F74D2E-A803-8DA0-B3FE-673A388CF1F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277779" y="297549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zöveg helye 2">
            <a:extLst>
              <a:ext uri="{FF2B5EF4-FFF2-40B4-BE49-F238E27FC236}">
                <a16:creationId xmlns:a16="http://schemas.microsoft.com/office/drawing/2014/main" id="{3CC6F45A-DADC-B4F9-0DE9-B5EF5D760AB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274392" y="273179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Szöveg helye 2">
            <a:extLst>
              <a:ext uri="{FF2B5EF4-FFF2-40B4-BE49-F238E27FC236}">
                <a16:creationId xmlns:a16="http://schemas.microsoft.com/office/drawing/2014/main" id="{21563924-8A5C-3A47-4EA5-776701E16BE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089711" y="503793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Szöveg helye 2">
            <a:extLst>
              <a:ext uri="{FF2B5EF4-FFF2-40B4-BE49-F238E27FC236}">
                <a16:creationId xmlns:a16="http://schemas.microsoft.com/office/drawing/2014/main" id="{BA753B41-4F6A-92E4-BC03-98D25BB798F9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708706" y="503793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Szöveg helye 2">
            <a:extLst>
              <a:ext uri="{FF2B5EF4-FFF2-40B4-BE49-F238E27FC236}">
                <a16:creationId xmlns:a16="http://schemas.microsoft.com/office/drawing/2014/main" id="{7F0D1154-564D-C31A-987C-41E0789E2EBE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277779" y="503793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Szöveg helye 2">
            <a:extLst>
              <a:ext uri="{FF2B5EF4-FFF2-40B4-BE49-F238E27FC236}">
                <a16:creationId xmlns:a16="http://schemas.microsoft.com/office/drawing/2014/main" id="{C5F812A1-A843-227C-26DA-4896702C63E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192655" y="503793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2027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2A74A8D-0C91-7890-92B3-60961DFE9E1F}"/>
              </a:ext>
            </a:extLst>
          </p:cNvPr>
          <p:cNvCxnSpPr>
            <a:cxnSpLocks/>
          </p:cNvCxnSpPr>
          <p:nvPr/>
        </p:nvCxnSpPr>
        <p:spPr>
          <a:xfrm>
            <a:off x="8502544" y="944465"/>
            <a:ext cx="0" cy="53502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Szöveg helye 2">
            <a:extLst>
              <a:ext uri="{FF2B5EF4-FFF2-40B4-BE49-F238E27FC236}">
                <a16:creationId xmlns:a16="http://schemas.microsoft.com/office/drawing/2014/main" id="{EB667C01-37B2-BC8C-6586-74E3590A4029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8637518" y="1666720"/>
            <a:ext cx="867878" cy="56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endParaRPr lang="en-US" sz="4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3080D0B-4F8E-BEE1-6928-BBF20E8C1DE1}"/>
              </a:ext>
            </a:extLst>
          </p:cNvPr>
          <p:cNvSpPr txBox="1"/>
          <p:nvPr/>
        </p:nvSpPr>
        <p:spPr>
          <a:xfrm>
            <a:off x="9505397" y="1686045"/>
            <a:ext cx="2311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Alkalommal semleges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helyszín biztosítása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4EB022-D1A7-4A05-55EA-0287C05A6EFA}"/>
              </a:ext>
            </a:extLst>
          </p:cNvPr>
          <p:cNvSpPr txBox="1"/>
          <p:nvPr/>
        </p:nvSpPr>
        <p:spPr>
          <a:xfrm>
            <a:off x="9505398" y="2321333"/>
            <a:ext cx="2044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COVID </a:t>
            </a:r>
            <a:r>
              <a:rPr lang="en-GB" sz="1400" dirty="0" err="1">
                <a:solidFill>
                  <a:schemeClr val="bg1"/>
                </a:solidFill>
              </a:rPr>
              <a:t>vagy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háborús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helyzet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miatt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91" name="Szöveg helye 2">
            <a:extLst>
              <a:ext uri="{FF2B5EF4-FFF2-40B4-BE49-F238E27FC236}">
                <a16:creationId xmlns:a16="http://schemas.microsoft.com/office/drawing/2014/main" id="{F6D02823-0A24-11A5-1691-85C7AC1BB8C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685164" y="3207288"/>
            <a:ext cx="867878" cy="56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4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E73EAE-5B60-693E-7F86-5BC487A6D410}"/>
              </a:ext>
            </a:extLst>
          </p:cNvPr>
          <p:cNvSpPr txBox="1"/>
          <p:nvPr/>
        </p:nvSpPr>
        <p:spPr>
          <a:xfrm>
            <a:off x="9492543" y="3206321"/>
            <a:ext cx="3072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Korosztályos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nemzetközi torna</a:t>
            </a:r>
          </a:p>
        </p:txBody>
      </p:sp>
      <p:sp>
        <p:nvSpPr>
          <p:cNvPr id="102" name="Szöveg helye 2">
            <a:extLst>
              <a:ext uri="{FF2B5EF4-FFF2-40B4-BE49-F238E27FC236}">
                <a16:creationId xmlns:a16="http://schemas.microsoft.com/office/drawing/2014/main" id="{067EA363-3B66-3F59-197B-B3A7EBF81ED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767770" y="1642950"/>
            <a:ext cx="1549610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FIFA-kongresszus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Szöveg helye 2">
            <a:extLst>
              <a:ext uri="{FF2B5EF4-FFF2-40B4-BE49-F238E27FC236}">
                <a16:creationId xmlns:a16="http://schemas.microsoft.com/office/drawing/2014/main" id="{643B3033-555A-2D3E-8C7E-B1F8F89CC209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2367840" y="1642950"/>
            <a:ext cx="1549610" cy="86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U19 Európa-bajnokság – Budapest, Felcsút, Győr, Pápa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Szöveg helye 2">
            <a:extLst>
              <a:ext uri="{FF2B5EF4-FFF2-40B4-BE49-F238E27FC236}">
                <a16:creationId xmlns:a16="http://schemas.microsoft.com/office/drawing/2014/main" id="{D47EF121-A5A1-A039-43AA-24451F0CEB31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949888" y="1666209"/>
            <a:ext cx="1549610" cy="23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UEFA-kongresszus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9" name="Szöveg helye 2">
            <a:extLst>
              <a:ext uri="{FF2B5EF4-FFF2-40B4-BE49-F238E27FC236}">
                <a16:creationId xmlns:a16="http://schemas.microsoft.com/office/drawing/2014/main" id="{73B7BBA8-9527-A5BC-4B40-2E7153AEBDD0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536409" y="1549317"/>
            <a:ext cx="1549610" cy="59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BL-döntő, Budapest: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 Barcelona–Lyon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0" name="Szöveg helye 2">
            <a:extLst>
              <a:ext uri="{FF2B5EF4-FFF2-40B4-BE49-F238E27FC236}">
                <a16:creationId xmlns:a16="http://schemas.microsoft.com/office/drawing/2014/main" id="{6A40D1D8-772C-2E83-D6FA-2A6DCB8F177F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67770" y="3639411"/>
            <a:ext cx="1549610" cy="8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futsal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Európa-bajnokság (4-es döntő), Debrecen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 helye 2">
            <a:extLst>
              <a:ext uri="{FF2B5EF4-FFF2-40B4-BE49-F238E27FC236}">
                <a16:creationId xmlns:a16="http://schemas.microsoft.com/office/drawing/2014/main" id="{F61D194E-CB79-E42D-40BB-B5486122C523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367840" y="3639411"/>
            <a:ext cx="1549610" cy="86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2020-as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Európa-bajnokság budapesti mérkőzései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2" name="Szöveg helye 2">
            <a:extLst>
              <a:ext uri="{FF2B5EF4-FFF2-40B4-BE49-F238E27FC236}">
                <a16:creationId xmlns:a16="http://schemas.microsoft.com/office/drawing/2014/main" id="{884AA22C-8734-4801-3652-BECD9280526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949888" y="3662670"/>
            <a:ext cx="1549610" cy="11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U21-es Európa-bajnokság Budapest, Felcsút, Székesfehérvár (Szlovéniával közösen)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Szöveg helye 2">
            <a:extLst>
              <a:ext uri="{FF2B5EF4-FFF2-40B4-BE49-F238E27FC236}">
                <a16:creationId xmlns:a16="http://schemas.microsoft.com/office/drawing/2014/main" id="{FADCBEB8-067E-8995-6B12-6F7DCEA54F9E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856926" y="3658902"/>
            <a:ext cx="1730123" cy="79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UEFA Szuperkupa-döntő, Puskás Aréna: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Bayern</a:t>
            </a: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München–Sevilla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4" name="Szöveg helye 2">
            <a:extLst>
              <a:ext uri="{FF2B5EF4-FFF2-40B4-BE49-F238E27FC236}">
                <a16:creationId xmlns:a16="http://schemas.microsoft.com/office/drawing/2014/main" id="{AF136E13-95ED-7989-1795-2ED7EBEDA26D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768491" y="5671786"/>
            <a:ext cx="1549610" cy="8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U17-es Európa-bajnokság – Budapest, Debrecen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5" name="Szöveg helye 2">
            <a:extLst>
              <a:ext uri="{FF2B5EF4-FFF2-40B4-BE49-F238E27FC236}">
                <a16:creationId xmlns:a16="http://schemas.microsoft.com/office/drawing/2014/main" id="{66758DF0-0AE9-2048-5320-7B2EB9D0E2F1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2368561" y="5671786"/>
            <a:ext cx="1549610" cy="12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Európa-liga döntő, Puskás Aréna: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Roma-Sevilla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6" name="Szöveg helye 2">
            <a:extLst>
              <a:ext uri="{FF2B5EF4-FFF2-40B4-BE49-F238E27FC236}">
                <a16:creationId xmlns:a16="http://schemas.microsoft.com/office/drawing/2014/main" id="{F88CE888-A54A-6747-B066-859F3DD10E98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3950609" y="5695045"/>
            <a:ext cx="1549610" cy="82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Bajnokok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Ligája-döntő, Puskás Aréna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7" name="Szöveg helye 2">
            <a:extLst>
              <a:ext uri="{FF2B5EF4-FFF2-40B4-BE49-F238E27FC236}">
                <a16:creationId xmlns:a16="http://schemas.microsoft.com/office/drawing/2014/main" id="{CE42A8CA-0B95-232F-AC0E-F557531120F0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857648" y="5691277"/>
            <a:ext cx="1549610" cy="59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U19-es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Európa-bajnokság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0" name="Picture 129" descr="A logo with white stars on a black background&#10;&#10;AI-generated content may be incorrect.">
            <a:extLst>
              <a:ext uri="{FF2B5EF4-FFF2-40B4-BE49-F238E27FC236}">
                <a16:creationId xmlns:a16="http://schemas.microsoft.com/office/drawing/2014/main" id="{B8D86DED-B1DC-3131-83F4-1552A5CCBC6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736411" y="533629"/>
            <a:ext cx="825228" cy="784998"/>
          </a:xfrm>
          <a:prstGeom prst="rect">
            <a:avLst/>
          </a:prstGeom>
        </p:spPr>
      </p:pic>
      <p:pic>
        <p:nvPicPr>
          <p:cNvPr id="132" name="Picture 13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69947753-55E6-900D-C6EE-D7C907659A8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82651" y="4437721"/>
            <a:ext cx="918176" cy="873415"/>
          </a:xfrm>
          <a:prstGeom prst="rect">
            <a:avLst/>
          </a:prstGeom>
        </p:spPr>
      </p:pic>
      <p:pic>
        <p:nvPicPr>
          <p:cNvPr id="134" name="Picture 13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2A37245-5BFA-911C-369E-DE21167617C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939828" y="708437"/>
            <a:ext cx="776686" cy="738823"/>
          </a:xfrm>
          <a:prstGeom prst="rect">
            <a:avLst/>
          </a:prstGeom>
        </p:spPr>
      </p:pic>
      <p:pic>
        <p:nvPicPr>
          <p:cNvPr id="136" name="Picture 13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92706A90-AD35-E319-E79F-39AD448E4B0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84245" y="2381078"/>
            <a:ext cx="1020506" cy="970756"/>
          </a:xfrm>
          <a:prstGeom prst="rect">
            <a:avLst/>
          </a:prstGeom>
        </p:spPr>
      </p:pic>
      <p:pic>
        <p:nvPicPr>
          <p:cNvPr id="140" name="Picture 139" descr="A logo of a football team&#10;&#10;AI-generated content may be incorrect.">
            <a:extLst>
              <a:ext uri="{FF2B5EF4-FFF2-40B4-BE49-F238E27FC236}">
                <a16:creationId xmlns:a16="http://schemas.microsoft.com/office/drawing/2014/main" id="{EAADF76F-0C7B-4FA7-5127-5D2B8D572F6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252931" y="2338413"/>
            <a:ext cx="952834" cy="906383"/>
          </a:xfrm>
          <a:prstGeom prst="rect">
            <a:avLst/>
          </a:prstGeom>
        </p:spPr>
      </p:pic>
      <p:pic>
        <p:nvPicPr>
          <p:cNvPr id="142" name="Picture 141" descr="A logo for a football game&#10;&#10;AI-generated content may be incorrect.">
            <a:extLst>
              <a:ext uri="{FF2B5EF4-FFF2-40B4-BE49-F238E27FC236}">
                <a16:creationId xmlns:a16="http://schemas.microsoft.com/office/drawing/2014/main" id="{B3BDFB36-1D68-21CF-F8F1-CAD682C761A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602336" y="665125"/>
            <a:ext cx="613610" cy="583696"/>
          </a:xfrm>
          <a:prstGeom prst="rect">
            <a:avLst/>
          </a:prstGeom>
        </p:spPr>
      </p:pic>
      <p:pic>
        <p:nvPicPr>
          <p:cNvPr id="144" name="Picture 143" descr="A logo of a football ball&#10;&#10;AI-generated content may be incorrect.">
            <a:extLst>
              <a:ext uri="{FF2B5EF4-FFF2-40B4-BE49-F238E27FC236}">
                <a16:creationId xmlns:a16="http://schemas.microsoft.com/office/drawing/2014/main" id="{4B2A1BEC-8A93-E26B-6D6E-E0E88ED5E5E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197225" y="4484856"/>
            <a:ext cx="861477" cy="819481"/>
          </a:xfrm>
          <a:prstGeom prst="rect">
            <a:avLst/>
          </a:prstGeom>
        </p:spPr>
      </p:pic>
      <p:pic>
        <p:nvPicPr>
          <p:cNvPr id="146" name="Picture 145" descr="A logo with a map in a circle&#10;&#10;AI-generated content may be incorrect.">
            <a:extLst>
              <a:ext uri="{FF2B5EF4-FFF2-40B4-BE49-F238E27FC236}">
                <a16:creationId xmlns:a16="http://schemas.microsoft.com/office/drawing/2014/main" id="{EA82778E-14D0-C46B-37B2-CECAA6A1467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263387" y="645546"/>
            <a:ext cx="628477" cy="597838"/>
          </a:xfrm>
          <a:prstGeom prst="rect">
            <a:avLst/>
          </a:prstGeom>
        </p:spPr>
      </p:pic>
      <p:pic>
        <p:nvPicPr>
          <p:cNvPr id="148" name="Picture 147" descr="A black and white logo with a person kicking a ball&#10;&#10;AI-generated content may be incorrect.">
            <a:extLst>
              <a:ext uri="{FF2B5EF4-FFF2-40B4-BE49-F238E27FC236}">
                <a16:creationId xmlns:a16="http://schemas.microsoft.com/office/drawing/2014/main" id="{8E99C33C-939D-F4AB-A144-862314A53B90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705884" y="2417269"/>
            <a:ext cx="675638" cy="763221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BF12FAA1-C862-9E3B-9D93-9109566A7A37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081321" y="2461238"/>
            <a:ext cx="649014" cy="739736"/>
          </a:xfrm>
          <a:prstGeom prst="rect">
            <a:avLst/>
          </a:prstGeom>
        </p:spPr>
      </p:pic>
      <p:pic>
        <p:nvPicPr>
          <p:cNvPr id="151" name="Picture 150" descr="A logo of a football player&#10;&#10;AI-generated content may be incorrect.">
            <a:extLst>
              <a:ext uri="{FF2B5EF4-FFF2-40B4-BE49-F238E27FC236}">
                <a16:creationId xmlns:a16="http://schemas.microsoft.com/office/drawing/2014/main" id="{FEBA4D1B-5DD3-4AEA-BDB2-F686B347433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996128" y="4528391"/>
            <a:ext cx="475665" cy="7152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92F540-AD45-D770-A341-3D8E01544BF4}"/>
              </a:ext>
            </a:extLst>
          </p:cNvPr>
          <p:cNvSpPr/>
          <p:nvPr/>
        </p:nvSpPr>
        <p:spPr>
          <a:xfrm>
            <a:off x="8104389" y="4204799"/>
            <a:ext cx="3872400" cy="1765081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pic>
        <p:nvPicPr>
          <p:cNvPr id="3" name="Picture 2" descr="A large stone building with a round roof&#10;&#10;AI-generated content may be incorrect.">
            <a:extLst>
              <a:ext uri="{FF2B5EF4-FFF2-40B4-BE49-F238E27FC236}">
                <a16:creationId xmlns:a16="http://schemas.microsoft.com/office/drawing/2014/main" id="{4FA35B99-652C-FC11-B73A-659114E54E7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596837" y="5037934"/>
            <a:ext cx="3322804" cy="1486032"/>
          </a:xfrm>
          <a:prstGeom prst="rect">
            <a:avLst/>
          </a:prstGeom>
        </p:spPr>
      </p:pic>
      <p:pic>
        <p:nvPicPr>
          <p:cNvPr id="4" name="Picture 3" descr="A logo with blue stars on a black background&#10;&#10;AI-generated content may be incorrect.">
            <a:extLst>
              <a:ext uri="{FF2B5EF4-FFF2-40B4-BE49-F238E27FC236}">
                <a16:creationId xmlns:a16="http://schemas.microsoft.com/office/drawing/2014/main" id="{9B1594E1-7326-96C4-10C2-3B58D1EE51E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1259763" y="4489526"/>
            <a:ext cx="596865" cy="616263"/>
          </a:xfrm>
          <a:prstGeom prst="rect">
            <a:avLst/>
          </a:prstGeom>
        </p:spPr>
      </p:pic>
      <p:pic>
        <p:nvPicPr>
          <p:cNvPr id="5" name="Picture 4" descr="A logo of a football team&#10;&#10;AI-generated content may be incorrect.">
            <a:extLst>
              <a:ext uri="{FF2B5EF4-FFF2-40B4-BE49-F238E27FC236}">
                <a16:creationId xmlns:a16="http://schemas.microsoft.com/office/drawing/2014/main" id="{7C111B48-9D01-A6AD-21BF-F46D271E76F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150940" y="4464201"/>
            <a:ext cx="490076" cy="666911"/>
          </a:xfrm>
          <a:prstGeom prst="rect">
            <a:avLst/>
          </a:prstGeom>
        </p:spPr>
      </p:pic>
      <p:pic>
        <p:nvPicPr>
          <p:cNvPr id="6" name="Picture 5" descr="A logo with a silver trophy and people around it&#10;&#10;AI-generated content may be incorrect.">
            <a:extLst>
              <a:ext uri="{FF2B5EF4-FFF2-40B4-BE49-F238E27FC236}">
                <a16:creationId xmlns:a16="http://schemas.microsoft.com/office/drawing/2014/main" id="{ABA09849-7CE9-66FF-3B23-0E40DC86724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827205" y="4459097"/>
            <a:ext cx="550085" cy="6270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990493-C214-5F1D-53D9-9AF67BDFD83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453511" y="4448203"/>
            <a:ext cx="722908" cy="698911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9FA71184-A62F-9E59-7177-2422AB6A8F73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251781" y="4461454"/>
            <a:ext cx="749147" cy="712626"/>
          </a:xfrm>
          <a:prstGeom prst="rect">
            <a:avLst/>
          </a:prstGeom>
        </p:spPr>
      </p:pic>
      <p:pic>
        <p:nvPicPr>
          <p:cNvPr id="10" name="Graphic 9" descr="Germ with solid fill">
            <a:extLst>
              <a:ext uri="{FF2B5EF4-FFF2-40B4-BE49-F238E27FC236}">
                <a16:creationId xmlns:a16="http://schemas.microsoft.com/office/drawing/2014/main" id="{C90A3356-33F1-A44A-054C-EF7A8B04F44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518161" y="3076969"/>
            <a:ext cx="389561" cy="389561"/>
          </a:xfrm>
          <a:prstGeom prst="rect">
            <a:avLst/>
          </a:prstGeom>
        </p:spPr>
      </p:pic>
      <p:pic>
        <p:nvPicPr>
          <p:cNvPr id="11" name="Picture 10" descr="A logo for a women's under 18 football team&#10;&#10;AI-generated content may be incorrect.">
            <a:extLst>
              <a:ext uri="{FF2B5EF4-FFF2-40B4-BE49-F238E27FC236}">
                <a16:creationId xmlns:a16="http://schemas.microsoft.com/office/drawing/2014/main" id="{2D0665A5-80DB-882C-4A7C-539A59E4735C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127937" y="4457392"/>
            <a:ext cx="543787" cy="801180"/>
          </a:xfrm>
          <a:prstGeom prst="rect">
            <a:avLst/>
          </a:prstGeom>
        </p:spPr>
      </p:pic>
      <p:pic>
        <p:nvPicPr>
          <p:cNvPr id="12" name="Picture 11" descr="A red green and black flag&#10;&#10;AI-generated content may be incorrect.">
            <a:extLst>
              <a:ext uri="{FF2B5EF4-FFF2-40B4-BE49-F238E27FC236}">
                <a16:creationId xmlns:a16="http://schemas.microsoft.com/office/drawing/2014/main" id="{6B9DCAD8-9523-02DD-2B8F-70E3BFEC8180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134273" y="2305882"/>
            <a:ext cx="286353" cy="286353"/>
          </a:xfrm>
          <a:prstGeom prst="rect">
            <a:avLst/>
          </a:prstGeom>
        </p:spPr>
      </p:pic>
      <p:pic>
        <p:nvPicPr>
          <p:cNvPr id="14" name="Picture 13" descr="A blue yellow and black flag&#10;&#10;AI-generated content may be incorrect.">
            <a:extLst>
              <a:ext uri="{FF2B5EF4-FFF2-40B4-BE49-F238E27FC236}">
                <a16:creationId xmlns:a16="http://schemas.microsoft.com/office/drawing/2014/main" id="{319E89B7-7F75-36E0-DB8A-EB99891E576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761337" y="2305882"/>
            <a:ext cx="286353" cy="286353"/>
          </a:xfrm>
          <a:prstGeom prst="rect">
            <a:avLst/>
          </a:prstGeom>
        </p:spPr>
      </p:pic>
      <p:pic>
        <p:nvPicPr>
          <p:cNvPr id="16" name="Picture 15" descr="A blue and white rectangular flag&#10;&#10;AI-generated content may be incorrect.">
            <a:extLst>
              <a:ext uri="{FF2B5EF4-FFF2-40B4-BE49-F238E27FC236}">
                <a16:creationId xmlns:a16="http://schemas.microsoft.com/office/drawing/2014/main" id="{FDCA20ED-E0C6-D6FE-4946-8E17C91CF5F6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9134273" y="2580660"/>
            <a:ext cx="286353" cy="286353"/>
          </a:xfrm>
          <a:prstGeom prst="rect">
            <a:avLst/>
          </a:prstGeom>
        </p:spPr>
      </p:pic>
      <p:pic>
        <p:nvPicPr>
          <p:cNvPr id="18" name="Picture 17" descr="A flag of the state of qatar&#10;&#10;AI-generated content may be incorrect.">
            <a:extLst>
              <a:ext uri="{FF2B5EF4-FFF2-40B4-BE49-F238E27FC236}">
                <a16:creationId xmlns:a16="http://schemas.microsoft.com/office/drawing/2014/main" id="{8424B765-92C8-1A4D-4D77-8E378D468DC2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761337" y="2578821"/>
            <a:ext cx="286353" cy="286353"/>
          </a:xfrm>
          <a:prstGeom prst="rect">
            <a:avLst/>
          </a:prstGeom>
        </p:spPr>
      </p:pic>
      <p:sp>
        <p:nvSpPr>
          <p:cNvPr id="9" name="Szöveg helye 2">
            <a:extLst>
              <a:ext uri="{FF2B5EF4-FFF2-40B4-BE49-F238E27FC236}">
                <a16:creationId xmlns:a16="http://schemas.microsoft.com/office/drawing/2014/main" id="{03977BB3-CDFA-4EE8-59A1-3FC525ABFCD7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8270486" y="6239601"/>
            <a:ext cx="2469820" cy="4168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2019-  Puskás Aréna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6AF21BCB-D788-EF47-EB00-AED295EA1871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624537" y="2436728"/>
            <a:ext cx="713672" cy="59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PUSKÁS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ARÉNA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átadása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895F0D1C-85B9-3530-90FA-2F55C9DEF88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9FBDAC4E-F254-7376-F1EC-60A4869B4444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420442" y="1878625"/>
            <a:ext cx="758991" cy="4168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76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64CD3E-8902-E4AB-90A1-D1C480CB6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7F3DA3D-4EDE-D386-E04B-134C28457201}"/>
              </a:ext>
            </a:extLst>
          </p:cNvPr>
          <p:cNvSpPr/>
          <p:nvPr/>
        </p:nvSpPr>
        <p:spPr>
          <a:xfrm>
            <a:off x="2440693" y="703058"/>
            <a:ext cx="1860423" cy="814084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hu-HU" alt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C11BD-FC18-CA10-1CC3-0CCACE40B22C}"/>
              </a:ext>
            </a:extLst>
          </p:cNvPr>
          <p:cNvSpPr/>
          <p:nvPr/>
        </p:nvSpPr>
        <p:spPr>
          <a:xfrm>
            <a:off x="5615315" y="687977"/>
            <a:ext cx="2915787" cy="1013864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hu-HU" alt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7ED2A9-195A-3F0C-EF64-76AF54B05A85}"/>
              </a:ext>
            </a:extLst>
          </p:cNvPr>
          <p:cNvSpPr txBox="1"/>
          <p:nvPr/>
        </p:nvSpPr>
        <p:spPr>
          <a:xfrm>
            <a:off x="317457" y="171678"/>
            <a:ext cx="321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SPORTDIPLOMÁCIA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409759-E310-5D88-47B1-1B28EBC3C324}"/>
              </a:ext>
            </a:extLst>
          </p:cNvPr>
          <p:cNvCxnSpPr>
            <a:cxnSpLocks/>
          </p:cNvCxnSpPr>
          <p:nvPr/>
        </p:nvCxnSpPr>
        <p:spPr>
          <a:xfrm>
            <a:off x="2809568" y="371733"/>
            <a:ext cx="88428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04ED51-EC4F-08CB-0297-DE09AE137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401546"/>
              </p:ext>
            </p:extLst>
          </p:nvPr>
        </p:nvGraphicFramePr>
        <p:xfrm>
          <a:off x="768788" y="2741631"/>
          <a:ext cx="7450534" cy="2148840"/>
        </p:xfrm>
        <a:graphic>
          <a:graphicData uri="http://schemas.openxmlformats.org/drawingml/2006/table">
            <a:tbl>
              <a:tblPr/>
              <a:tblGrid>
                <a:gridCol w="2223286">
                  <a:extLst>
                    <a:ext uri="{9D8B030D-6E8A-4147-A177-3AD203B41FA5}">
                      <a16:colId xmlns:a16="http://schemas.microsoft.com/office/drawing/2014/main" val="3488505618"/>
                    </a:ext>
                  </a:extLst>
                </a:gridCol>
                <a:gridCol w="5227248">
                  <a:extLst>
                    <a:ext uri="{9D8B030D-6E8A-4147-A177-3AD203B41FA5}">
                      <a16:colId xmlns:a16="http://schemas.microsoft.com/office/drawing/2014/main" val="466592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Csányi Sándor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Vice-President Role: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Treasurer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Finance Committee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77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Berzi Sándor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Control, Ethics and Disciplinary Body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612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Vági Márton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National Team Competitions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320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Orosz Pál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Club Competitions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507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Berkesi Judit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Women’s Football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565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Roskó Zoltán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HatTrick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018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Gudra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Tamás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Club Licensing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335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Szelíd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Zsolt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Medical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562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Vámos Tibor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Player’s Status, Transfer and Agents and Match Agents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03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Dinnyés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Márton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Media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791862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C5F758C8-3AD0-4F55-4D12-5A2AC18687B0}"/>
              </a:ext>
            </a:extLst>
          </p:cNvPr>
          <p:cNvSpPr txBox="1"/>
          <p:nvPr/>
        </p:nvSpPr>
        <p:spPr>
          <a:xfrm>
            <a:off x="985653" y="2373260"/>
            <a:ext cx="33154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UEFA </a:t>
            </a:r>
            <a:r>
              <a:rPr lang="en-GB" sz="1600" b="1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tisztségek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2025-ben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AED9F7C-1A2B-6291-A5C0-C5C7B28FEE6B}"/>
              </a:ext>
            </a:extLst>
          </p:cNvPr>
          <p:cNvSpPr txBox="1">
            <a:spLocks/>
          </p:cNvSpPr>
          <p:nvPr/>
        </p:nvSpPr>
        <p:spPr>
          <a:xfrm>
            <a:off x="768787" y="239806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Picture 6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2BF994A-1718-BDEF-FD69-A1648D338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62" y="444848"/>
            <a:ext cx="776686" cy="738823"/>
          </a:xfrm>
          <a:prstGeom prst="rect">
            <a:avLst/>
          </a:prstGeom>
        </p:spPr>
      </p:pic>
      <p:pic>
        <p:nvPicPr>
          <p:cNvPr id="63" name="Picture 62" descr="A logo with a map in a circle&#10;&#10;AI-generated content may be incorrect.">
            <a:extLst>
              <a:ext uri="{FF2B5EF4-FFF2-40B4-BE49-F238E27FC236}">
                <a16:creationId xmlns:a16="http://schemas.microsoft.com/office/drawing/2014/main" id="{F74DE2DF-07FC-ABA8-C8B7-D035CFD08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017" y="1166964"/>
            <a:ext cx="628477" cy="597838"/>
          </a:xfrm>
          <a:prstGeom prst="rect">
            <a:avLst/>
          </a:prstGeom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AD8D78C7-33A9-F4D6-DC79-D295A7F2C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278747"/>
              </p:ext>
            </p:extLst>
          </p:nvPr>
        </p:nvGraphicFramePr>
        <p:xfrm>
          <a:off x="768787" y="5810812"/>
          <a:ext cx="4050455" cy="426720"/>
        </p:xfrm>
        <a:graphic>
          <a:graphicData uri="http://schemas.openxmlformats.org/drawingml/2006/table">
            <a:tbl>
              <a:tblPr/>
              <a:tblGrid>
                <a:gridCol w="1388538">
                  <a:extLst>
                    <a:ext uri="{9D8B030D-6E8A-4147-A177-3AD203B41FA5}">
                      <a16:colId xmlns:a16="http://schemas.microsoft.com/office/drawing/2014/main" val="3488505618"/>
                    </a:ext>
                  </a:extLst>
                </a:gridCol>
                <a:gridCol w="2661917">
                  <a:extLst>
                    <a:ext uri="{9D8B030D-6E8A-4147-A177-3AD203B41FA5}">
                      <a16:colId xmlns:a16="http://schemas.microsoft.com/office/drawing/2014/main" val="466592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Csányi Sándor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Vice-President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, FIFA Council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77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Vági Márton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Finance Committee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612893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7DA877BF-013F-9B3E-D8C1-D73B85FC4FC2}"/>
              </a:ext>
            </a:extLst>
          </p:cNvPr>
          <p:cNvSpPr txBox="1"/>
          <p:nvPr/>
        </p:nvSpPr>
        <p:spPr>
          <a:xfrm>
            <a:off x="985655" y="5387285"/>
            <a:ext cx="33154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FIFA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1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tisztségek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2025-ben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9B18CE-DC48-AB34-17C3-46994A307308}"/>
              </a:ext>
            </a:extLst>
          </p:cNvPr>
          <p:cNvSpPr txBox="1">
            <a:spLocks/>
          </p:cNvSpPr>
          <p:nvPr/>
        </p:nvSpPr>
        <p:spPr>
          <a:xfrm>
            <a:off x="768789" y="540477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5441D2C-3F90-38DC-E9C6-D13E10194F7D}"/>
              </a:ext>
            </a:extLst>
          </p:cNvPr>
          <p:cNvSpPr txBox="1"/>
          <p:nvPr/>
        </p:nvSpPr>
        <p:spPr>
          <a:xfrm>
            <a:off x="2501028" y="815249"/>
            <a:ext cx="177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i="0" u="none" strike="noStrike" dirty="0">
                <a:solidFill>
                  <a:srgbClr val="0D5061"/>
                </a:solidFill>
                <a:effectLst/>
                <a:latin typeface="Aptos" panose="020B0004020202020204" pitchFamily="34" charset="0"/>
              </a:rPr>
              <a:t>4 UEFA tisztség </a:t>
            </a:r>
            <a:br>
              <a:rPr lang="hu-HU" sz="1400" b="1" i="0" u="none" strike="noStrike" dirty="0">
                <a:solidFill>
                  <a:srgbClr val="0D5061"/>
                </a:solidFill>
                <a:effectLst/>
                <a:latin typeface="Aptos" panose="020B0004020202020204" pitchFamily="34" charset="0"/>
              </a:rPr>
            </a:br>
            <a:r>
              <a:rPr lang="hu-HU" sz="1400" b="1" i="0" u="none" strike="noStrike" dirty="0">
                <a:solidFill>
                  <a:srgbClr val="0D5061"/>
                </a:solidFill>
                <a:effectLst/>
                <a:latin typeface="Aptos" panose="020B0004020202020204" pitchFamily="34" charset="0"/>
              </a:rPr>
              <a:t>1 FIFA tisztség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108C4A6-C279-28BC-B54A-2F05AEF29BA3}"/>
              </a:ext>
            </a:extLst>
          </p:cNvPr>
          <p:cNvSpPr txBox="1"/>
          <p:nvPr/>
        </p:nvSpPr>
        <p:spPr>
          <a:xfrm>
            <a:off x="5649202" y="663742"/>
            <a:ext cx="27597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u="none" strike="noStrike" dirty="0">
                <a:solidFill>
                  <a:srgbClr val="0D5061"/>
                </a:solidFill>
                <a:effectLst/>
                <a:latin typeface="Aptos" panose="020B0004020202020204" pitchFamily="34" charset="0"/>
              </a:rPr>
              <a:t>10 UEFA tisztség </a:t>
            </a:r>
            <a:br>
              <a:rPr lang="hu-HU" sz="1600" b="1" i="0" u="none" strike="noStrike" dirty="0">
                <a:solidFill>
                  <a:srgbClr val="0D5061"/>
                </a:solidFill>
                <a:effectLst/>
                <a:latin typeface="Aptos" panose="020B0004020202020204" pitchFamily="34" charset="0"/>
              </a:rPr>
            </a:br>
            <a:r>
              <a:rPr lang="hu-HU" sz="1600" b="1" i="0" u="none" strike="noStrike" dirty="0">
                <a:solidFill>
                  <a:srgbClr val="0D5061"/>
                </a:solidFill>
                <a:effectLst/>
                <a:latin typeface="Aptos" panose="020B0004020202020204" pitchFamily="34" charset="0"/>
              </a:rPr>
              <a:t>   2 FIFA tisztség</a:t>
            </a:r>
          </a:p>
          <a:p>
            <a:r>
              <a:rPr lang="hu-HU" sz="1600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  </a:t>
            </a:r>
            <a:r>
              <a:rPr lang="hu-HU" sz="1600" b="1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4 UEFA panel tagság</a:t>
            </a:r>
          </a:p>
          <a:p>
            <a:r>
              <a:rPr lang="hu-HU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20 hivatalos UEFA delegált</a:t>
            </a:r>
            <a:endParaRPr lang="hu-HU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09C50F-18F1-01EE-1492-5445BC91D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83366"/>
              </p:ext>
            </p:extLst>
          </p:nvPr>
        </p:nvGraphicFramePr>
        <p:xfrm>
          <a:off x="9087900" y="1221135"/>
          <a:ext cx="2940700" cy="609600"/>
        </p:xfrm>
        <a:graphic>
          <a:graphicData uri="http://schemas.openxmlformats.org/drawingml/2006/table">
            <a:tbl>
              <a:tblPr/>
              <a:tblGrid>
                <a:gridCol w="1008719">
                  <a:extLst>
                    <a:ext uri="{9D8B030D-6E8A-4147-A177-3AD203B41FA5}">
                      <a16:colId xmlns:a16="http://schemas.microsoft.com/office/drawing/2014/main" val="3488505618"/>
                    </a:ext>
                  </a:extLst>
                </a:gridCol>
                <a:gridCol w="1931981">
                  <a:extLst>
                    <a:ext uri="{9D8B030D-6E8A-4147-A177-3AD203B41FA5}">
                      <a16:colId xmlns:a16="http://schemas.microsoft.com/office/drawing/2014/main" val="466592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Gaál Gyöngyi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Development Panel</a:t>
                      </a:r>
                    </a:p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Convention Panel 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320161"/>
                  </a:ext>
                </a:extLst>
              </a:tr>
              <a:tr h="282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Hegyi Péter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Development Panel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507089"/>
                  </a:ext>
                </a:extLst>
              </a:tr>
              <a:tr h="282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Barczi Róbert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Jira Panel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5652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AF4E37D-AEBB-5012-7958-D48441C18F3A}"/>
              </a:ext>
            </a:extLst>
          </p:cNvPr>
          <p:cNvSpPr txBox="1"/>
          <p:nvPr/>
        </p:nvSpPr>
        <p:spPr>
          <a:xfrm>
            <a:off x="9304766" y="736962"/>
            <a:ext cx="33154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1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UEFA panel tagságok</a:t>
            </a:r>
            <a:endParaRPr lang="hu-HU" sz="1600" i="1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490064-5A36-08CD-E2C9-743B443236F5}"/>
              </a:ext>
            </a:extLst>
          </p:cNvPr>
          <p:cNvSpPr txBox="1">
            <a:spLocks/>
          </p:cNvSpPr>
          <p:nvPr/>
        </p:nvSpPr>
        <p:spPr>
          <a:xfrm>
            <a:off x="9087900" y="76176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2B93C-8317-EEE7-28C2-621D33984CD1}"/>
              </a:ext>
            </a:extLst>
          </p:cNvPr>
          <p:cNvSpPr txBox="1"/>
          <p:nvPr/>
        </p:nvSpPr>
        <p:spPr>
          <a:xfrm>
            <a:off x="4819242" y="713711"/>
            <a:ext cx="837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2025</a:t>
            </a:r>
            <a:endParaRPr lang="hu-HU" sz="2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A96BA1-404D-E438-D6B8-5EC924122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971608"/>
              </p:ext>
            </p:extLst>
          </p:nvPr>
        </p:nvGraphicFramePr>
        <p:xfrm>
          <a:off x="9087900" y="3147016"/>
          <a:ext cx="2673340" cy="3048000"/>
        </p:xfrm>
        <a:graphic>
          <a:graphicData uri="http://schemas.openxmlformats.org/drawingml/2006/table">
            <a:tbl>
              <a:tblPr/>
              <a:tblGrid>
                <a:gridCol w="1160534">
                  <a:extLst>
                    <a:ext uri="{9D8B030D-6E8A-4147-A177-3AD203B41FA5}">
                      <a16:colId xmlns:a16="http://schemas.microsoft.com/office/drawing/2014/main" val="3488505618"/>
                    </a:ext>
                  </a:extLst>
                </a:gridCol>
                <a:gridCol w="1512806">
                  <a:extLst>
                    <a:ext uri="{9D8B030D-6E8A-4147-A177-3AD203B41FA5}">
                      <a16:colId xmlns:a16="http://schemas.microsoft.com/office/drawing/2014/main" val="466592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Székely Ferenc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Observer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77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Gaál Gyöngyi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Observer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612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Vágner László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Observer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320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Farkas Ádám</a:t>
                      </a:r>
                      <a:endParaRPr lang="en-GB" sz="1000" b="1" i="1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Observer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93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Szarka Zoltán</a:t>
                      </a:r>
                      <a:endParaRPr lang="en-GB" sz="1000" b="1" i="1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Observer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848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Kovács Gábor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Referee Observer (futsal)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507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Esterházy Márton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565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Huszár István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018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Kispál Róbert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335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Makray Balázs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562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Szabó Vilmos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03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Tömő</a:t>
                      </a: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Attila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769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Vámos Tibor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791862"/>
                  </a:ext>
                </a:extLst>
              </a:tr>
              <a:tr h="566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Kézdi</a:t>
                      </a: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Péter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364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Ragadics</a:t>
                      </a: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Ferenc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Match Delegate (futsal)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741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Barczi Róbert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Technical Instructor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328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Berki Benjamin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Security Officer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250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Forgács István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Venue Director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536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Fűrész Ádám</a:t>
                      </a:r>
                      <a:endParaRPr lang="en-GB" sz="1000" b="1" i="1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Venue Coordinator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137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i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Dinnyés</a:t>
                      </a:r>
                      <a:r>
                        <a:rPr lang="en-GB" sz="1000" b="1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 Márton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Venue Media Man</a:t>
                      </a:r>
                      <a:r>
                        <a:rPr lang="hu-HU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a</a:t>
                      </a:r>
                      <a:r>
                        <a:rPr lang="en-GB" sz="1000" i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ger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65947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436C954-E87A-7AFA-D830-E158B02E6734}"/>
              </a:ext>
            </a:extLst>
          </p:cNvPr>
          <p:cNvSpPr txBox="1"/>
          <p:nvPr/>
        </p:nvSpPr>
        <p:spPr>
          <a:xfrm>
            <a:off x="1515150" y="738683"/>
            <a:ext cx="910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2010</a:t>
            </a:r>
            <a:endParaRPr lang="hu-HU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5F1314-57C1-9BE4-9D23-8EFF102E398A}"/>
              </a:ext>
            </a:extLst>
          </p:cNvPr>
          <p:cNvSpPr txBox="1"/>
          <p:nvPr/>
        </p:nvSpPr>
        <p:spPr>
          <a:xfrm>
            <a:off x="9353960" y="2195135"/>
            <a:ext cx="2486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i="1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20 UEFA által kiválasztott hivatalos delegált</a:t>
            </a:r>
            <a:endParaRPr lang="hu-HU" sz="1800" i="1" dirty="0">
              <a:solidFill>
                <a:schemeClr val="bg1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B66442-89C7-EC3D-2FB7-DDE212DC4D64}"/>
              </a:ext>
            </a:extLst>
          </p:cNvPr>
          <p:cNvSpPr txBox="1">
            <a:spLocks/>
          </p:cNvSpPr>
          <p:nvPr/>
        </p:nvSpPr>
        <p:spPr>
          <a:xfrm>
            <a:off x="9097043" y="231379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525E03-04F5-3139-8339-BB351C397959}"/>
              </a:ext>
            </a:extLst>
          </p:cNvPr>
          <p:cNvCxnSpPr>
            <a:cxnSpLocks/>
          </p:cNvCxnSpPr>
          <p:nvPr/>
        </p:nvCxnSpPr>
        <p:spPr>
          <a:xfrm>
            <a:off x="8786640" y="2134553"/>
            <a:ext cx="0" cy="450046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82D4D637-18D9-DBDC-F993-11F50172C00A}"/>
              </a:ext>
            </a:extLst>
          </p:cNvPr>
          <p:cNvCxnSpPr>
            <a:cxnSpLocks/>
          </p:cNvCxnSpPr>
          <p:nvPr/>
        </p:nvCxnSpPr>
        <p:spPr>
          <a:xfrm flipV="1">
            <a:off x="469271" y="1998551"/>
            <a:ext cx="8317369" cy="19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F4F8762C-CCAE-89AD-8252-C7BFFD8BFFF4}"/>
              </a:ext>
            </a:extLst>
          </p:cNvPr>
          <p:cNvCxnSpPr>
            <a:cxnSpLocks/>
          </p:cNvCxnSpPr>
          <p:nvPr/>
        </p:nvCxnSpPr>
        <p:spPr>
          <a:xfrm>
            <a:off x="8786640" y="444848"/>
            <a:ext cx="0" cy="155987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C146EA77-B068-3581-FB52-92524A486F48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3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DE9B7-A187-26CE-F69A-B4BBB277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ECA598C-7B40-E6FA-FEE6-5496B079443D}"/>
              </a:ext>
            </a:extLst>
          </p:cNvPr>
          <p:cNvSpPr txBox="1"/>
          <p:nvPr/>
        </p:nvSpPr>
        <p:spPr>
          <a:xfrm>
            <a:off x="317457" y="171678"/>
            <a:ext cx="441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NÖVEKVŐ PRESZTÍZS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F19320B-CB1F-E0FE-DD57-BFF43571A274}"/>
              </a:ext>
            </a:extLst>
          </p:cNvPr>
          <p:cNvCxnSpPr>
            <a:cxnSpLocks/>
          </p:cNvCxnSpPr>
          <p:nvPr/>
        </p:nvCxnSpPr>
        <p:spPr>
          <a:xfrm>
            <a:off x="2993923" y="371733"/>
            <a:ext cx="8658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B3703FB-D7EC-E011-B7FB-174DC8D5BA98}"/>
              </a:ext>
            </a:extLst>
          </p:cNvPr>
          <p:cNvSpPr txBox="1"/>
          <p:nvPr/>
        </p:nvSpPr>
        <p:spPr>
          <a:xfrm>
            <a:off x="9089667" y="3778191"/>
            <a:ext cx="1573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 esemény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AC14084-0B3E-DCE2-59B2-591A1C821C67}"/>
              </a:ext>
            </a:extLst>
          </p:cNvPr>
          <p:cNvSpPr txBox="1">
            <a:spLocks/>
          </p:cNvSpPr>
          <p:nvPr/>
        </p:nvSpPr>
        <p:spPr>
          <a:xfrm>
            <a:off x="8786640" y="316077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2118D7B5-2BE6-F58A-EC0D-673C590E99E0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9145580" y="3057637"/>
            <a:ext cx="2397764" cy="144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 Öregfiúk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Válogatott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285AD-F1CF-F125-F3A8-973B5E047DBE}"/>
              </a:ext>
            </a:extLst>
          </p:cNvPr>
          <p:cNvSpPr txBox="1"/>
          <p:nvPr/>
        </p:nvSpPr>
        <p:spPr>
          <a:xfrm>
            <a:off x="577230" y="1253877"/>
            <a:ext cx="3521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2.800 archív videó (1938-napjainkig)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912ABAF-1A6E-2AC6-553C-C62A308E1A1B}"/>
              </a:ext>
            </a:extLst>
          </p:cNvPr>
          <p:cNvSpPr txBox="1">
            <a:spLocks/>
          </p:cNvSpPr>
          <p:nvPr/>
        </p:nvSpPr>
        <p:spPr>
          <a:xfrm>
            <a:off x="249421" y="1083638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5EFD8C2B-4AD9-ECD6-A67B-18C66FFD133A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651802" y="884545"/>
            <a:ext cx="2959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MLSZ TV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1B4B76-ED64-577E-4CA3-FD279561B4F5}"/>
              </a:ext>
            </a:extLst>
          </p:cNvPr>
          <p:cNvCxnSpPr>
            <a:cxnSpLocks/>
          </p:cNvCxnSpPr>
          <p:nvPr/>
        </p:nvCxnSpPr>
        <p:spPr>
          <a:xfrm>
            <a:off x="8241011" y="1135983"/>
            <a:ext cx="0" cy="53274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BB505A-8BD7-DCB1-6842-FDD11CB802EF}"/>
              </a:ext>
            </a:extLst>
          </p:cNvPr>
          <p:cNvSpPr txBox="1"/>
          <p:nvPr/>
        </p:nvSpPr>
        <p:spPr>
          <a:xfrm>
            <a:off x="577230" y="2750530"/>
            <a:ext cx="2970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355 esetben segített,</a:t>
            </a:r>
          </a:p>
          <a:p>
            <a:r>
              <a:rPr lang="hu-HU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millió forint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503F2FF-85D8-3697-EABF-9D8637DF45B3}"/>
              </a:ext>
            </a:extLst>
          </p:cNvPr>
          <p:cNvSpPr txBox="1">
            <a:spLocks/>
          </p:cNvSpPr>
          <p:nvPr/>
        </p:nvSpPr>
        <p:spPr>
          <a:xfrm>
            <a:off x="264258" y="2235243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Szöveg helye 2">
            <a:extLst>
              <a:ext uri="{FF2B5EF4-FFF2-40B4-BE49-F238E27FC236}">
                <a16:creationId xmlns:a16="http://schemas.microsoft.com/office/drawing/2014/main" id="{79EAD8DB-08E4-E3BF-4BE3-27CE0C1BA07C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647195" y="2043464"/>
            <a:ext cx="2258147" cy="92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Focisegély Alapítvány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D0C7B-8590-AE0B-CEB7-40EAA829A382}"/>
              </a:ext>
            </a:extLst>
          </p:cNvPr>
          <p:cNvSpPr txBox="1"/>
          <p:nvPr/>
        </p:nvSpPr>
        <p:spPr>
          <a:xfrm>
            <a:off x="515522" y="4216397"/>
            <a:ext cx="3273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141 főt érint,</a:t>
            </a:r>
          </a:p>
          <a:p>
            <a:r>
              <a:rPr lang="hu-HU" altLang="en-US" sz="18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170 </a:t>
            </a:r>
            <a:r>
              <a:rPr lang="hu-HU" altLang="en-US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millió forint</a:t>
            </a:r>
            <a:r>
              <a:rPr lang="hu-HU" altLang="en-US" sz="18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támogatás/év</a:t>
            </a:r>
            <a:endParaRPr lang="hu-H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7B0AD61-FA57-F7ED-1B96-FFFDE323FED5}"/>
              </a:ext>
            </a:extLst>
          </p:cNvPr>
          <p:cNvSpPr txBox="1">
            <a:spLocks/>
          </p:cNvSpPr>
          <p:nvPr/>
        </p:nvSpPr>
        <p:spPr>
          <a:xfrm>
            <a:off x="256225" y="363772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Szöveg helye 2">
            <a:extLst>
              <a:ext uri="{FF2B5EF4-FFF2-40B4-BE49-F238E27FC236}">
                <a16:creationId xmlns:a16="http://schemas.microsoft.com/office/drawing/2014/main" id="{6C200702-3B54-9116-286D-6909A815C5E9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27220" y="3508219"/>
            <a:ext cx="3367063" cy="89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Nyugdíjkiegészítő program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68ADCA-AFE1-627B-93C1-4A5926F19A6F}"/>
              </a:ext>
            </a:extLst>
          </p:cNvPr>
          <p:cNvSpPr txBox="1"/>
          <p:nvPr/>
        </p:nvSpPr>
        <p:spPr>
          <a:xfrm>
            <a:off x="9079658" y="2017359"/>
            <a:ext cx="2572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Telt ház</a:t>
            </a:r>
          </a:p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(300 fő alkalmanként)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47BDB07-82AC-8B42-69F1-BBE3A60EAC9F}"/>
              </a:ext>
            </a:extLst>
          </p:cNvPr>
          <p:cNvSpPr txBox="1">
            <a:spLocks/>
          </p:cNvSpPr>
          <p:nvPr/>
        </p:nvSpPr>
        <p:spPr>
          <a:xfrm>
            <a:off x="8791384" y="146735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Szöveg helye 2">
            <a:extLst>
              <a:ext uri="{FF2B5EF4-FFF2-40B4-BE49-F238E27FC236}">
                <a16:creationId xmlns:a16="http://schemas.microsoft.com/office/drawing/2014/main" id="{1094F8CB-60A7-97A8-AD30-8A84E75B9A21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9145580" y="1326696"/>
            <a:ext cx="2028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Legendák szektora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381608-5B7E-5D8A-5698-C7E178FEC8AE}"/>
              </a:ext>
            </a:extLst>
          </p:cNvPr>
          <p:cNvSpPr txBox="1"/>
          <p:nvPr/>
        </p:nvSpPr>
        <p:spPr>
          <a:xfrm>
            <a:off x="9145580" y="5399354"/>
            <a:ext cx="2970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klubnap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16C4AA1-660D-3C2D-975D-145AAE298B79}"/>
              </a:ext>
            </a:extLst>
          </p:cNvPr>
          <p:cNvSpPr txBox="1">
            <a:spLocks/>
          </p:cNvSpPr>
          <p:nvPr/>
        </p:nvSpPr>
        <p:spPr>
          <a:xfrm>
            <a:off x="8786640" y="481646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zöveg helye 2">
            <a:extLst>
              <a:ext uri="{FF2B5EF4-FFF2-40B4-BE49-F238E27FC236}">
                <a16:creationId xmlns:a16="http://schemas.microsoft.com/office/drawing/2014/main" id="{088FE85B-6B98-B408-FC86-9C628CAB9EE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213505" y="4680007"/>
            <a:ext cx="2553287" cy="89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Válogatottak klubja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E6293-8947-2197-453C-EDB247FF3C91}"/>
              </a:ext>
            </a:extLst>
          </p:cNvPr>
          <p:cNvSpPr txBox="1"/>
          <p:nvPr/>
        </p:nvSpPr>
        <p:spPr>
          <a:xfrm>
            <a:off x="4474881" y="3407255"/>
            <a:ext cx="3822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Szepesi György, Göröcs János, Mészöly Kálmán, Rákosi Gyula, Mezey György,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Raduly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József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2" name="Szöveg helye 2">
            <a:extLst>
              <a:ext uri="{FF2B5EF4-FFF2-40B4-BE49-F238E27FC236}">
                <a16:creationId xmlns:a16="http://schemas.microsoft.com/office/drawing/2014/main" id="{DE6EBE5F-F269-AF73-6BE4-43684CAB14B1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4268067" y="2911897"/>
            <a:ext cx="3959453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MLSZ Életmű-díj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0BC0A-4789-9807-F4A3-383413741650}"/>
              </a:ext>
            </a:extLst>
          </p:cNvPr>
          <p:cNvSpPr txBox="1"/>
          <p:nvPr/>
        </p:nvSpPr>
        <p:spPr>
          <a:xfrm>
            <a:off x="4660286" y="4584744"/>
            <a:ext cx="31750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Grosics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Gyula,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Buzánszky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Jenő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4118EE7B-8FD0-1C2C-F126-F8FB72CAC6E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268067" y="4317521"/>
            <a:ext cx="3959453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Príma </a:t>
            </a:r>
            <a:r>
              <a:rPr lang="hu-HU" altLang="en-US" sz="20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Primissima</a:t>
            </a: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-díj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33AAD-BE44-0A48-599E-181ED818B4E3}"/>
              </a:ext>
            </a:extLst>
          </p:cNvPr>
          <p:cNvSpPr txBox="1"/>
          <p:nvPr/>
        </p:nvSpPr>
        <p:spPr>
          <a:xfrm>
            <a:off x="4113937" y="5378794"/>
            <a:ext cx="4126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Palotai Károly, Göröcs János,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Egervári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Sándor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83558321-32A2-2F5E-A848-D9A2A768444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212917" y="5111571"/>
            <a:ext cx="3959453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Príma-díj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473D8-7CCA-1F89-1D99-A8AEC4C64C0E}"/>
              </a:ext>
            </a:extLst>
          </p:cNvPr>
          <p:cNvSpPr txBox="1"/>
          <p:nvPr/>
        </p:nvSpPr>
        <p:spPr>
          <a:xfrm>
            <a:off x="4129465" y="5901492"/>
            <a:ext cx="4126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magyar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labdarúgás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történetét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és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nagy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egyéniségeit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bemutató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könyvek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(15</a:t>
            </a:r>
            <a:r>
              <a:rPr lang="hu-HU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db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)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A44D57E-075D-5A92-6305-8B3954032ADB}"/>
              </a:ext>
            </a:extLst>
          </p:cNvPr>
          <p:cNvSpPr txBox="1">
            <a:spLocks/>
          </p:cNvSpPr>
          <p:nvPr/>
        </p:nvSpPr>
        <p:spPr>
          <a:xfrm>
            <a:off x="259251" y="5354892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523AA27-0695-7CFC-DE3C-3B2EA41AE4E2}"/>
              </a:ext>
            </a:extLst>
          </p:cNvPr>
          <p:cNvSpPr txBox="1"/>
          <p:nvPr/>
        </p:nvSpPr>
        <p:spPr>
          <a:xfrm>
            <a:off x="514472" y="5052547"/>
            <a:ext cx="35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Rászorulók,</a:t>
            </a:r>
          </a:p>
          <a:p>
            <a:r>
              <a:rPr lang="hu-HU" sz="2400" b="1" dirty="0">
                <a:solidFill>
                  <a:schemeClr val="bg1"/>
                </a:solidFill>
              </a:rPr>
              <a:t>Szervezetek támogatása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253438A-5C2A-29CD-C799-76B1AAC05303}"/>
              </a:ext>
            </a:extLst>
          </p:cNvPr>
          <p:cNvSpPr txBox="1"/>
          <p:nvPr/>
        </p:nvSpPr>
        <p:spPr>
          <a:xfrm>
            <a:off x="498945" y="5844757"/>
            <a:ext cx="327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238 esetben,</a:t>
            </a:r>
          </a:p>
          <a:p>
            <a:r>
              <a:rPr lang="hu-HU" dirty="0">
                <a:solidFill>
                  <a:schemeClr val="bg1"/>
                </a:solidFill>
              </a:rPr>
              <a:t>464 millió forint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C282A7-BBF5-7BB5-CEDD-F105720DB17E}"/>
              </a:ext>
            </a:extLst>
          </p:cNvPr>
          <p:cNvCxnSpPr>
            <a:cxnSpLocks/>
          </p:cNvCxnSpPr>
          <p:nvPr/>
        </p:nvCxnSpPr>
        <p:spPr>
          <a:xfrm>
            <a:off x="4113937" y="1135983"/>
            <a:ext cx="0" cy="53274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EADD7313-C98B-2FCE-5E21-447098C6085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Kép 11" descr="A képen ruházat, ember, öltöny, Emberi arc látható">
            <a:extLst>
              <a:ext uri="{FF2B5EF4-FFF2-40B4-BE49-F238E27FC236}">
                <a16:creationId xmlns:a16="http://schemas.microsoft.com/office/drawing/2014/main" id="{26234C06-AFD8-82BC-B9F3-08DCA29CE3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04120" y="459050"/>
            <a:ext cx="3573943" cy="2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5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452C7-7409-809A-8FB7-DB5DFC662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D4C6566-BADC-CFFE-1394-7E759C2ECC1A}"/>
              </a:ext>
            </a:extLst>
          </p:cNvPr>
          <p:cNvSpPr/>
          <p:nvPr/>
        </p:nvSpPr>
        <p:spPr>
          <a:xfrm>
            <a:off x="1444936" y="3799009"/>
            <a:ext cx="3358077" cy="2013824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3CB040-C7A0-7C0E-A094-F5995BC833DF}"/>
              </a:ext>
            </a:extLst>
          </p:cNvPr>
          <p:cNvSpPr/>
          <p:nvPr/>
        </p:nvSpPr>
        <p:spPr>
          <a:xfrm>
            <a:off x="1444936" y="3809962"/>
            <a:ext cx="3358077" cy="780890"/>
          </a:xfrm>
          <a:prstGeom prst="rect">
            <a:avLst/>
          </a:prstGeom>
          <a:solidFill>
            <a:srgbClr val="4ED870"/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EABE46-4FB6-CF5D-313D-F04EAACB4599}"/>
              </a:ext>
            </a:extLst>
          </p:cNvPr>
          <p:cNvSpPr txBox="1"/>
          <p:nvPr/>
        </p:nvSpPr>
        <p:spPr>
          <a:xfrm>
            <a:off x="317457" y="171678"/>
            <a:ext cx="321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SZURKOLÓK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B6858D5-C11C-750F-E17E-46A9EEC4D386}"/>
              </a:ext>
            </a:extLst>
          </p:cNvPr>
          <p:cNvCxnSpPr>
            <a:cxnSpLocks/>
          </p:cNvCxnSpPr>
          <p:nvPr/>
        </p:nvCxnSpPr>
        <p:spPr>
          <a:xfrm>
            <a:off x="1991032" y="371733"/>
            <a:ext cx="96613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3B2A430-7900-F494-7800-E4E9A32F7337}"/>
              </a:ext>
            </a:extLst>
          </p:cNvPr>
          <p:cNvSpPr txBox="1"/>
          <p:nvPr/>
        </p:nvSpPr>
        <p:spPr>
          <a:xfrm>
            <a:off x="2069678" y="5049073"/>
            <a:ext cx="2202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2010/2011: 2.831</a:t>
            </a:r>
          </a:p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2024/2025: 4.348</a:t>
            </a:r>
          </a:p>
        </p:txBody>
      </p:sp>
      <p:sp>
        <p:nvSpPr>
          <p:cNvPr id="27" name="Szöveg helye 2">
            <a:extLst>
              <a:ext uri="{FF2B5EF4-FFF2-40B4-BE49-F238E27FC236}">
                <a16:creationId xmlns:a16="http://schemas.microsoft.com/office/drawing/2014/main" id="{52BF149B-5D5B-1A69-9E54-5731871D4B40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2144633" y="4816874"/>
            <a:ext cx="2128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 I-es nézőszám</a:t>
            </a:r>
            <a:endParaRPr lang="en-US" sz="20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2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71E5C57-F27C-1888-37C3-0F872B7A4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898" y="3946875"/>
            <a:ext cx="1449476" cy="50706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8FBE35-235B-40BA-0F51-06CCE425D5F6}"/>
              </a:ext>
            </a:extLst>
          </p:cNvPr>
          <p:cNvCxnSpPr>
            <a:cxnSpLocks/>
          </p:cNvCxnSpPr>
          <p:nvPr/>
        </p:nvCxnSpPr>
        <p:spPr>
          <a:xfrm flipH="1">
            <a:off x="8592076" y="4474962"/>
            <a:ext cx="35999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38EE7C-302C-346A-354A-D3D01340B276}"/>
              </a:ext>
            </a:extLst>
          </p:cNvPr>
          <p:cNvSpPr/>
          <p:nvPr/>
        </p:nvSpPr>
        <p:spPr>
          <a:xfrm>
            <a:off x="6218998" y="1365321"/>
            <a:ext cx="3358077" cy="444751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079FB-F06E-808D-EB15-608E562A9587}"/>
              </a:ext>
            </a:extLst>
          </p:cNvPr>
          <p:cNvSpPr txBox="1"/>
          <p:nvPr/>
        </p:nvSpPr>
        <p:spPr>
          <a:xfrm>
            <a:off x="6959942" y="1960624"/>
            <a:ext cx="2551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óta telt házas </a:t>
            </a:r>
          </a:p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mérkőzések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B7F033-798C-92D2-A5F0-F81DE189DD3D}"/>
              </a:ext>
            </a:extLst>
          </p:cNvPr>
          <p:cNvSpPr txBox="1">
            <a:spLocks/>
          </p:cNvSpPr>
          <p:nvPr/>
        </p:nvSpPr>
        <p:spPr>
          <a:xfrm>
            <a:off x="6651770" y="181619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rgbClr val="0D506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4466BAD3-A30A-C1DB-CAEB-8E60700A546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061139" y="1649494"/>
            <a:ext cx="120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  <a:endParaRPr lang="en-US" sz="32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6999E4-2765-EC25-71A3-07B2E85ED863}"/>
              </a:ext>
            </a:extLst>
          </p:cNvPr>
          <p:cNvSpPr txBox="1"/>
          <p:nvPr/>
        </p:nvSpPr>
        <p:spPr>
          <a:xfrm>
            <a:off x="6941284" y="3044698"/>
            <a:ext cx="2176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óta Szurkolói Falu,</a:t>
            </a:r>
          </a:p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családi programok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855FF61-C0AF-4C78-01D9-3AD9B95BC113}"/>
              </a:ext>
            </a:extLst>
          </p:cNvPr>
          <p:cNvSpPr txBox="1">
            <a:spLocks/>
          </p:cNvSpPr>
          <p:nvPr/>
        </p:nvSpPr>
        <p:spPr>
          <a:xfrm>
            <a:off x="6661660" y="2843009"/>
            <a:ext cx="216866" cy="23900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rgbClr val="0D506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D0DC0478-72D8-FBEE-EA37-46C69C7D1D1E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015857" y="2658343"/>
            <a:ext cx="120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en-US" sz="32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83ABF0-EC14-38D3-09FE-6FA7F2613478}"/>
              </a:ext>
            </a:extLst>
          </p:cNvPr>
          <p:cNvSpPr txBox="1"/>
          <p:nvPr/>
        </p:nvSpPr>
        <p:spPr>
          <a:xfrm>
            <a:off x="6941284" y="4932803"/>
            <a:ext cx="2361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MLSZ Szurkolói Klub</a:t>
            </a:r>
          </a:p>
          <a:p>
            <a:r>
              <a:rPr lang="hu-HU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/elővásárlás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C65D01A-6D9D-4918-A063-47C08E1693E4}"/>
              </a:ext>
            </a:extLst>
          </p:cNvPr>
          <p:cNvSpPr txBox="1">
            <a:spLocks/>
          </p:cNvSpPr>
          <p:nvPr/>
        </p:nvSpPr>
        <p:spPr>
          <a:xfrm>
            <a:off x="6661660" y="4762564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rgbClr val="0D506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Szöveg helye 2">
            <a:extLst>
              <a:ext uri="{FF2B5EF4-FFF2-40B4-BE49-F238E27FC236}">
                <a16:creationId xmlns:a16="http://schemas.microsoft.com/office/drawing/2014/main" id="{35040A6E-FF62-32CE-C2F7-F27FDAA67E23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7015857" y="4563471"/>
            <a:ext cx="2041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115.000 fő</a:t>
            </a:r>
            <a:endParaRPr lang="en-US" sz="32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EDE9B1-EF9B-4CED-E4AC-6FA6EF13B26F}"/>
              </a:ext>
            </a:extLst>
          </p:cNvPr>
          <p:cNvSpPr txBox="1">
            <a:spLocks/>
          </p:cNvSpPr>
          <p:nvPr/>
        </p:nvSpPr>
        <p:spPr>
          <a:xfrm>
            <a:off x="6651770" y="402968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rgbClr val="0D506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DE91A658-E62F-BCB3-ADEC-0C4CB536C1C4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061139" y="3927718"/>
            <a:ext cx="1996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Nagycsaládosok szektora (NOE)</a:t>
            </a:r>
            <a:endParaRPr 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875DAE27-6E6E-9CC5-D5F5-E1EF352BBCC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76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CF7AA0-2B88-3D8D-B09B-43E0A981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CE454BC-4E03-A840-DC3C-BE18EC023CF6}"/>
              </a:ext>
            </a:extLst>
          </p:cNvPr>
          <p:cNvSpPr/>
          <p:nvPr/>
        </p:nvSpPr>
        <p:spPr>
          <a:xfrm>
            <a:off x="10244523" y="3558101"/>
            <a:ext cx="517995" cy="5179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5" name="Picture 184" descr="A logo with a ball and a sun&#10;&#10;AI-generated content may be incorrect.">
            <a:extLst>
              <a:ext uri="{FF2B5EF4-FFF2-40B4-BE49-F238E27FC236}">
                <a16:creationId xmlns:a16="http://schemas.microsoft.com/office/drawing/2014/main" id="{DD7DA280-6E5A-031F-A47F-BAF05D424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246" y="1707625"/>
            <a:ext cx="1287742" cy="19879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5B02414-5676-E98E-5B62-CA3282E0DDD1}"/>
              </a:ext>
            </a:extLst>
          </p:cNvPr>
          <p:cNvSpPr/>
          <p:nvPr/>
        </p:nvSpPr>
        <p:spPr>
          <a:xfrm>
            <a:off x="6905902" y="4624960"/>
            <a:ext cx="221974" cy="221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0" name="Graphic 199" descr="Arrow Right with solid fill">
            <a:extLst>
              <a:ext uri="{FF2B5EF4-FFF2-40B4-BE49-F238E27FC236}">
                <a16:creationId xmlns:a16="http://schemas.microsoft.com/office/drawing/2014/main" id="{AFA2B226-68B4-BC1A-47F8-06C514645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838247" y="2411767"/>
            <a:ext cx="1651297" cy="1651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9D4EC-F7EB-FCC9-84E9-1A3865056BE1}"/>
              </a:ext>
            </a:extLst>
          </p:cNvPr>
          <p:cNvSpPr txBox="1"/>
          <p:nvPr/>
        </p:nvSpPr>
        <p:spPr>
          <a:xfrm>
            <a:off x="317457" y="171678"/>
            <a:ext cx="321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KÖVETKEZŐ 5 ÉV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F03ABE-D4E5-00B4-620C-0DAD89AA85F9}"/>
              </a:ext>
            </a:extLst>
          </p:cNvPr>
          <p:cNvCxnSpPr>
            <a:cxnSpLocks/>
          </p:cNvCxnSpPr>
          <p:nvPr/>
        </p:nvCxnSpPr>
        <p:spPr>
          <a:xfrm>
            <a:off x="2681207" y="371733"/>
            <a:ext cx="89711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D0398C-55D0-B537-499A-8B2E5D027422}"/>
              </a:ext>
            </a:extLst>
          </p:cNvPr>
          <p:cNvCxnSpPr>
            <a:cxnSpLocks/>
          </p:cNvCxnSpPr>
          <p:nvPr/>
        </p:nvCxnSpPr>
        <p:spPr>
          <a:xfrm>
            <a:off x="3530907" y="972794"/>
            <a:ext cx="0" cy="5445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D4A608-6FFC-4E6A-E692-707E9916E604}"/>
              </a:ext>
            </a:extLst>
          </p:cNvPr>
          <p:cNvCxnSpPr>
            <a:cxnSpLocks/>
          </p:cNvCxnSpPr>
          <p:nvPr/>
        </p:nvCxnSpPr>
        <p:spPr>
          <a:xfrm>
            <a:off x="8708142" y="972794"/>
            <a:ext cx="0" cy="28035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Chart 92">
            <a:extLst>
              <a:ext uri="{FF2B5EF4-FFF2-40B4-BE49-F238E27FC236}">
                <a16:creationId xmlns:a16="http://schemas.microsoft.com/office/drawing/2014/main" id="{50EC9267-CAAF-F4F8-BF5D-35969145F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9315531"/>
              </p:ext>
            </p:extLst>
          </p:nvPr>
        </p:nvGraphicFramePr>
        <p:xfrm>
          <a:off x="160280" y="1672561"/>
          <a:ext cx="1946438" cy="211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185437D4-1FF9-A492-8A7F-F1BCA0542F98}"/>
              </a:ext>
            </a:extLst>
          </p:cNvPr>
          <p:cNvSpPr txBox="1"/>
          <p:nvPr/>
        </p:nvSpPr>
        <p:spPr>
          <a:xfrm>
            <a:off x="653715" y="588672"/>
            <a:ext cx="26795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Támogatási forrás a labdarúgásban </a:t>
            </a: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2025-2030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C8524562-8376-947D-26E9-22D364134284}"/>
              </a:ext>
            </a:extLst>
          </p:cNvPr>
          <p:cNvSpPr txBox="1">
            <a:spLocks/>
          </p:cNvSpPr>
          <p:nvPr/>
        </p:nvSpPr>
        <p:spPr>
          <a:xfrm>
            <a:off x="436847" y="736032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6385F1B-C3EA-F70C-06C6-C67E497D190F}"/>
              </a:ext>
            </a:extLst>
          </p:cNvPr>
          <p:cNvSpPr txBox="1"/>
          <p:nvPr/>
        </p:nvSpPr>
        <p:spPr>
          <a:xfrm>
            <a:off x="554281" y="1290867"/>
            <a:ext cx="2546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 Mrd Ft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31A4C5B-739F-FF03-893D-B86321E32328}"/>
              </a:ext>
            </a:extLst>
          </p:cNvPr>
          <p:cNvSpPr txBox="1"/>
          <p:nvPr/>
        </p:nvSpPr>
        <p:spPr>
          <a:xfrm>
            <a:off x="2331163" y="2468471"/>
            <a:ext cx="1638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Amatőr és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utánpótlás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D8A3E66-B360-3210-80D1-572565B668BD}"/>
              </a:ext>
            </a:extLst>
          </p:cNvPr>
          <p:cNvSpPr txBox="1"/>
          <p:nvPr/>
        </p:nvSpPr>
        <p:spPr>
          <a:xfrm>
            <a:off x="2326618" y="2093305"/>
            <a:ext cx="94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en-US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95%</a:t>
            </a:r>
            <a:endParaRPr lang="hu-HU" sz="2800" dirty="0"/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30F77470-6A84-58D0-4777-861CEC252D2C}"/>
              </a:ext>
            </a:extLst>
          </p:cNvPr>
          <p:cNvSpPr txBox="1">
            <a:spLocks/>
          </p:cNvSpPr>
          <p:nvPr/>
        </p:nvSpPr>
        <p:spPr>
          <a:xfrm>
            <a:off x="2067842" y="2235374"/>
            <a:ext cx="216866" cy="236086"/>
          </a:xfrm>
          <a:prstGeom prst="rect">
            <a:avLst/>
          </a:prstGeom>
          <a:solidFill>
            <a:srgbClr val="CFF08C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81254E3-F76B-2DC5-1F90-2063BB2BFB6F}"/>
              </a:ext>
            </a:extLst>
          </p:cNvPr>
          <p:cNvSpPr txBox="1"/>
          <p:nvPr/>
        </p:nvSpPr>
        <p:spPr>
          <a:xfrm>
            <a:off x="914515" y="6089271"/>
            <a:ext cx="2523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Folyamatosan növekvő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Zöld program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57A053C-A649-695B-F6C0-0C2FC617A9EC}"/>
              </a:ext>
            </a:extLst>
          </p:cNvPr>
          <p:cNvSpPr txBox="1"/>
          <p:nvPr/>
        </p:nvSpPr>
        <p:spPr>
          <a:xfrm>
            <a:off x="653715" y="3724510"/>
            <a:ext cx="2523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Felhasználási</a:t>
            </a:r>
            <a:r>
              <a:rPr lang="en-GB" sz="16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területek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0469E79-0BB3-6291-3126-EBAC045A8FAE}"/>
              </a:ext>
            </a:extLst>
          </p:cNvPr>
          <p:cNvSpPr/>
          <p:nvPr/>
        </p:nvSpPr>
        <p:spPr>
          <a:xfrm>
            <a:off x="4662002" y="1621010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96FB293-0FCD-6822-3F95-97D104636A9A}"/>
              </a:ext>
            </a:extLst>
          </p:cNvPr>
          <p:cNvSpPr/>
          <p:nvPr/>
        </p:nvSpPr>
        <p:spPr>
          <a:xfrm>
            <a:off x="5018900" y="1621009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BC3F479-4AAC-8D98-D09A-6A1BBE5707E2}"/>
              </a:ext>
            </a:extLst>
          </p:cNvPr>
          <p:cNvSpPr/>
          <p:nvPr/>
        </p:nvSpPr>
        <p:spPr>
          <a:xfrm>
            <a:off x="5394698" y="1612669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D711926-12F7-9D02-D53A-093991D01A0C}"/>
              </a:ext>
            </a:extLst>
          </p:cNvPr>
          <p:cNvSpPr/>
          <p:nvPr/>
        </p:nvSpPr>
        <p:spPr>
          <a:xfrm>
            <a:off x="5755374" y="1616803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A513BA9-0AB2-D483-D251-54B81DD62A55}"/>
              </a:ext>
            </a:extLst>
          </p:cNvPr>
          <p:cNvSpPr/>
          <p:nvPr/>
        </p:nvSpPr>
        <p:spPr>
          <a:xfrm>
            <a:off x="6138998" y="1621008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61BC0E2-0B5C-0D24-BCD6-123DD685A66C}"/>
              </a:ext>
            </a:extLst>
          </p:cNvPr>
          <p:cNvSpPr/>
          <p:nvPr/>
        </p:nvSpPr>
        <p:spPr>
          <a:xfrm>
            <a:off x="6501746" y="1614033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798E00F-7ABC-F995-2F69-E71E71676677}"/>
              </a:ext>
            </a:extLst>
          </p:cNvPr>
          <p:cNvSpPr/>
          <p:nvPr/>
        </p:nvSpPr>
        <p:spPr>
          <a:xfrm>
            <a:off x="6872990" y="1612668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C9CF60D-979E-367D-1959-21AC21C4A9A7}"/>
              </a:ext>
            </a:extLst>
          </p:cNvPr>
          <p:cNvSpPr/>
          <p:nvPr/>
        </p:nvSpPr>
        <p:spPr>
          <a:xfrm>
            <a:off x="7233110" y="1602926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B44D635-EEF9-DADD-2D13-26C334235050}"/>
              </a:ext>
            </a:extLst>
          </p:cNvPr>
          <p:cNvSpPr/>
          <p:nvPr/>
        </p:nvSpPr>
        <p:spPr>
          <a:xfrm>
            <a:off x="7595477" y="1602926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47F4B9F-F022-9F57-B806-A5551BD6970A}"/>
              </a:ext>
            </a:extLst>
          </p:cNvPr>
          <p:cNvSpPr/>
          <p:nvPr/>
        </p:nvSpPr>
        <p:spPr>
          <a:xfrm>
            <a:off x="7972892" y="1612668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0C6CD9B-707E-B550-3F9D-683375A5EB62}"/>
              </a:ext>
            </a:extLst>
          </p:cNvPr>
          <p:cNvSpPr/>
          <p:nvPr/>
        </p:nvSpPr>
        <p:spPr>
          <a:xfrm>
            <a:off x="4662002" y="1914373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E7096A8-404C-FEBE-07BC-4D1387ECAA53}"/>
              </a:ext>
            </a:extLst>
          </p:cNvPr>
          <p:cNvSpPr/>
          <p:nvPr/>
        </p:nvSpPr>
        <p:spPr>
          <a:xfrm>
            <a:off x="5018900" y="1914372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EFE14A2-3BB5-7280-390B-9208D7273825}"/>
              </a:ext>
            </a:extLst>
          </p:cNvPr>
          <p:cNvSpPr/>
          <p:nvPr/>
        </p:nvSpPr>
        <p:spPr>
          <a:xfrm>
            <a:off x="5394698" y="1906032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1BB64509-CEE3-9B57-7E85-DD59CE4F9C4C}"/>
              </a:ext>
            </a:extLst>
          </p:cNvPr>
          <p:cNvSpPr/>
          <p:nvPr/>
        </p:nvSpPr>
        <p:spPr>
          <a:xfrm>
            <a:off x="5755374" y="1910166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2CD567B4-9715-F9B1-1827-E4275020BC6A}"/>
              </a:ext>
            </a:extLst>
          </p:cNvPr>
          <p:cNvSpPr/>
          <p:nvPr/>
        </p:nvSpPr>
        <p:spPr>
          <a:xfrm>
            <a:off x="6138998" y="1914371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A9266A3-465A-9414-CA0F-363A7727DFBA}"/>
              </a:ext>
            </a:extLst>
          </p:cNvPr>
          <p:cNvSpPr/>
          <p:nvPr/>
        </p:nvSpPr>
        <p:spPr>
          <a:xfrm>
            <a:off x="6501746" y="1907396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1A3261DD-F229-4994-4F1C-A0E47FDCA070}"/>
              </a:ext>
            </a:extLst>
          </p:cNvPr>
          <p:cNvSpPr/>
          <p:nvPr/>
        </p:nvSpPr>
        <p:spPr>
          <a:xfrm>
            <a:off x="6872990" y="1906031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D69942E-7C7E-D85A-FC0F-545789E38411}"/>
              </a:ext>
            </a:extLst>
          </p:cNvPr>
          <p:cNvSpPr/>
          <p:nvPr/>
        </p:nvSpPr>
        <p:spPr>
          <a:xfrm>
            <a:off x="7233110" y="1896289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91585BF-8904-A7F2-592A-3A12422064C8}"/>
              </a:ext>
            </a:extLst>
          </p:cNvPr>
          <p:cNvSpPr/>
          <p:nvPr/>
        </p:nvSpPr>
        <p:spPr>
          <a:xfrm>
            <a:off x="7595477" y="1896289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2DED3F0-32FA-267C-5ACB-0CB12CFCB1E6}"/>
              </a:ext>
            </a:extLst>
          </p:cNvPr>
          <p:cNvSpPr/>
          <p:nvPr/>
        </p:nvSpPr>
        <p:spPr>
          <a:xfrm>
            <a:off x="7972892" y="1906031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936CA13-701A-5103-5495-3AB8FD946A09}"/>
              </a:ext>
            </a:extLst>
          </p:cNvPr>
          <p:cNvSpPr/>
          <p:nvPr/>
        </p:nvSpPr>
        <p:spPr>
          <a:xfrm>
            <a:off x="4667352" y="2220661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9F55777-0CED-E993-9344-1BA097C32F0B}"/>
              </a:ext>
            </a:extLst>
          </p:cNvPr>
          <p:cNvSpPr/>
          <p:nvPr/>
        </p:nvSpPr>
        <p:spPr>
          <a:xfrm>
            <a:off x="5024250" y="2220660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22353FA-B808-D827-7338-A08116407498}"/>
              </a:ext>
            </a:extLst>
          </p:cNvPr>
          <p:cNvSpPr/>
          <p:nvPr/>
        </p:nvSpPr>
        <p:spPr>
          <a:xfrm>
            <a:off x="5400048" y="2212320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6486AB6-5879-2A20-D7DF-44D3D01512FD}"/>
              </a:ext>
            </a:extLst>
          </p:cNvPr>
          <p:cNvSpPr/>
          <p:nvPr/>
        </p:nvSpPr>
        <p:spPr>
          <a:xfrm>
            <a:off x="5760724" y="2216454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F8F2B972-C084-EDC0-C42A-5329E8F69132}"/>
              </a:ext>
            </a:extLst>
          </p:cNvPr>
          <p:cNvSpPr/>
          <p:nvPr/>
        </p:nvSpPr>
        <p:spPr>
          <a:xfrm>
            <a:off x="6144348" y="2220659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3D25AE5-E130-545E-E90A-263A0A23808A}"/>
              </a:ext>
            </a:extLst>
          </p:cNvPr>
          <p:cNvSpPr/>
          <p:nvPr/>
        </p:nvSpPr>
        <p:spPr>
          <a:xfrm>
            <a:off x="6507096" y="2213684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B3F9E8C-3179-4D69-F83A-AA0B345F45CD}"/>
              </a:ext>
            </a:extLst>
          </p:cNvPr>
          <p:cNvSpPr/>
          <p:nvPr/>
        </p:nvSpPr>
        <p:spPr>
          <a:xfrm>
            <a:off x="6878340" y="2212319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E634FB4-7897-2BEE-6C81-93747BD6D3CC}"/>
              </a:ext>
            </a:extLst>
          </p:cNvPr>
          <p:cNvSpPr/>
          <p:nvPr/>
        </p:nvSpPr>
        <p:spPr>
          <a:xfrm>
            <a:off x="7238460" y="2202577"/>
            <a:ext cx="221974" cy="221974"/>
          </a:xfrm>
          <a:prstGeom prst="ellipse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08F9FF1-293E-C433-A6EE-4DF5500130E9}"/>
              </a:ext>
            </a:extLst>
          </p:cNvPr>
          <p:cNvSpPr/>
          <p:nvPr/>
        </p:nvSpPr>
        <p:spPr>
          <a:xfrm>
            <a:off x="6753544" y="3153974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9CCA91B-BC61-B0BB-BB63-0E1188367F23}"/>
              </a:ext>
            </a:extLst>
          </p:cNvPr>
          <p:cNvSpPr/>
          <p:nvPr/>
        </p:nvSpPr>
        <p:spPr>
          <a:xfrm>
            <a:off x="7130959" y="316371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D411FC2-E24D-82F7-CF02-C17311114CF3}"/>
              </a:ext>
            </a:extLst>
          </p:cNvPr>
          <p:cNvSpPr/>
          <p:nvPr/>
        </p:nvSpPr>
        <p:spPr>
          <a:xfrm>
            <a:off x="4662002" y="2541998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342976A-A851-6E6F-AD50-D6FEDAD6449B}"/>
              </a:ext>
            </a:extLst>
          </p:cNvPr>
          <p:cNvSpPr/>
          <p:nvPr/>
        </p:nvSpPr>
        <p:spPr>
          <a:xfrm>
            <a:off x="5018900" y="2541997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2F9DE866-2DA7-EDEC-B8A3-A7D82446641F}"/>
              </a:ext>
            </a:extLst>
          </p:cNvPr>
          <p:cNvSpPr/>
          <p:nvPr/>
        </p:nvSpPr>
        <p:spPr>
          <a:xfrm>
            <a:off x="7487536" y="316371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CD559663-D492-B022-18AD-038DA6401A1D}"/>
              </a:ext>
            </a:extLst>
          </p:cNvPr>
          <p:cNvSpPr/>
          <p:nvPr/>
        </p:nvSpPr>
        <p:spPr>
          <a:xfrm>
            <a:off x="6013343" y="2537791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1225EBC2-76F3-9BB4-A031-01F497E1532F}"/>
              </a:ext>
            </a:extLst>
          </p:cNvPr>
          <p:cNvSpPr/>
          <p:nvPr/>
        </p:nvSpPr>
        <p:spPr>
          <a:xfrm>
            <a:off x="6396967" y="254199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4403DCE-6118-DEFE-EBD2-3405986CA3D2}"/>
              </a:ext>
            </a:extLst>
          </p:cNvPr>
          <p:cNvSpPr/>
          <p:nvPr/>
        </p:nvSpPr>
        <p:spPr>
          <a:xfrm>
            <a:off x="6759715" y="2535021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DC82E57-56E3-37DE-3ADA-CFC203D7CB87}"/>
              </a:ext>
            </a:extLst>
          </p:cNvPr>
          <p:cNvSpPr/>
          <p:nvPr/>
        </p:nvSpPr>
        <p:spPr>
          <a:xfrm>
            <a:off x="7130959" y="253365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95FF1DE0-680B-C44C-FEB8-ACAC46EA79E9}"/>
              </a:ext>
            </a:extLst>
          </p:cNvPr>
          <p:cNvSpPr/>
          <p:nvPr/>
        </p:nvSpPr>
        <p:spPr>
          <a:xfrm>
            <a:off x="7491079" y="2523914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D921D8A5-F600-405C-2813-151BA6D14D64}"/>
              </a:ext>
            </a:extLst>
          </p:cNvPr>
          <p:cNvSpPr/>
          <p:nvPr/>
        </p:nvSpPr>
        <p:spPr>
          <a:xfrm>
            <a:off x="7853446" y="2523914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E6DDC96B-F5A0-4A30-0BA9-EEAC20C1ED5B}"/>
              </a:ext>
            </a:extLst>
          </p:cNvPr>
          <p:cNvSpPr/>
          <p:nvPr/>
        </p:nvSpPr>
        <p:spPr>
          <a:xfrm>
            <a:off x="8230861" y="253365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30849644-B6D8-DF9C-4BC7-C1CB7DCDBD54}"/>
              </a:ext>
            </a:extLst>
          </p:cNvPr>
          <p:cNvSpPr/>
          <p:nvPr/>
        </p:nvSpPr>
        <p:spPr>
          <a:xfrm>
            <a:off x="4662002" y="2852154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EBC56569-CF93-8E9D-A048-2DC54A83E090}"/>
              </a:ext>
            </a:extLst>
          </p:cNvPr>
          <p:cNvSpPr/>
          <p:nvPr/>
        </p:nvSpPr>
        <p:spPr>
          <a:xfrm>
            <a:off x="5018900" y="2852153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8315810-C079-B837-B1E5-1D0A43BABF7E}"/>
              </a:ext>
            </a:extLst>
          </p:cNvPr>
          <p:cNvSpPr/>
          <p:nvPr/>
        </p:nvSpPr>
        <p:spPr>
          <a:xfrm>
            <a:off x="7849080" y="315389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FCB472C-6ED0-AC6F-D17A-25A2352BE0D7}"/>
              </a:ext>
            </a:extLst>
          </p:cNvPr>
          <p:cNvSpPr/>
          <p:nvPr/>
        </p:nvSpPr>
        <p:spPr>
          <a:xfrm>
            <a:off x="6013343" y="2847947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69FC427-7379-E0A6-A8BF-68D69767FD05}"/>
              </a:ext>
            </a:extLst>
          </p:cNvPr>
          <p:cNvSpPr/>
          <p:nvPr/>
        </p:nvSpPr>
        <p:spPr>
          <a:xfrm>
            <a:off x="6396967" y="2852152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9DB6333-A79A-4B21-1064-C0BA6A71000C}"/>
              </a:ext>
            </a:extLst>
          </p:cNvPr>
          <p:cNvSpPr/>
          <p:nvPr/>
        </p:nvSpPr>
        <p:spPr>
          <a:xfrm>
            <a:off x="6759715" y="2845177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4AD96947-6A1A-0DA2-5A36-74EA61101436}"/>
              </a:ext>
            </a:extLst>
          </p:cNvPr>
          <p:cNvSpPr/>
          <p:nvPr/>
        </p:nvSpPr>
        <p:spPr>
          <a:xfrm>
            <a:off x="7130959" y="2843812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68AE6C3-7412-9BFA-5893-210F7E44B90E}"/>
              </a:ext>
            </a:extLst>
          </p:cNvPr>
          <p:cNvSpPr/>
          <p:nvPr/>
        </p:nvSpPr>
        <p:spPr>
          <a:xfrm>
            <a:off x="7491079" y="2834070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08D54C7A-C1D5-135C-DB79-B7E36E1EAF00}"/>
              </a:ext>
            </a:extLst>
          </p:cNvPr>
          <p:cNvSpPr/>
          <p:nvPr/>
        </p:nvSpPr>
        <p:spPr>
          <a:xfrm>
            <a:off x="7853446" y="2834070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1B98133-9B64-CF5B-30A6-F7D9580FEDEF}"/>
              </a:ext>
            </a:extLst>
          </p:cNvPr>
          <p:cNvSpPr/>
          <p:nvPr/>
        </p:nvSpPr>
        <p:spPr>
          <a:xfrm>
            <a:off x="8230861" y="2843812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F9E6A72-023A-0F76-5024-BC33ED65C3EE}"/>
              </a:ext>
            </a:extLst>
          </p:cNvPr>
          <p:cNvSpPr/>
          <p:nvPr/>
        </p:nvSpPr>
        <p:spPr>
          <a:xfrm>
            <a:off x="4662002" y="3158103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1F29D54-03F3-6589-76B9-31CE20168EB1}"/>
              </a:ext>
            </a:extLst>
          </p:cNvPr>
          <p:cNvSpPr/>
          <p:nvPr/>
        </p:nvSpPr>
        <p:spPr>
          <a:xfrm>
            <a:off x="5018900" y="3158102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EDE60E1A-8458-D1F0-09EB-36E2911EB39A}"/>
              </a:ext>
            </a:extLst>
          </p:cNvPr>
          <p:cNvSpPr/>
          <p:nvPr/>
        </p:nvSpPr>
        <p:spPr>
          <a:xfrm>
            <a:off x="8230861" y="3167231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41D9EBFE-A2F0-D19E-F9C1-D32161BDD9DA}"/>
              </a:ext>
            </a:extLst>
          </p:cNvPr>
          <p:cNvSpPr/>
          <p:nvPr/>
        </p:nvSpPr>
        <p:spPr>
          <a:xfrm>
            <a:off x="6013343" y="3153896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142C5C2-FA59-54E7-4851-0175D092E1EE}"/>
              </a:ext>
            </a:extLst>
          </p:cNvPr>
          <p:cNvSpPr/>
          <p:nvPr/>
        </p:nvSpPr>
        <p:spPr>
          <a:xfrm>
            <a:off x="6396967" y="3158101"/>
            <a:ext cx="221974" cy="221974"/>
          </a:xfrm>
          <a:prstGeom prst="ellipse">
            <a:avLst/>
          </a:prstGeom>
          <a:solidFill>
            <a:srgbClr val="4ED8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42E892F-BF9B-27BD-5A73-A27DB0497C92}"/>
              </a:ext>
            </a:extLst>
          </p:cNvPr>
          <p:cNvSpPr txBox="1"/>
          <p:nvPr/>
        </p:nvSpPr>
        <p:spPr>
          <a:xfrm>
            <a:off x="4650432" y="3660122"/>
            <a:ext cx="2741120" cy="338554"/>
          </a:xfrm>
          <a:prstGeom prst="rect">
            <a:avLst/>
          </a:prstGeom>
          <a:solidFill>
            <a:srgbClr val="4ED870"/>
          </a:solidFill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U17, U19, női U17, női U19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5" name="Picture 174" descr="A gold trophy with a green and white background&#10;&#10;AI-generated content may be incorrect.">
            <a:extLst>
              <a:ext uri="{FF2B5EF4-FFF2-40B4-BE49-F238E27FC236}">
                <a16:creationId xmlns:a16="http://schemas.microsoft.com/office/drawing/2014/main" id="{EFE24A5E-45A8-7FC4-F4D5-E6160A705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671" y="1292408"/>
            <a:ext cx="1317558" cy="2033979"/>
          </a:xfrm>
          <a:prstGeom prst="rect">
            <a:avLst/>
          </a:prstGeom>
        </p:spPr>
      </p:pic>
      <p:pic>
        <p:nvPicPr>
          <p:cNvPr id="177" name="Picture 176" descr="A black and white logo&#10;&#10;AI-generated content may be incorrect.">
            <a:extLst>
              <a:ext uri="{FF2B5EF4-FFF2-40B4-BE49-F238E27FC236}">
                <a16:creationId xmlns:a16="http://schemas.microsoft.com/office/drawing/2014/main" id="{6DC468EA-4EBA-199E-0F71-9BF1A5CCA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5690" y="1295594"/>
            <a:ext cx="1352910" cy="622339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96120977-198A-B870-F3FA-D1691D11A489}"/>
              </a:ext>
            </a:extLst>
          </p:cNvPr>
          <p:cNvSpPr txBox="1"/>
          <p:nvPr/>
        </p:nvSpPr>
        <p:spPr>
          <a:xfrm>
            <a:off x="9421149" y="707654"/>
            <a:ext cx="2576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Férfi A-válogatott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Text Placeholder 2">
            <a:extLst>
              <a:ext uri="{FF2B5EF4-FFF2-40B4-BE49-F238E27FC236}">
                <a16:creationId xmlns:a16="http://schemas.microsoft.com/office/drawing/2014/main" id="{A3065D92-A141-7920-CC02-155B7771A25B}"/>
              </a:ext>
            </a:extLst>
          </p:cNvPr>
          <p:cNvSpPr txBox="1">
            <a:spLocks/>
          </p:cNvSpPr>
          <p:nvPr/>
        </p:nvSpPr>
        <p:spPr>
          <a:xfrm>
            <a:off x="9147294" y="80821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44AF0EC-CEB9-4F56-F845-6D1706B622D4}"/>
              </a:ext>
            </a:extLst>
          </p:cNvPr>
          <p:cNvSpPr txBox="1"/>
          <p:nvPr/>
        </p:nvSpPr>
        <p:spPr>
          <a:xfrm>
            <a:off x="4074379" y="5181805"/>
            <a:ext cx="21351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férfi csoportkör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női csoportkör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futsal csoportkör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A63FFA5-95AC-B459-4D68-220F2F63784D}"/>
              </a:ext>
            </a:extLst>
          </p:cNvPr>
          <p:cNvSpPr txBox="1"/>
          <p:nvPr/>
        </p:nvSpPr>
        <p:spPr>
          <a:xfrm>
            <a:off x="4074379" y="4655720"/>
            <a:ext cx="218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Klubfutball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183" name="Text Placeholder 2">
            <a:extLst>
              <a:ext uri="{FF2B5EF4-FFF2-40B4-BE49-F238E27FC236}">
                <a16:creationId xmlns:a16="http://schemas.microsoft.com/office/drawing/2014/main" id="{AA55CEE3-F74B-5185-6DB8-118FC93F4B42}"/>
              </a:ext>
            </a:extLst>
          </p:cNvPr>
          <p:cNvSpPr txBox="1">
            <a:spLocks/>
          </p:cNvSpPr>
          <p:nvPr/>
        </p:nvSpPr>
        <p:spPr>
          <a:xfrm>
            <a:off x="3792248" y="476469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B997CE69-5FD2-E797-FD39-EB5520C3DD0C}"/>
              </a:ext>
            </a:extLst>
          </p:cNvPr>
          <p:cNvSpPr/>
          <p:nvPr/>
        </p:nvSpPr>
        <p:spPr>
          <a:xfrm>
            <a:off x="9348939" y="3562847"/>
            <a:ext cx="517995" cy="5179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57F7D6CF-C919-71E5-69FD-462F3BBFB51C}"/>
              </a:ext>
            </a:extLst>
          </p:cNvPr>
          <p:cNvCxnSpPr>
            <a:cxnSpLocks/>
          </p:cNvCxnSpPr>
          <p:nvPr/>
        </p:nvCxnSpPr>
        <p:spPr>
          <a:xfrm flipH="1">
            <a:off x="3828639" y="4180500"/>
            <a:ext cx="79176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1C479DA8-A0B8-E418-E310-1B302BA52142}"/>
              </a:ext>
            </a:extLst>
          </p:cNvPr>
          <p:cNvSpPr txBox="1"/>
          <p:nvPr/>
        </p:nvSpPr>
        <p:spPr>
          <a:xfrm>
            <a:off x="4101225" y="434274"/>
            <a:ext cx="333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Utánpótlás-, női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 futsalválogatottak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4" name="Text Placeholder 2">
            <a:extLst>
              <a:ext uri="{FF2B5EF4-FFF2-40B4-BE49-F238E27FC236}">
                <a16:creationId xmlns:a16="http://schemas.microsoft.com/office/drawing/2014/main" id="{0611A71B-666F-4410-264B-8AF42305E443}"/>
              </a:ext>
            </a:extLst>
          </p:cNvPr>
          <p:cNvSpPr txBox="1">
            <a:spLocks/>
          </p:cNvSpPr>
          <p:nvPr/>
        </p:nvSpPr>
        <p:spPr>
          <a:xfrm>
            <a:off x="3791143" y="55321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29FAA54-9646-2546-6BC8-4E42F86F7623}"/>
              </a:ext>
            </a:extLst>
          </p:cNvPr>
          <p:cNvSpPr txBox="1"/>
          <p:nvPr/>
        </p:nvSpPr>
        <p:spPr>
          <a:xfrm>
            <a:off x="4098181" y="1013969"/>
            <a:ext cx="3788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A-</a:t>
            </a:r>
            <a:r>
              <a:rPr lang="en-GB" sz="1600" dirty="0" err="1">
                <a:solidFill>
                  <a:schemeClr val="bg1"/>
                </a:solidFill>
              </a:rPr>
              <a:t>ligás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szereplés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kiharcolása</a:t>
            </a:r>
            <a:r>
              <a:rPr lang="en-GB" sz="1600" dirty="0">
                <a:solidFill>
                  <a:schemeClr val="bg1"/>
                </a:solidFill>
              </a:rPr>
              <a:t>/</a:t>
            </a:r>
            <a:r>
              <a:rPr lang="en-GB" sz="1600" dirty="0" err="1">
                <a:solidFill>
                  <a:schemeClr val="bg1"/>
                </a:solidFill>
              </a:rPr>
              <a:t>megtartása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86F1021E-D574-2AE0-6C2A-FE9E93108BC5}"/>
              </a:ext>
            </a:extLst>
          </p:cNvPr>
          <p:cNvSpPr txBox="1"/>
          <p:nvPr/>
        </p:nvSpPr>
        <p:spPr>
          <a:xfrm>
            <a:off x="4037291" y="1463337"/>
            <a:ext cx="6004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endParaRPr lang="hu-HU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CD5B-2A0F-7699-7F30-586C481232D2}"/>
              </a:ext>
            </a:extLst>
          </p:cNvPr>
          <p:cNvSpPr txBox="1"/>
          <p:nvPr/>
        </p:nvSpPr>
        <p:spPr>
          <a:xfrm>
            <a:off x="7130959" y="4588312"/>
            <a:ext cx="1741141" cy="189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Simple </a:t>
            </a:r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Női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Liga</a:t>
            </a:r>
          </a:p>
          <a:p>
            <a:pPr algn="l">
              <a:spcAft>
                <a:spcPts val="800"/>
              </a:spcAft>
              <a:buNone/>
            </a:pPr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Női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futsal NB I</a:t>
            </a:r>
          </a:p>
          <a:p>
            <a:pPr>
              <a:spcAft>
                <a:spcPts val="800"/>
              </a:spcAft>
            </a:pPr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Férfi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futsal NB I</a:t>
            </a:r>
          </a:p>
          <a:p>
            <a:pPr algn="l">
              <a:spcAft>
                <a:spcPts val="800"/>
              </a:spcAft>
              <a:buNone/>
            </a:pP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OTP Bank Liga</a:t>
            </a:r>
          </a:p>
          <a:p>
            <a:pPr algn="l">
              <a:spcAft>
                <a:spcPts val="800"/>
              </a:spcAft>
              <a:buNone/>
            </a:pPr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Merkantil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Bank Liga</a:t>
            </a:r>
          </a:p>
          <a:p>
            <a:pPr>
              <a:spcAft>
                <a:spcPts val="800"/>
              </a:spcAft>
            </a:pP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MOL Magyar Kupa</a:t>
            </a:r>
            <a:endParaRPr lang="hu-HU" sz="1400" dirty="0"/>
          </a:p>
        </p:txBody>
      </p:sp>
      <p:pic>
        <p:nvPicPr>
          <p:cNvPr id="13" name="Graphic 12" descr="Tick with solid fill">
            <a:extLst>
              <a:ext uri="{FF2B5EF4-FFF2-40B4-BE49-F238E27FC236}">
                <a16:creationId xmlns:a16="http://schemas.microsoft.com/office/drawing/2014/main" id="{5F1C19DC-DCF7-455C-D49C-70E8CF228D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30233" y="4563475"/>
            <a:ext cx="282465" cy="282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A719B1-349A-34E1-822F-791691F6DAF4}"/>
              </a:ext>
            </a:extLst>
          </p:cNvPr>
          <p:cNvSpPr txBox="1"/>
          <p:nvPr/>
        </p:nvSpPr>
        <p:spPr>
          <a:xfrm>
            <a:off x="10035444" y="4624960"/>
            <a:ext cx="2121451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  <a:buNone/>
            </a:pPr>
            <a:r>
              <a:rPr lang="hu-HU" sz="16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Magyar játékosok számának növelése</a:t>
            </a:r>
            <a:endParaRPr lang="en-GB" sz="1600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GB" sz="1600" b="1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Férfi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NB I:</a:t>
            </a:r>
          </a:p>
          <a:p>
            <a:pPr algn="l">
              <a:spcAft>
                <a:spcPts val="800"/>
              </a:spcAft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5-ből 1 U21-es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59804E-D16C-0768-F511-2F10F8F4D125}"/>
              </a:ext>
            </a:extLst>
          </p:cNvPr>
          <p:cNvSpPr/>
          <p:nvPr/>
        </p:nvSpPr>
        <p:spPr>
          <a:xfrm>
            <a:off x="6906311" y="6206271"/>
            <a:ext cx="221974" cy="221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B16A59-247B-02BC-093C-28363B179931}"/>
              </a:ext>
            </a:extLst>
          </p:cNvPr>
          <p:cNvCxnSpPr>
            <a:cxnSpLocks/>
          </p:cNvCxnSpPr>
          <p:nvPr/>
        </p:nvCxnSpPr>
        <p:spPr>
          <a:xfrm>
            <a:off x="6235317" y="4393870"/>
            <a:ext cx="0" cy="20244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71BF3F9-2F3F-0622-C16E-4420EDF1FD46}"/>
              </a:ext>
            </a:extLst>
          </p:cNvPr>
          <p:cNvSpPr txBox="1">
            <a:spLocks/>
          </p:cNvSpPr>
          <p:nvPr/>
        </p:nvSpPr>
        <p:spPr>
          <a:xfrm>
            <a:off x="436850" y="378562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" name="Picture 34" descr="A flag with a red white and green stripe&#10;&#10;AI-generated content may be incorrect.">
            <a:extLst>
              <a:ext uri="{FF2B5EF4-FFF2-40B4-BE49-F238E27FC236}">
                <a16:creationId xmlns:a16="http://schemas.microsoft.com/office/drawing/2014/main" id="{150D3B16-756C-6E8C-87F8-583BB297AC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7919" y="5523675"/>
            <a:ext cx="491211" cy="3805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5B7E942-DB5A-C409-ADCD-5ED25C89D9C9}"/>
              </a:ext>
            </a:extLst>
          </p:cNvPr>
          <p:cNvSpPr txBox="1"/>
          <p:nvPr/>
        </p:nvSpPr>
        <p:spPr>
          <a:xfrm>
            <a:off x="6489544" y="4198203"/>
            <a:ext cx="2583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</a:rPr>
              <a:t>Változatlan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hu-HU" sz="1600" b="1" dirty="0">
                <a:solidFill>
                  <a:schemeClr val="bg1"/>
                </a:solidFill>
              </a:rPr>
              <a:t>lebonyolítás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B383284-6D05-2E85-1F37-D6553AA1E19B}"/>
              </a:ext>
            </a:extLst>
          </p:cNvPr>
          <p:cNvSpPr/>
          <p:nvPr/>
        </p:nvSpPr>
        <p:spPr>
          <a:xfrm>
            <a:off x="6902396" y="4931248"/>
            <a:ext cx="221974" cy="221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" name="Graphic 39" descr="Tick with solid fill">
            <a:extLst>
              <a:ext uri="{FF2B5EF4-FFF2-40B4-BE49-F238E27FC236}">
                <a16:creationId xmlns:a16="http://schemas.microsoft.com/office/drawing/2014/main" id="{2FC31BDC-01AD-BFEB-AA61-97EE5D969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26727" y="4869763"/>
            <a:ext cx="282465" cy="282465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B7CCEA2A-426B-FD1E-029F-29DC7D49DAC4}"/>
              </a:ext>
            </a:extLst>
          </p:cNvPr>
          <p:cNvSpPr/>
          <p:nvPr/>
        </p:nvSpPr>
        <p:spPr>
          <a:xfrm>
            <a:off x="6909380" y="5248146"/>
            <a:ext cx="221974" cy="221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Graphic 41" descr="Tick with solid fill">
            <a:extLst>
              <a:ext uri="{FF2B5EF4-FFF2-40B4-BE49-F238E27FC236}">
                <a16:creationId xmlns:a16="http://schemas.microsoft.com/office/drawing/2014/main" id="{44B95023-BC7E-F059-D0FA-B37E6A9E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33711" y="5186661"/>
            <a:ext cx="282465" cy="282465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BC2C4CC-4A1F-281A-0BA8-51A9203D1A4B}"/>
              </a:ext>
            </a:extLst>
          </p:cNvPr>
          <p:cNvSpPr/>
          <p:nvPr/>
        </p:nvSpPr>
        <p:spPr>
          <a:xfrm>
            <a:off x="6905902" y="5562741"/>
            <a:ext cx="221974" cy="221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4" name="Graphic 43" descr="Tick with solid fill">
            <a:extLst>
              <a:ext uri="{FF2B5EF4-FFF2-40B4-BE49-F238E27FC236}">
                <a16:creationId xmlns:a16="http://schemas.microsoft.com/office/drawing/2014/main" id="{2ADB5D14-D5B2-E39E-45AA-250B88E55E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30233" y="5501256"/>
            <a:ext cx="282465" cy="28246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99B3872A-E8DC-F66F-4E1B-632C10430D0C}"/>
              </a:ext>
            </a:extLst>
          </p:cNvPr>
          <p:cNvSpPr/>
          <p:nvPr/>
        </p:nvSpPr>
        <p:spPr>
          <a:xfrm>
            <a:off x="6902396" y="5892387"/>
            <a:ext cx="221974" cy="221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6" name="Graphic 45" descr="Tick with solid fill">
            <a:extLst>
              <a:ext uri="{FF2B5EF4-FFF2-40B4-BE49-F238E27FC236}">
                <a16:creationId xmlns:a16="http://schemas.microsoft.com/office/drawing/2014/main" id="{35442420-3E93-DD5A-E865-E062058994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26727" y="5830902"/>
            <a:ext cx="282465" cy="28246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213B8B4-BE02-4D93-BCD7-7FA61819028B}"/>
              </a:ext>
            </a:extLst>
          </p:cNvPr>
          <p:cNvCxnSpPr>
            <a:cxnSpLocks/>
          </p:cNvCxnSpPr>
          <p:nvPr/>
        </p:nvCxnSpPr>
        <p:spPr>
          <a:xfrm>
            <a:off x="9276390" y="4410714"/>
            <a:ext cx="0" cy="20244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Tick with solid fill">
            <a:extLst>
              <a:ext uri="{FF2B5EF4-FFF2-40B4-BE49-F238E27FC236}">
                <a16:creationId xmlns:a16="http://schemas.microsoft.com/office/drawing/2014/main" id="{385AE389-3710-F617-21EA-BF6C3FE5F2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50645" y="6135895"/>
            <a:ext cx="282465" cy="28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9A8EA-AA92-174E-0A10-B6CA0893CF00}"/>
              </a:ext>
            </a:extLst>
          </p:cNvPr>
          <p:cNvSpPr txBox="1"/>
          <p:nvPr/>
        </p:nvSpPr>
        <p:spPr>
          <a:xfrm>
            <a:off x="9345709" y="3498679"/>
            <a:ext cx="670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en-GB" sz="3600" b="1" dirty="0">
                <a:solidFill>
                  <a:srgbClr val="FF6E2E"/>
                </a:solidFill>
              </a:rPr>
              <a:t>?</a:t>
            </a:r>
            <a:endParaRPr lang="hu-HU" sz="3600" b="1" dirty="0">
              <a:solidFill>
                <a:srgbClr val="FF6E2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E6198A-2B60-FD6D-4DBA-53D4C6022002}"/>
              </a:ext>
            </a:extLst>
          </p:cNvPr>
          <p:cNvSpPr/>
          <p:nvPr/>
        </p:nvSpPr>
        <p:spPr>
          <a:xfrm>
            <a:off x="11129366" y="3565460"/>
            <a:ext cx="517995" cy="5179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3DD6D-A740-3146-2DF3-1592FA76E829}"/>
              </a:ext>
            </a:extLst>
          </p:cNvPr>
          <p:cNvSpPr txBox="1"/>
          <p:nvPr/>
        </p:nvSpPr>
        <p:spPr>
          <a:xfrm>
            <a:off x="11139783" y="3498205"/>
            <a:ext cx="622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en-GB" sz="3600" b="1" dirty="0">
                <a:solidFill>
                  <a:srgbClr val="FF6E2E"/>
                </a:solidFill>
              </a:rPr>
              <a:t>?</a:t>
            </a:r>
            <a:endParaRPr lang="hu-HU" sz="3600" b="1" dirty="0">
              <a:solidFill>
                <a:srgbClr val="FF6E2E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1C01214-3A89-5524-185B-A0C6260AAA8B}"/>
              </a:ext>
            </a:extLst>
          </p:cNvPr>
          <p:cNvSpPr txBox="1"/>
          <p:nvPr/>
        </p:nvSpPr>
        <p:spPr>
          <a:xfrm>
            <a:off x="10292940" y="3499773"/>
            <a:ext cx="622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!!</a:t>
            </a:r>
            <a:endParaRPr lang="hu-HU" sz="3600" b="1" dirty="0">
              <a:solidFill>
                <a:srgbClr val="FF6E2E"/>
              </a:solidFill>
            </a:endParaRP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BF769DE2-1949-2C02-B18B-D55833A69123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Graphic 18" descr="Chevron arrows with solid fill">
            <a:extLst>
              <a:ext uri="{FF2B5EF4-FFF2-40B4-BE49-F238E27FC236}">
                <a16:creationId xmlns:a16="http://schemas.microsoft.com/office/drawing/2014/main" id="{76187D27-9C02-8C02-14C8-77C3BA397B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399703" y="6105810"/>
            <a:ext cx="505817" cy="505817"/>
          </a:xfrm>
          <a:prstGeom prst="rect">
            <a:avLst/>
          </a:prstGeom>
        </p:spPr>
      </p:pic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C92D652-8024-AFF0-2396-0E4A34776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883601"/>
              </p:ext>
            </p:extLst>
          </p:nvPr>
        </p:nvGraphicFramePr>
        <p:xfrm>
          <a:off x="288767" y="4071695"/>
          <a:ext cx="1626710" cy="176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EDAD037-CCE6-7AF7-5784-D669B1324842}"/>
              </a:ext>
            </a:extLst>
          </p:cNvPr>
          <p:cNvSpPr txBox="1"/>
          <p:nvPr/>
        </p:nvSpPr>
        <p:spPr>
          <a:xfrm>
            <a:off x="2292287" y="4605590"/>
            <a:ext cx="1638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Működési támogatás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A8FE8-9A99-1E69-CD7E-9BE02061EFB9}"/>
              </a:ext>
            </a:extLst>
          </p:cNvPr>
          <p:cNvSpPr txBox="1"/>
          <p:nvPr/>
        </p:nvSpPr>
        <p:spPr>
          <a:xfrm>
            <a:off x="2287742" y="4129626"/>
            <a:ext cx="94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en-US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2/3</a:t>
            </a:r>
            <a:endParaRPr lang="hu-HU" sz="28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80C1E07-16DB-3C29-BD83-81E01EE48734}"/>
              </a:ext>
            </a:extLst>
          </p:cNvPr>
          <p:cNvSpPr txBox="1">
            <a:spLocks/>
          </p:cNvSpPr>
          <p:nvPr/>
        </p:nvSpPr>
        <p:spPr>
          <a:xfrm>
            <a:off x="2028966" y="4271695"/>
            <a:ext cx="216866" cy="236086"/>
          </a:xfrm>
          <a:prstGeom prst="rect">
            <a:avLst/>
          </a:prstGeom>
          <a:solidFill>
            <a:srgbClr val="FFC00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A76EF-2606-2E61-E91C-F9BDEDCBAD76}"/>
              </a:ext>
            </a:extLst>
          </p:cNvPr>
          <p:cNvSpPr txBox="1"/>
          <p:nvPr/>
        </p:nvSpPr>
        <p:spPr>
          <a:xfrm>
            <a:off x="2272718" y="5441138"/>
            <a:ext cx="1165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Fejlesztés,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beruházás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9D2D592-8A3E-2D00-762B-8982BF440177}"/>
              </a:ext>
            </a:extLst>
          </p:cNvPr>
          <p:cNvSpPr txBox="1">
            <a:spLocks/>
          </p:cNvSpPr>
          <p:nvPr/>
        </p:nvSpPr>
        <p:spPr>
          <a:xfrm>
            <a:off x="2040234" y="5179182"/>
            <a:ext cx="216866" cy="236086"/>
          </a:xfrm>
          <a:prstGeom prst="rect">
            <a:avLst/>
          </a:prstGeom>
          <a:solidFill>
            <a:srgbClr val="0D5061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24F8CE-BC99-8284-16A1-C90EF505A7E6}"/>
              </a:ext>
            </a:extLst>
          </p:cNvPr>
          <p:cNvSpPr txBox="1"/>
          <p:nvPr/>
        </p:nvSpPr>
        <p:spPr>
          <a:xfrm>
            <a:off x="2284708" y="5077981"/>
            <a:ext cx="689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1/3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52587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1AD42-5343-30AC-3D50-09C64601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F20830-6810-234B-5C95-16622D529459}"/>
              </a:ext>
            </a:extLst>
          </p:cNvPr>
          <p:cNvSpPr txBox="1">
            <a:spLocks/>
          </p:cNvSpPr>
          <p:nvPr/>
        </p:nvSpPr>
        <p:spPr>
          <a:xfrm>
            <a:off x="1989964" y="1908862"/>
            <a:ext cx="636217" cy="571794"/>
          </a:xfrm>
          <a:prstGeom prst="rect">
            <a:avLst/>
          </a:prstGeom>
          <a:solidFill>
            <a:srgbClr val="4ED870"/>
          </a:solidFill>
        </p:spPr>
        <p:txBody>
          <a:bodyPr wrap="none" lIns="90000" tIns="90000" rIns="90000" bIns="9000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74</a:t>
            </a: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E412CDF-87AD-576F-ACBA-6D0950216D74}"/>
              </a:ext>
            </a:extLst>
          </p:cNvPr>
          <p:cNvSpPr txBox="1">
            <a:spLocks/>
          </p:cNvSpPr>
          <p:nvPr/>
        </p:nvSpPr>
        <p:spPr>
          <a:xfrm>
            <a:off x="1989964" y="3240289"/>
            <a:ext cx="537881" cy="502920"/>
          </a:xfrm>
          <a:prstGeom prst="rect">
            <a:avLst/>
          </a:prstGeom>
          <a:solidFill>
            <a:srgbClr val="F0E8E5"/>
          </a:solidFill>
          <a:effectLst>
            <a:outerShdw dist="101510" dir="2700000" algn="ctr" rotWithShape="0">
              <a:srgbClr val="4ED870"/>
            </a:outerShdw>
          </a:effectLst>
        </p:spPr>
        <p:txBody>
          <a:bodyPr wrap="none" lIns="90000" tIns="90000" rIns="90000" bIns="9000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0840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endParaRPr lang="en-US" sz="2400" b="1" dirty="0">
              <a:solidFill>
                <a:srgbClr val="0840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FC85450-443E-D7E6-3E52-7F9A2AB8A3CA}"/>
              </a:ext>
            </a:extLst>
          </p:cNvPr>
          <p:cNvSpPr txBox="1">
            <a:spLocks/>
          </p:cNvSpPr>
          <p:nvPr/>
        </p:nvSpPr>
        <p:spPr>
          <a:xfrm>
            <a:off x="1615304" y="3727904"/>
            <a:ext cx="1385536" cy="428644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Győzelem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90FC30-D058-7394-B2D2-27E2822FCFEC}"/>
              </a:ext>
            </a:extLst>
          </p:cNvPr>
          <p:cNvSpPr txBox="1">
            <a:spLocks/>
          </p:cNvSpPr>
          <p:nvPr/>
        </p:nvSpPr>
        <p:spPr>
          <a:xfrm>
            <a:off x="2004706" y="4569888"/>
            <a:ext cx="498073" cy="498758"/>
          </a:xfrm>
          <a:prstGeom prst="rect">
            <a:avLst/>
          </a:prstGeom>
          <a:solidFill>
            <a:srgbClr val="F0E8E5"/>
          </a:solidFill>
          <a:effectLst>
            <a:outerShdw dist="101510" dir="2700000" algn="ctr" rotWithShape="0">
              <a:srgbClr val="4ED870"/>
            </a:outerShdw>
          </a:effectLst>
        </p:spPr>
        <p:txBody>
          <a:bodyPr wrap="none" lIns="90000" tIns="90000" rIns="90000" bIns="90000"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rgbClr val="0840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endParaRPr lang="en-US" sz="2000" b="1" dirty="0">
              <a:solidFill>
                <a:srgbClr val="0840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B96E1B6-B510-10BB-FDDB-5EE5123E4244}"/>
              </a:ext>
            </a:extLst>
          </p:cNvPr>
          <p:cNvSpPr txBox="1">
            <a:spLocks/>
          </p:cNvSpPr>
          <p:nvPr/>
        </p:nvSpPr>
        <p:spPr>
          <a:xfrm>
            <a:off x="1502121" y="5066694"/>
            <a:ext cx="1611902" cy="428644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Döntetlen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C06C016-4B2A-2605-E388-64D3789526B3}"/>
              </a:ext>
            </a:extLst>
          </p:cNvPr>
          <p:cNvSpPr txBox="1">
            <a:spLocks/>
          </p:cNvSpPr>
          <p:nvPr/>
        </p:nvSpPr>
        <p:spPr>
          <a:xfrm>
            <a:off x="1624707" y="2417803"/>
            <a:ext cx="1322424" cy="428644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Mérkőzés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Picture 26" descr="A logo for a european championship&#10;&#10;AI-generated content may be incorrect.">
            <a:extLst>
              <a:ext uri="{FF2B5EF4-FFF2-40B4-BE49-F238E27FC236}">
                <a16:creationId xmlns:a16="http://schemas.microsoft.com/office/drawing/2014/main" id="{D71B224D-77E7-CD4F-13C7-E86D60655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90" y="868659"/>
            <a:ext cx="636887" cy="725521"/>
          </a:xfrm>
          <a:prstGeom prst="rect">
            <a:avLst/>
          </a:prstGeom>
        </p:spPr>
      </p:pic>
      <p:pic>
        <p:nvPicPr>
          <p:cNvPr id="28" name="Picture 27" descr="A logo of a football team&#10;&#10;AI-generated content may be incorrect.">
            <a:extLst>
              <a:ext uri="{FF2B5EF4-FFF2-40B4-BE49-F238E27FC236}">
                <a16:creationId xmlns:a16="http://schemas.microsoft.com/office/drawing/2014/main" id="{C1BC2927-8681-BAF6-FF34-60F8F25A0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48" y="839404"/>
            <a:ext cx="636887" cy="83962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116203-1E7D-7AE1-0684-BA21B8D5FA93}"/>
              </a:ext>
            </a:extLst>
          </p:cNvPr>
          <p:cNvCxnSpPr>
            <a:cxnSpLocks/>
          </p:cNvCxnSpPr>
          <p:nvPr/>
        </p:nvCxnSpPr>
        <p:spPr>
          <a:xfrm>
            <a:off x="3206965" y="1795070"/>
            <a:ext cx="0" cy="386566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6FBE26D-CBF9-7BD3-36D1-82ECD9122041}"/>
              </a:ext>
            </a:extLst>
          </p:cNvPr>
          <p:cNvSpPr txBox="1"/>
          <p:nvPr/>
        </p:nvSpPr>
        <p:spPr>
          <a:xfrm>
            <a:off x="3236085" y="3019934"/>
            <a:ext cx="4785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</a:t>
            </a:r>
            <a:endParaRPr lang="en-HU" sz="8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E83F5-7997-3403-5520-919B5EBBB762}"/>
              </a:ext>
            </a:extLst>
          </p:cNvPr>
          <p:cNvSpPr txBox="1"/>
          <p:nvPr/>
        </p:nvSpPr>
        <p:spPr>
          <a:xfrm>
            <a:off x="3299908" y="5345720"/>
            <a:ext cx="399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2018-2030</a:t>
            </a:r>
            <a:endParaRPr lang="en-HU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B9C3B52C-2AFA-5028-AAD5-8150EDE3C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977" y="2375402"/>
            <a:ext cx="783815" cy="7118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483EFE8-5AE0-5CE9-5040-1FD607C5338A}"/>
              </a:ext>
            </a:extLst>
          </p:cNvPr>
          <p:cNvSpPr txBox="1"/>
          <p:nvPr/>
        </p:nvSpPr>
        <p:spPr>
          <a:xfrm>
            <a:off x="3229424" y="4190172"/>
            <a:ext cx="49767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ROSSI</a:t>
            </a:r>
            <a:endParaRPr lang="hu-HU" sz="88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1E0D853-D803-D7D6-9A72-1D65B04B1EC1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1582403" y="6310497"/>
            <a:ext cx="521108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7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31BC7-46AB-F31C-17C4-F9C35AF2A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E5FCC4-F73B-331A-1089-A840DF19C01F}"/>
              </a:ext>
            </a:extLst>
          </p:cNvPr>
          <p:cNvSpPr txBox="1">
            <a:spLocks/>
          </p:cNvSpPr>
          <p:nvPr/>
        </p:nvSpPr>
        <p:spPr>
          <a:xfrm>
            <a:off x="1439091" y="2429165"/>
            <a:ext cx="9313817" cy="1655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zh-CN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Köszönjük</a:t>
            </a:r>
          </a:p>
          <a:p>
            <a:pPr algn="ctr"/>
            <a:r>
              <a:rPr lang="hu-HU" altLang="zh-CN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figyelmet!</a:t>
            </a:r>
            <a:endParaRPr lang="en-US" altLang="zh-CN" sz="4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B029758-1467-BEFE-DEC8-02B9F5B0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091" y="4632326"/>
            <a:ext cx="783815" cy="71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9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21BC3-826D-1918-1929-5E011CB15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066B9-04EB-4C5B-6D57-CA20459E8C9A}"/>
              </a:ext>
            </a:extLst>
          </p:cNvPr>
          <p:cNvSpPr txBox="1"/>
          <p:nvPr/>
        </p:nvSpPr>
        <p:spPr>
          <a:xfrm>
            <a:off x="317458" y="171678"/>
            <a:ext cx="452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PÉNZÜGYEK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EC7C3E-7FE0-B0ED-5847-FED7B910F36F}"/>
              </a:ext>
            </a:extLst>
          </p:cNvPr>
          <p:cNvCxnSpPr>
            <a:cxnSpLocks/>
          </p:cNvCxnSpPr>
          <p:nvPr/>
        </p:nvCxnSpPr>
        <p:spPr>
          <a:xfrm>
            <a:off x="2020529" y="371733"/>
            <a:ext cx="96318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4B547B-9E90-FB3F-FF4B-DAB5C5B8E569}"/>
              </a:ext>
            </a:extLst>
          </p:cNvPr>
          <p:cNvSpPr txBox="1"/>
          <p:nvPr/>
        </p:nvSpPr>
        <p:spPr>
          <a:xfrm>
            <a:off x="1748782" y="5901180"/>
            <a:ext cx="1292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Forward</a:t>
            </a:r>
            <a:endParaRPr lang="hu-HU" sz="20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D9A5CBF-34C9-21E4-82E3-9AF7EB55BD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526" y="5728808"/>
            <a:ext cx="744163" cy="707886"/>
          </a:xfrm>
          <a:prstGeom prst="rect">
            <a:avLst/>
          </a:prstGeom>
        </p:spPr>
      </p:pic>
      <p:pic>
        <p:nvPicPr>
          <p:cNvPr id="7" name="Picture 6" descr="A logo with a map in a circle&#10;&#10;AI-generated content may be incorrect.">
            <a:extLst>
              <a:ext uri="{FF2B5EF4-FFF2-40B4-BE49-F238E27FC236}">
                <a16:creationId xmlns:a16="http://schemas.microsoft.com/office/drawing/2014/main" id="{35D222C6-CBC7-A930-8A86-11C8CBD314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3813" y="5833221"/>
            <a:ext cx="675321" cy="642398"/>
          </a:xfrm>
          <a:prstGeom prst="rect">
            <a:avLst/>
          </a:prstGeom>
        </p:spPr>
      </p:pic>
      <p:sp>
        <p:nvSpPr>
          <p:cNvPr id="10" name="Szöveg helye 2">
            <a:extLst>
              <a:ext uri="{FF2B5EF4-FFF2-40B4-BE49-F238E27FC236}">
                <a16:creationId xmlns:a16="http://schemas.microsoft.com/office/drawing/2014/main" id="{C3AC0370-E127-B706-0845-482DBD9EA474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3860784" y="5028155"/>
            <a:ext cx="2111243" cy="46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22,6Mrd Ft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72D08F11-6DF5-40D5-A550-B6DEF9374B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489616"/>
              </p:ext>
            </p:extLst>
          </p:nvPr>
        </p:nvGraphicFramePr>
        <p:xfrm>
          <a:off x="272484" y="512495"/>
          <a:ext cx="5803687" cy="396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4" name="Szöveg helye 2">
            <a:extLst>
              <a:ext uri="{FF2B5EF4-FFF2-40B4-BE49-F238E27FC236}">
                <a16:creationId xmlns:a16="http://schemas.microsoft.com/office/drawing/2014/main" id="{9185BFDC-75B7-2682-0F4E-639BA2DF6752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5824283" y="3586379"/>
            <a:ext cx="543433" cy="420020"/>
          </a:xfrm>
          <a:prstGeom prst="rect">
            <a:avLst/>
          </a:prstGeom>
          <a:solidFill>
            <a:srgbClr val="FF6E2E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956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62274C-E2A9-AC00-36D1-4CE8094BFE73}"/>
              </a:ext>
            </a:extLst>
          </p:cNvPr>
          <p:cNvCxnSpPr>
            <a:cxnSpLocks/>
          </p:cNvCxnSpPr>
          <p:nvPr/>
        </p:nvCxnSpPr>
        <p:spPr>
          <a:xfrm>
            <a:off x="6480822" y="1269331"/>
            <a:ext cx="0" cy="53865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3D684B-CFDE-1AF3-8330-C50FCE89DED9}"/>
              </a:ext>
            </a:extLst>
          </p:cNvPr>
          <p:cNvSpPr/>
          <p:nvPr/>
        </p:nvSpPr>
        <p:spPr>
          <a:xfrm>
            <a:off x="7060158" y="2261120"/>
            <a:ext cx="4721931" cy="1502131"/>
          </a:xfrm>
          <a:prstGeom prst="rect">
            <a:avLst/>
          </a:prstGeom>
          <a:solidFill>
            <a:srgbClr val="FF6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FE997B-0BBD-E3F0-7F68-C14A2E94C4E0}"/>
              </a:ext>
            </a:extLst>
          </p:cNvPr>
          <p:cNvSpPr/>
          <p:nvPr/>
        </p:nvSpPr>
        <p:spPr>
          <a:xfrm>
            <a:off x="7176079" y="2348164"/>
            <a:ext cx="4606009" cy="1415087"/>
          </a:xfrm>
          <a:prstGeom prst="rect">
            <a:avLst/>
          </a:prstGeom>
          <a:solidFill>
            <a:srgbClr val="D5E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67321A-ACBE-7F01-1552-4699B7EE8C67}"/>
              </a:ext>
            </a:extLst>
          </p:cNvPr>
          <p:cNvSpPr/>
          <p:nvPr/>
        </p:nvSpPr>
        <p:spPr>
          <a:xfrm>
            <a:off x="7300714" y="2440598"/>
            <a:ext cx="4481372" cy="1324224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A49F6A-68C7-7B1E-C705-E96A5091DD9A}"/>
              </a:ext>
            </a:extLst>
          </p:cNvPr>
          <p:cNvSpPr/>
          <p:nvPr/>
        </p:nvSpPr>
        <p:spPr>
          <a:xfrm>
            <a:off x="8140963" y="4076174"/>
            <a:ext cx="97148" cy="97860"/>
          </a:xfrm>
          <a:prstGeom prst="rect">
            <a:avLst/>
          </a:prstGeom>
          <a:solidFill>
            <a:srgbClr val="FF6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F635DD-2393-6558-B6E8-675679058BC6}"/>
              </a:ext>
            </a:extLst>
          </p:cNvPr>
          <p:cNvSpPr/>
          <p:nvPr/>
        </p:nvSpPr>
        <p:spPr>
          <a:xfrm>
            <a:off x="8957539" y="4070028"/>
            <a:ext cx="97148" cy="97860"/>
          </a:xfrm>
          <a:prstGeom prst="rect">
            <a:avLst/>
          </a:prstGeom>
          <a:solidFill>
            <a:srgbClr val="D5E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öveg helye 2">
            <a:extLst>
              <a:ext uri="{FF2B5EF4-FFF2-40B4-BE49-F238E27FC236}">
                <a16:creationId xmlns:a16="http://schemas.microsoft.com/office/drawing/2014/main" id="{C9F3703E-B246-8153-281C-793FFCADA0D5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51948" y="4026509"/>
            <a:ext cx="559965" cy="12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MLSZ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Szöveg helye 2">
            <a:extLst>
              <a:ext uri="{FF2B5EF4-FFF2-40B4-BE49-F238E27FC236}">
                <a16:creationId xmlns:a16="http://schemas.microsoft.com/office/drawing/2014/main" id="{A391C84A-3C15-9A9F-7239-A2B74ADC251C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9176163" y="4022649"/>
            <a:ext cx="1330127" cy="1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 klubok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Szöveg helye 2">
            <a:extLst>
              <a:ext uri="{FF2B5EF4-FFF2-40B4-BE49-F238E27FC236}">
                <a16:creationId xmlns:a16="http://schemas.microsoft.com/office/drawing/2014/main" id="{9219FD03-C0B4-FD8A-E529-4B68A8E7B0B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888505" y="2806633"/>
            <a:ext cx="3302609" cy="64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Amatőr klubok és utánpótlás</a:t>
            </a: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csapatok 95%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BA3C8D0F-FE1F-87F4-3953-65CA48A1DD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686250"/>
              </p:ext>
            </p:extLst>
          </p:nvPr>
        </p:nvGraphicFramePr>
        <p:xfrm>
          <a:off x="8712155" y="4783647"/>
          <a:ext cx="2149872" cy="175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57C0C82-A5F6-B840-ABCF-19434F8274AC}"/>
              </a:ext>
            </a:extLst>
          </p:cNvPr>
          <p:cNvSpPr txBox="1"/>
          <p:nvPr/>
        </p:nvSpPr>
        <p:spPr>
          <a:xfrm>
            <a:off x="6661361" y="4935346"/>
            <a:ext cx="3103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A </a:t>
            </a:r>
            <a:r>
              <a:rPr lang="en-GB" sz="1600" b="1" dirty="0">
                <a:solidFill>
                  <a:schemeClr val="bg1"/>
                </a:solidFill>
              </a:rPr>
              <a:t>TAO-</a:t>
            </a:r>
            <a:r>
              <a:rPr lang="en-GB" sz="1600" b="1" dirty="0" err="1">
                <a:solidFill>
                  <a:schemeClr val="bg1"/>
                </a:solidFill>
              </a:rPr>
              <a:t>támogatások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en-GB" sz="1600" b="1" dirty="0" err="1">
                <a:solidFill>
                  <a:schemeClr val="bg1"/>
                </a:solidFill>
              </a:rPr>
              <a:t>felhasználási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területei</a:t>
            </a:r>
            <a:r>
              <a:rPr lang="hu-HU" sz="1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BAF28A-0D6A-56C7-C0D1-DE7C1959868F}"/>
              </a:ext>
            </a:extLst>
          </p:cNvPr>
          <p:cNvSpPr/>
          <p:nvPr/>
        </p:nvSpPr>
        <p:spPr>
          <a:xfrm>
            <a:off x="6916210" y="6142869"/>
            <a:ext cx="145120" cy="146184"/>
          </a:xfrm>
          <a:prstGeom prst="rect">
            <a:avLst/>
          </a:prstGeom>
          <a:solidFill>
            <a:srgbClr val="D5E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öveg helye 2">
            <a:extLst>
              <a:ext uri="{FF2B5EF4-FFF2-40B4-BE49-F238E27FC236}">
                <a16:creationId xmlns:a16="http://schemas.microsoft.com/office/drawing/2014/main" id="{2E0D500A-7C65-4B10-3EFB-72EEB10C852F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200347" y="6138612"/>
            <a:ext cx="1975816" cy="43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Személyi kifizetések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(nem labdarúgók)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9F61B4-D1F3-6B8C-8DC7-7274D9F931D3}"/>
              </a:ext>
            </a:extLst>
          </p:cNvPr>
          <p:cNvSpPr/>
          <p:nvPr/>
        </p:nvSpPr>
        <p:spPr>
          <a:xfrm>
            <a:off x="10640156" y="4998526"/>
            <a:ext cx="295773" cy="297941"/>
          </a:xfrm>
          <a:prstGeom prst="rect">
            <a:avLst/>
          </a:prstGeom>
          <a:solidFill>
            <a:srgbClr val="F84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Szöveg helye 2">
            <a:extLst>
              <a:ext uri="{FF2B5EF4-FFF2-40B4-BE49-F238E27FC236}">
                <a16:creationId xmlns:a16="http://schemas.microsoft.com/office/drawing/2014/main" id="{9A5E4FD4-DD02-C2E6-6232-F6CB252C573D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0654519" y="5430980"/>
            <a:ext cx="1356192" cy="92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Utánpótlás,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amatőr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labdarúgás működtetése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6AD62B-779D-8E2F-ED52-24E61FE59A83}"/>
              </a:ext>
            </a:extLst>
          </p:cNvPr>
          <p:cNvSpPr/>
          <p:nvPr/>
        </p:nvSpPr>
        <p:spPr>
          <a:xfrm>
            <a:off x="6915039" y="5614189"/>
            <a:ext cx="145120" cy="146184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Szöveg helye 2">
            <a:extLst>
              <a:ext uri="{FF2B5EF4-FFF2-40B4-BE49-F238E27FC236}">
                <a16:creationId xmlns:a16="http://schemas.microsoft.com/office/drawing/2014/main" id="{7D0F0FDB-0281-0F09-CD8A-BEF5DC421867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7217213" y="5577210"/>
            <a:ext cx="1884070" cy="34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Tárgyi eszköz, képzés, COVID, infrastruktúra,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Telki</a:t>
            </a:r>
            <a:endParaRPr lang="en-US" sz="1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Szöveg helye 2">
            <a:extLst>
              <a:ext uri="{FF2B5EF4-FFF2-40B4-BE49-F238E27FC236}">
                <a16:creationId xmlns:a16="http://schemas.microsoft.com/office/drawing/2014/main" id="{FF2E78B9-5A57-35B6-A301-776858BB3E3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1013042" y="4895683"/>
            <a:ext cx="88546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84D560D-B266-F36E-933B-B1E5EB68560A}"/>
              </a:ext>
            </a:extLst>
          </p:cNvPr>
          <p:cNvCxnSpPr>
            <a:cxnSpLocks/>
          </p:cNvCxnSpPr>
          <p:nvPr/>
        </p:nvCxnSpPr>
        <p:spPr>
          <a:xfrm flipH="1">
            <a:off x="6697796" y="4516839"/>
            <a:ext cx="5084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zöveg helye 2">
            <a:extLst>
              <a:ext uri="{FF2B5EF4-FFF2-40B4-BE49-F238E27FC236}">
                <a16:creationId xmlns:a16="http://schemas.microsoft.com/office/drawing/2014/main" id="{B45DFCEC-8F6B-5332-CB95-8D4F3A22387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8089101" y="1044814"/>
            <a:ext cx="2779964" cy="50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632Mrd Ft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DE8950-BE70-B10A-80E0-0D98D360EE36}"/>
              </a:ext>
            </a:extLst>
          </p:cNvPr>
          <p:cNvSpPr txBox="1"/>
          <p:nvPr/>
        </p:nvSpPr>
        <p:spPr>
          <a:xfrm>
            <a:off x="7035899" y="1739185"/>
            <a:ext cx="4746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 TAO </a:t>
            </a:r>
            <a:r>
              <a:rPr lang="en-GB" b="1" dirty="0" err="1">
                <a:solidFill>
                  <a:schemeClr val="bg1"/>
                </a:solidFill>
              </a:rPr>
              <a:t>és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állami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támogatások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felhasználói</a:t>
            </a:r>
            <a:r>
              <a:rPr lang="hu-HU" b="1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8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BAE49F1-D230-FB6C-CD0F-B5AB627E6C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1650" y="665963"/>
            <a:ext cx="713553" cy="648057"/>
          </a:xfrm>
          <a:prstGeom prst="rect">
            <a:avLst/>
          </a:prstGeom>
        </p:spPr>
      </p:pic>
      <p:sp>
        <p:nvSpPr>
          <p:cNvPr id="9" name="Szöveg helye 2">
            <a:extLst>
              <a:ext uri="{FF2B5EF4-FFF2-40B4-BE49-F238E27FC236}">
                <a16:creationId xmlns:a16="http://schemas.microsoft.com/office/drawing/2014/main" id="{0FF53C12-9E85-3C3B-A454-DF7D7A412B63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E6026EB0-9300-1ED1-75B1-0BF2CB92A5B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64996" y="1567387"/>
            <a:ext cx="626836" cy="2464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Mrd Ft</a:t>
            </a:r>
            <a:endParaRPr lang="en-US" sz="1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C54D3A-FBBF-B986-3EF6-161CF1BDB245}"/>
              </a:ext>
            </a:extLst>
          </p:cNvPr>
          <p:cNvSpPr txBox="1"/>
          <p:nvPr/>
        </p:nvSpPr>
        <p:spPr>
          <a:xfrm>
            <a:off x="403570" y="4776761"/>
            <a:ext cx="41962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FIFA, UEFA</a:t>
            </a:r>
            <a:endParaRPr lang="hu-HU" sz="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36EBF-9B24-F72E-29AF-DDB13C666450}"/>
              </a:ext>
            </a:extLst>
          </p:cNvPr>
          <p:cNvSpPr txBox="1"/>
          <p:nvPr/>
        </p:nvSpPr>
        <p:spPr>
          <a:xfrm>
            <a:off x="4341933" y="5937012"/>
            <a:ext cx="1198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HatTrick</a:t>
            </a:r>
            <a:endParaRPr lang="hu-HU" sz="1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7138C1-0D9C-8CC1-F7B7-A276254A393E}"/>
              </a:ext>
            </a:extLst>
          </p:cNvPr>
          <p:cNvCxnSpPr>
            <a:cxnSpLocks/>
          </p:cNvCxnSpPr>
          <p:nvPr/>
        </p:nvCxnSpPr>
        <p:spPr>
          <a:xfrm>
            <a:off x="3189079" y="5873927"/>
            <a:ext cx="0" cy="4273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01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5C3B4-A7AD-249D-050D-1C466759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B7687D-595B-0846-B40D-BC03B4AE750C}"/>
              </a:ext>
            </a:extLst>
          </p:cNvPr>
          <p:cNvCxnSpPr>
            <a:cxnSpLocks/>
          </p:cNvCxnSpPr>
          <p:nvPr/>
        </p:nvCxnSpPr>
        <p:spPr>
          <a:xfrm>
            <a:off x="2691581" y="371733"/>
            <a:ext cx="89607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7556733-B5F9-E7CF-68F1-A4DC4F25E986}"/>
              </a:ext>
            </a:extLst>
          </p:cNvPr>
          <p:cNvSpPr txBox="1"/>
          <p:nvPr/>
        </p:nvSpPr>
        <p:spPr>
          <a:xfrm>
            <a:off x="317458" y="171678"/>
            <a:ext cx="2322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Szöveg helye 2">
            <a:extLst>
              <a:ext uri="{FF2B5EF4-FFF2-40B4-BE49-F238E27FC236}">
                <a16:creationId xmlns:a16="http://schemas.microsoft.com/office/drawing/2014/main" id="{6FB1B6C6-53FF-EEF8-6E76-EB1A540582C4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8443142" y="1214173"/>
            <a:ext cx="3680069" cy="2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8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Jelentős</a:t>
            </a:r>
            <a:r>
              <a:rPr lang="en-GB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18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fejlesztések</a:t>
            </a:r>
            <a:r>
              <a:rPr lang="en-GB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2010 </a:t>
            </a:r>
            <a:r>
              <a:rPr lang="en-GB" altLang="en-US" sz="18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óta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758146-9E06-64B6-C925-6998AECB6DC4}"/>
              </a:ext>
            </a:extLst>
          </p:cNvPr>
          <p:cNvSpPr txBox="1"/>
          <p:nvPr/>
        </p:nvSpPr>
        <p:spPr>
          <a:xfrm>
            <a:off x="8375376" y="1546749"/>
            <a:ext cx="3160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11 </a:t>
            </a:r>
            <a:r>
              <a:rPr lang="en-GB" sz="2400" b="1" dirty="0" err="1">
                <a:solidFill>
                  <a:schemeClr val="bg1"/>
                </a:solidFill>
              </a:rPr>
              <a:t>Mrd</a:t>
            </a:r>
            <a:r>
              <a:rPr lang="en-GB" sz="2400" b="1" dirty="0">
                <a:solidFill>
                  <a:schemeClr val="bg1"/>
                </a:solidFill>
              </a:rPr>
              <a:t> TAO+2Mrd Ft </a:t>
            </a:r>
            <a:r>
              <a:rPr lang="en-GB" sz="2400" b="1" dirty="0" err="1">
                <a:solidFill>
                  <a:schemeClr val="bg1"/>
                </a:solidFill>
              </a:rPr>
              <a:t>fejlesztési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támogatás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42" name="Text Placeholder 2">
            <a:extLst>
              <a:ext uri="{FF2B5EF4-FFF2-40B4-BE49-F238E27FC236}">
                <a16:creationId xmlns:a16="http://schemas.microsoft.com/office/drawing/2014/main" id="{99F7D33D-F6DD-A93B-5962-6D90B1B150BA}"/>
              </a:ext>
            </a:extLst>
          </p:cNvPr>
          <p:cNvSpPr txBox="1">
            <a:spLocks/>
          </p:cNvSpPr>
          <p:nvPr/>
        </p:nvSpPr>
        <p:spPr>
          <a:xfrm>
            <a:off x="385635" y="1765830"/>
            <a:ext cx="3079925" cy="503262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pályaépítések: </a:t>
            </a:r>
            <a:r>
              <a:rPr lang="hu-H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1.590 db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pálya felújítások: </a:t>
            </a:r>
            <a:r>
              <a:rPr lang="hu-H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3.800 db</a:t>
            </a: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3" name="Picture 24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0B60BDE-C939-3FAC-F776-D17E4E824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0" y="879492"/>
            <a:ext cx="2666655" cy="708025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F37F2478-173A-52E1-B207-89CFAEC31AB3}"/>
              </a:ext>
            </a:extLst>
          </p:cNvPr>
          <p:cNvSpPr txBox="1"/>
          <p:nvPr/>
        </p:nvSpPr>
        <p:spPr>
          <a:xfrm>
            <a:off x="321110" y="2666090"/>
            <a:ext cx="34518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Nemzeti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Stadionfejlesztési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Klubok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sportfejlesztési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programja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(TAO)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Telki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Edzőközpont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felújítása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Sporttelep-felújítási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Megyei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jogú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városok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óvodai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pályaépítési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Kedvezményes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pályák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építése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db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új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futsalcsarnok</a:t>
            </a:r>
            <a:r>
              <a:rPr lang="hu-HU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készül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Picture 244" descr="Text&#10;&#10;Description automatically generated with medium confidence">
            <a:extLst>
              <a:ext uri="{FF2B5EF4-FFF2-40B4-BE49-F238E27FC236}">
                <a16:creationId xmlns:a16="http://schemas.microsoft.com/office/drawing/2014/main" id="{B2856A7A-E86A-0C6D-8C05-2C31D5AF9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593" y="5055546"/>
            <a:ext cx="2362004" cy="717168"/>
          </a:xfrm>
          <a:prstGeom prst="rect">
            <a:avLst/>
          </a:prstGeom>
        </p:spPr>
      </p:pic>
      <p:sp>
        <p:nvSpPr>
          <p:cNvPr id="246" name="Text Placeholder 2">
            <a:extLst>
              <a:ext uri="{FF2B5EF4-FFF2-40B4-BE49-F238E27FC236}">
                <a16:creationId xmlns:a16="http://schemas.microsoft.com/office/drawing/2014/main" id="{CD77B4EB-DBBE-0BE1-E0F3-ACB955BBE8BB}"/>
              </a:ext>
            </a:extLst>
          </p:cNvPr>
          <p:cNvSpPr txBox="1">
            <a:spLocks/>
          </p:cNvSpPr>
          <p:nvPr/>
        </p:nvSpPr>
        <p:spPr>
          <a:xfrm>
            <a:off x="4503290" y="5854112"/>
            <a:ext cx="2619875" cy="480874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helyszínen </a:t>
            </a:r>
            <a:r>
              <a:rPr lang="hu-H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pálya 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 </a:t>
            </a:r>
            <a:r>
              <a:rPr lang="hu-H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öltözőépület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82EA9E26-42A4-7F74-CA14-6630D24755E1}"/>
              </a:ext>
            </a:extLst>
          </p:cNvPr>
          <p:cNvSpPr txBox="1"/>
          <p:nvPr/>
        </p:nvSpPr>
        <p:spPr>
          <a:xfrm>
            <a:off x="4503709" y="1631157"/>
            <a:ext cx="22117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2800" b="1" dirty="0">
                <a:solidFill>
                  <a:srgbClr val="4ED87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ÚJ STADION</a:t>
            </a:r>
            <a:endParaRPr lang="en-US" sz="2800" b="1" dirty="0">
              <a:solidFill>
                <a:srgbClr val="4ED870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8" name="Graphic 247" descr="Stadium with solid fill">
            <a:extLst>
              <a:ext uri="{FF2B5EF4-FFF2-40B4-BE49-F238E27FC236}">
                <a16:creationId xmlns:a16="http://schemas.microsoft.com/office/drawing/2014/main" id="{855FCC99-FAED-79D9-E599-3F221A8E0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9185" y="1055240"/>
            <a:ext cx="481498" cy="481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1A376-7290-5560-1B04-9E1BE882A41D}"/>
              </a:ext>
            </a:extLst>
          </p:cNvPr>
          <p:cNvSpPr txBox="1"/>
          <p:nvPr/>
        </p:nvSpPr>
        <p:spPr>
          <a:xfrm>
            <a:off x="5158888" y="853748"/>
            <a:ext cx="947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dirty="0">
                <a:solidFill>
                  <a:srgbClr val="4ED87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endParaRPr lang="hu-HU" sz="5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BE7DC-AF62-E3B1-1C3D-3ADC56ABCF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0099" y="2166751"/>
            <a:ext cx="4211559" cy="2494097"/>
          </a:xfrm>
          <a:prstGeom prst="rect">
            <a:avLst/>
          </a:prstGeom>
        </p:spPr>
      </p:pic>
      <p:sp>
        <p:nvSpPr>
          <p:cNvPr id="14" name="Freeform 172">
            <a:extLst>
              <a:ext uri="{FF2B5EF4-FFF2-40B4-BE49-F238E27FC236}">
                <a16:creationId xmlns:a16="http://schemas.microsoft.com/office/drawing/2014/main" id="{8C73273E-964B-E99D-83AE-CDA6A02A384C}"/>
              </a:ext>
            </a:extLst>
          </p:cNvPr>
          <p:cNvSpPr>
            <a:spLocks noEditPoints="1"/>
          </p:cNvSpPr>
          <p:nvPr/>
        </p:nvSpPr>
        <p:spPr bwMode="auto">
          <a:xfrm>
            <a:off x="5453086" y="3167333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15" name="Freeform 172">
            <a:extLst>
              <a:ext uri="{FF2B5EF4-FFF2-40B4-BE49-F238E27FC236}">
                <a16:creationId xmlns:a16="http://schemas.microsoft.com/office/drawing/2014/main" id="{E93ACEA0-8F79-36A0-9EC2-96DDC6E2D12D}"/>
              </a:ext>
            </a:extLst>
          </p:cNvPr>
          <p:cNvSpPr>
            <a:spLocks noEditPoints="1"/>
          </p:cNvSpPr>
          <p:nvPr/>
        </p:nvSpPr>
        <p:spPr bwMode="auto">
          <a:xfrm>
            <a:off x="5412831" y="2733525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16" name="Freeform 172">
            <a:extLst>
              <a:ext uri="{FF2B5EF4-FFF2-40B4-BE49-F238E27FC236}">
                <a16:creationId xmlns:a16="http://schemas.microsoft.com/office/drawing/2014/main" id="{F99748B1-1A1C-DA19-7CF5-C896AD481CAE}"/>
              </a:ext>
            </a:extLst>
          </p:cNvPr>
          <p:cNvSpPr>
            <a:spLocks noEditPoints="1"/>
          </p:cNvSpPr>
          <p:nvPr/>
        </p:nvSpPr>
        <p:spPr bwMode="auto">
          <a:xfrm>
            <a:off x="4945983" y="411696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17" name="Freeform 172">
            <a:extLst>
              <a:ext uri="{FF2B5EF4-FFF2-40B4-BE49-F238E27FC236}">
                <a16:creationId xmlns:a16="http://schemas.microsoft.com/office/drawing/2014/main" id="{38B2459E-D73D-7442-C48B-6BDE27884383}"/>
              </a:ext>
            </a:extLst>
          </p:cNvPr>
          <p:cNvSpPr>
            <a:spLocks noEditPoints="1"/>
          </p:cNvSpPr>
          <p:nvPr/>
        </p:nvSpPr>
        <p:spPr bwMode="auto">
          <a:xfrm>
            <a:off x="4573824" y="3297084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18" name="Freeform 172">
            <a:extLst>
              <a:ext uri="{FF2B5EF4-FFF2-40B4-BE49-F238E27FC236}">
                <a16:creationId xmlns:a16="http://schemas.microsoft.com/office/drawing/2014/main" id="{558CBEED-7FB0-07D5-A89C-C89EC9412381}"/>
              </a:ext>
            </a:extLst>
          </p:cNvPr>
          <p:cNvSpPr>
            <a:spLocks noEditPoints="1"/>
          </p:cNvSpPr>
          <p:nvPr/>
        </p:nvSpPr>
        <p:spPr bwMode="auto">
          <a:xfrm>
            <a:off x="6355736" y="3001858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19" name="Freeform 172">
            <a:extLst>
              <a:ext uri="{FF2B5EF4-FFF2-40B4-BE49-F238E27FC236}">
                <a16:creationId xmlns:a16="http://schemas.microsoft.com/office/drawing/2014/main" id="{F9046C17-F640-14F4-F116-6D20FE1FFF25}"/>
              </a:ext>
            </a:extLst>
          </p:cNvPr>
          <p:cNvSpPr>
            <a:spLocks noEditPoints="1"/>
          </p:cNvSpPr>
          <p:nvPr/>
        </p:nvSpPr>
        <p:spPr bwMode="auto">
          <a:xfrm>
            <a:off x="6056213" y="3125931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0" name="Freeform 172">
            <a:extLst>
              <a:ext uri="{FF2B5EF4-FFF2-40B4-BE49-F238E27FC236}">
                <a16:creationId xmlns:a16="http://schemas.microsoft.com/office/drawing/2014/main" id="{4EDBE3C0-C0CE-9967-F0D9-9C18C9C1E682}"/>
              </a:ext>
            </a:extLst>
          </p:cNvPr>
          <p:cNvSpPr>
            <a:spLocks noEditPoints="1"/>
          </p:cNvSpPr>
          <p:nvPr/>
        </p:nvSpPr>
        <p:spPr bwMode="auto">
          <a:xfrm>
            <a:off x="6528080" y="3297085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1" name="Freeform 172">
            <a:extLst>
              <a:ext uri="{FF2B5EF4-FFF2-40B4-BE49-F238E27FC236}">
                <a16:creationId xmlns:a16="http://schemas.microsoft.com/office/drawing/2014/main" id="{E8CDE713-C5AF-FCAD-01C6-A8EE098CA13B}"/>
              </a:ext>
            </a:extLst>
          </p:cNvPr>
          <p:cNvSpPr>
            <a:spLocks noEditPoints="1"/>
          </p:cNvSpPr>
          <p:nvPr/>
        </p:nvSpPr>
        <p:spPr bwMode="auto">
          <a:xfrm>
            <a:off x="5103850" y="3054991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2" name="Freeform 172">
            <a:extLst>
              <a:ext uri="{FF2B5EF4-FFF2-40B4-BE49-F238E27FC236}">
                <a16:creationId xmlns:a16="http://schemas.microsoft.com/office/drawing/2014/main" id="{60C3D31C-FF49-E037-B918-89B91AB9CE0E}"/>
              </a:ext>
            </a:extLst>
          </p:cNvPr>
          <p:cNvSpPr>
            <a:spLocks noEditPoints="1"/>
          </p:cNvSpPr>
          <p:nvPr/>
        </p:nvSpPr>
        <p:spPr bwMode="auto">
          <a:xfrm>
            <a:off x="5034826" y="3233053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3" name="Freeform 172">
            <a:extLst>
              <a:ext uri="{FF2B5EF4-FFF2-40B4-BE49-F238E27FC236}">
                <a16:creationId xmlns:a16="http://schemas.microsoft.com/office/drawing/2014/main" id="{4F61DC60-DC40-3643-272F-9EAE93A40F6A}"/>
              </a:ext>
            </a:extLst>
          </p:cNvPr>
          <p:cNvSpPr>
            <a:spLocks noEditPoints="1"/>
          </p:cNvSpPr>
          <p:nvPr/>
        </p:nvSpPr>
        <p:spPr bwMode="auto">
          <a:xfrm>
            <a:off x="6097517" y="288440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4" name="Freeform 172">
            <a:extLst>
              <a:ext uri="{FF2B5EF4-FFF2-40B4-BE49-F238E27FC236}">
                <a16:creationId xmlns:a16="http://schemas.microsoft.com/office/drawing/2014/main" id="{469D54C0-C6AA-2F5E-43C2-6B63E4B5BB37}"/>
              </a:ext>
            </a:extLst>
          </p:cNvPr>
          <p:cNvSpPr>
            <a:spLocks noEditPoints="1"/>
          </p:cNvSpPr>
          <p:nvPr/>
        </p:nvSpPr>
        <p:spPr bwMode="auto">
          <a:xfrm>
            <a:off x="4545454" y="270903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5" name="Freeform 172">
            <a:extLst>
              <a:ext uri="{FF2B5EF4-FFF2-40B4-BE49-F238E27FC236}">
                <a16:creationId xmlns:a16="http://schemas.microsoft.com/office/drawing/2014/main" id="{F44257E7-D95D-84A9-5F20-F5EA6FD108C0}"/>
              </a:ext>
            </a:extLst>
          </p:cNvPr>
          <p:cNvSpPr>
            <a:spLocks noEditPoints="1"/>
          </p:cNvSpPr>
          <p:nvPr/>
        </p:nvSpPr>
        <p:spPr bwMode="auto">
          <a:xfrm>
            <a:off x="5274977" y="2844678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6" name="Freeform 172">
            <a:extLst>
              <a:ext uri="{FF2B5EF4-FFF2-40B4-BE49-F238E27FC236}">
                <a16:creationId xmlns:a16="http://schemas.microsoft.com/office/drawing/2014/main" id="{712E75DE-681A-326D-5FC0-665249DB5625}"/>
              </a:ext>
            </a:extLst>
          </p:cNvPr>
          <p:cNvSpPr>
            <a:spLocks noEditPoints="1"/>
          </p:cNvSpPr>
          <p:nvPr/>
        </p:nvSpPr>
        <p:spPr bwMode="auto">
          <a:xfrm>
            <a:off x="5986920" y="2763676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7" name="Freeform 172">
            <a:extLst>
              <a:ext uri="{FF2B5EF4-FFF2-40B4-BE49-F238E27FC236}">
                <a16:creationId xmlns:a16="http://schemas.microsoft.com/office/drawing/2014/main" id="{B1195637-410A-4559-860F-F44584097825}"/>
              </a:ext>
            </a:extLst>
          </p:cNvPr>
          <p:cNvSpPr>
            <a:spLocks noEditPoints="1"/>
          </p:cNvSpPr>
          <p:nvPr/>
        </p:nvSpPr>
        <p:spPr bwMode="auto">
          <a:xfrm>
            <a:off x="5729817" y="2709038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8" name="Freeform 172">
            <a:extLst>
              <a:ext uri="{FF2B5EF4-FFF2-40B4-BE49-F238E27FC236}">
                <a16:creationId xmlns:a16="http://schemas.microsoft.com/office/drawing/2014/main" id="{9D628FD3-3AED-E102-F470-912585D2C5EC}"/>
              </a:ext>
            </a:extLst>
          </p:cNvPr>
          <p:cNvSpPr>
            <a:spLocks noEditPoints="1"/>
          </p:cNvSpPr>
          <p:nvPr/>
        </p:nvSpPr>
        <p:spPr bwMode="auto">
          <a:xfrm>
            <a:off x="5519582" y="3919958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29" name="Freeform 172">
            <a:extLst>
              <a:ext uri="{FF2B5EF4-FFF2-40B4-BE49-F238E27FC236}">
                <a16:creationId xmlns:a16="http://schemas.microsoft.com/office/drawing/2014/main" id="{4857F82A-569A-4868-49E9-19920D95CED5}"/>
              </a:ext>
            </a:extLst>
          </p:cNvPr>
          <p:cNvSpPr>
            <a:spLocks noEditPoints="1"/>
          </p:cNvSpPr>
          <p:nvPr/>
        </p:nvSpPr>
        <p:spPr bwMode="auto">
          <a:xfrm>
            <a:off x="5772033" y="3197045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1" name="Freeform 172">
            <a:extLst>
              <a:ext uri="{FF2B5EF4-FFF2-40B4-BE49-F238E27FC236}">
                <a16:creationId xmlns:a16="http://schemas.microsoft.com/office/drawing/2014/main" id="{E5FC9E11-9B5A-9208-EAF6-68470C2E9836}"/>
              </a:ext>
            </a:extLst>
          </p:cNvPr>
          <p:cNvSpPr>
            <a:spLocks noEditPoints="1"/>
          </p:cNvSpPr>
          <p:nvPr/>
        </p:nvSpPr>
        <p:spPr bwMode="auto">
          <a:xfrm>
            <a:off x="5087321" y="3697651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2" name="Freeform 172">
            <a:extLst>
              <a:ext uri="{FF2B5EF4-FFF2-40B4-BE49-F238E27FC236}">
                <a16:creationId xmlns:a16="http://schemas.microsoft.com/office/drawing/2014/main" id="{8898BC42-4AD6-22A4-8CC4-AF5938E8B740}"/>
              </a:ext>
            </a:extLst>
          </p:cNvPr>
          <p:cNvSpPr>
            <a:spLocks noEditPoints="1"/>
          </p:cNvSpPr>
          <p:nvPr/>
        </p:nvSpPr>
        <p:spPr bwMode="auto">
          <a:xfrm>
            <a:off x="4155349" y="3233053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3" name="Freeform 172">
            <a:extLst>
              <a:ext uri="{FF2B5EF4-FFF2-40B4-BE49-F238E27FC236}">
                <a16:creationId xmlns:a16="http://schemas.microsoft.com/office/drawing/2014/main" id="{53CCB3E6-AE2F-571F-C65A-2BD83DEB5887}"/>
              </a:ext>
            </a:extLst>
          </p:cNvPr>
          <p:cNvSpPr>
            <a:spLocks noEditPoints="1"/>
          </p:cNvSpPr>
          <p:nvPr/>
        </p:nvSpPr>
        <p:spPr bwMode="auto">
          <a:xfrm>
            <a:off x="5880447" y="3091064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4" name="Freeform 172">
            <a:extLst>
              <a:ext uri="{FF2B5EF4-FFF2-40B4-BE49-F238E27FC236}">
                <a16:creationId xmlns:a16="http://schemas.microsoft.com/office/drawing/2014/main" id="{BFCD80D9-CF23-4424-E517-049A992F9587}"/>
              </a:ext>
            </a:extLst>
          </p:cNvPr>
          <p:cNvSpPr>
            <a:spLocks noEditPoints="1"/>
          </p:cNvSpPr>
          <p:nvPr/>
        </p:nvSpPr>
        <p:spPr bwMode="auto">
          <a:xfrm>
            <a:off x="5885904" y="2874267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5" name="Freeform 172">
            <a:extLst>
              <a:ext uri="{FF2B5EF4-FFF2-40B4-BE49-F238E27FC236}">
                <a16:creationId xmlns:a16="http://schemas.microsoft.com/office/drawing/2014/main" id="{F754D181-C7E0-5973-D3D3-4E7F6B9C1EAC}"/>
              </a:ext>
            </a:extLst>
          </p:cNvPr>
          <p:cNvSpPr>
            <a:spLocks noEditPoints="1"/>
          </p:cNvSpPr>
          <p:nvPr/>
        </p:nvSpPr>
        <p:spPr bwMode="auto">
          <a:xfrm>
            <a:off x="5631990" y="3364434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6" name="Freeform 172">
            <a:extLst>
              <a:ext uri="{FF2B5EF4-FFF2-40B4-BE49-F238E27FC236}">
                <a16:creationId xmlns:a16="http://schemas.microsoft.com/office/drawing/2014/main" id="{EB55D79E-C083-9365-8176-53850974881B}"/>
              </a:ext>
            </a:extLst>
          </p:cNvPr>
          <p:cNvSpPr>
            <a:spLocks noEditPoints="1"/>
          </p:cNvSpPr>
          <p:nvPr/>
        </p:nvSpPr>
        <p:spPr bwMode="auto">
          <a:xfrm>
            <a:off x="5867132" y="332452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7" name="Freeform 172">
            <a:extLst>
              <a:ext uri="{FF2B5EF4-FFF2-40B4-BE49-F238E27FC236}">
                <a16:creationId xmlns:a16="http://schemas.microsoft.com/office/drawing/2014/main" id="{C9580A42-6772-B5EA-E38E-70C461C2F636}"/>
              </a:ext>
            </a:extLst>
          </p:cNvPr>
          <p:cNvSpPr>
            <a:spLocks noEditPoints="1"/>
          </p:cNvSpPr>
          <p:nvPr/>
        </p:nvSpPr>
        <p:spPr bwMode="auto">
          <a:xfrm>
            <a:off x="5024990" y="2874474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39" name="Freeform 172">
            <a:extLst>
              <a:ext uri="{FF2B5EF4-FFF2-40B4-BE49-F238E27FC236}">
                <a16:creationId xmlns:a16="http://schemas.microsoft.com/office/drawing/2014/main" id="{3A854204-79DD-2DF3-BE91-4F4679766D08}"/>
              </a:ext>
            </a:extLst>
          </p:cNvPr>
          <p:cNvSpPr>
            <a:spLocks noEditPoints="1"/>
          </p:cNvSpPr>
          <p:nvPr/>
        </p:nvSpPr>
        <p:spPr bwMode="auto">
          <a:xfrm>
            <a:off x="6502126" y="3667802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0" name="Freeform 172">
            <a:extLst>
              <a:ext uri="{FF2B5EF4-FFF2-40B4-BE49-F238E27FC236}">
                <a16:creationId xmlns:a16="http://schemas.microsoft.com/office/drawing/2014/main" id="{08EE7756-F733-1233-7AB0-48BEBC5BC0B5}"/>
              </a:ext>
            </a:extLst>
          </p:cNvPr>
          <p:cNvSpPr>
            <a:spLocks noEditPoints="1"/>
          </p:cNvSpPr>
          <p:nvPr/>
        </p:nvSpPr>
        <p:spPr bwMode="auto">
          <a:xfrm>
            <a:off x="6699207" y="2825902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1" name="Freeform 172">
            <a:extLst>
              <a:ext uri="{FF2B5EF4-FFF2-40B4-BE49-F238E27FC236}">
                <a16:creationId xmlns:a16="http://schemas.microsoft.com/office/drawing/2014/main" id="{3EFF9347-06BA-4A03-9DCA-AFC63A42CA82}"/>
              </a:ext>
            </a:extLst>
          </p:cNvPr>
          <p:cNvSpPr>
            <a:spLocks noEditPoints="1"/>
          </p:cNvSpPr>
          <p:nvPr/>
        </p:nvSpPr>
        <p:spPr bwMode="auto">
          <a:xfrm>
            <a:off x="5507600" y="287748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2" name="Freeform 172">
            <a:extLst>
              <a:ext uri="{FF2B5EF4-FFF2-40B4-BE49-F238E27FC236}">
                <a16:creationId xmlns:a16="http://schemas.microsoft.com/office/drawing/2014/main" id="{FC2F6F45-ED40-7122-9F7F-98C151B5B535}"/>
              </a:ext>
            </a:extLst>
          </p:cNvPr>
          <p:cNvSpPr>
            <a:spLocks noEditPoints="1"/>
          </p:cNvSpPr>
          <p:nvPr/>
        </p:nvSpPr>
        <p:spPr bwMode="auto">
          <a:xfrm>
            <a:off x="4191085" y="3667803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4" name="Freeform 172">
            <a:extLst>
              <a:ext uri="{FF2B5EF4-FFF2-40B4-BE49-F238E27FC236}">
                <a16:creationId xmlns:a16="http://schemas.microsoft.com/office/drawing/2014/main" id="{B9C6A435-0C4B-5F88-42A8-7C9DC0CC0279}"/>
              </a:ext>
            </a:extLst>
          </p:cNvPr>
          <p:cNvSpPr>
            <a:spLocks noEditPoints="1"/>
          </p:cNvSpPr>
          <p:nvPr/>
        </p:nvSpPr>
        <p:spPr bwMode="auto">
          <a:xfrm>
            <a:off x="6901239" y="2916920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5" name="Freeform 172">
            <a:extLst>
              <a:ext uri="{FF2B5EF4-FFF2-40B4-BE49-F238E27FC236}">
                <a16:creationId xmlns:a16="http://schemas.microsoft.com/office/drawing/2014/main" id="{7EDADF96-82C9-3CAF-1CEF-A94384F51BE3}"/>
              </a:ext>
            </a:extLst>
          </p:cNvPr>
          <p:cNvSpPr>
            <a:spLocks noEditPoints="1"/>
          </p:cNvSpPr>
          <p:nvPr/>
        </p:nvSpPr>
        <p:spPr bwMode="auto">
          <a:xfrm>
            <a:off x="7097403" y="2534978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6" name="Freeform 172">
            <a:extLst>
              <a:ext uri="{FF2B5EF4-FFF2-40B4-BE49-F238E27FC236}">
                <a16:creationId xmlns:a16="http://schemas.microsoft.com/office/drawing/2014/main" id="{C8032AFB-7E6C-0937-CC8C-24B737F62B83}"/>
              </a:ext>
            </a:extLst>
          </p:cNvPr>
          <p:cNvSpPr>
            <a:spLocks noEditPoints="1"/>
          </p:cNvSpPr>
          <p:nvPr/>
        </p:nvSpPr>
        <p:spPr bwMode="auto">
          <a:xfrm>
            <a:off x="5199767" y="3263055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7" name="Freeform 172">
            <a:extLst>
              <a:ext uri="{FF2B5EF4-FFF2-40B4-BE49-F238E27FC236}">
                <a16:creationId xmlns:a16="http://schemas.microsoft.com/office/drawing/2014/main" id="{9B86CC81-7AB8-CC63-DF75-CE9C4FE59FB6}"/>
              </a:ext>
            </a:extLst>
          </p:cNvPr>
          <p:cNvSpPr>
            <a:spLocks noEditPoints="1"/>
          </p:cNvSpPr>
          <p:nvPr/>
        </p:nvSpPr>
        <p:spPr bwMode="auto">
          <a:xfrm>
            <a:off x="5497399" y="3362713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8" name="Freeform 172">
            <a:extLst>
              <a:ext uri="{FF2B5EF4-FFF2-40B4-BE49-F238E27FC236}">
                <a16:creationId xmlns:a16="http://schemas.microsoft.com/office/drawing/2014/main" id="{003584D4-286F-8B1F-D04D-5634A4F75636}"/>
              </a:ext>
            </a:extLst>
          </p:cNvPr>
          <p:cNvSpPr>
            <a:spLocks noEditPoints="1"/>
          </p:cNvSpPr>
          <p:nvPr/>
        </p:nvSpPr>
        <p:spPr bwMode="auto">
          <a:xfrm>
            <a:off x="5758718" y="2995407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49" name="Freeform 172">
            <a:extLst>
              <a:ext uri="{FF2B5EF4-FFF2-40B4-BE49-F238E27FC236}">
                <a16:creationId xmlns:a16="http://schemas.microsoft.com/office/drawing/2014/main" id="{B91B0EBD-A86B-795D-6BDA-DF5CDAE34046}"/>
              </a:ext>
            </a:extLst>
          </p:cNvPr>
          <p:cNvSpPr>
            <a:spLocks noEditPoints="1"/>
          </p:cNvSpPr>
          <p:nvPr/>
        </p:nvSpPr>
        <p:spPr bwMode="auto">
          <a:xfrm>
            <a:off x="4774806" y="3215123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0" name="Freeform 172">
            <a:extLst>
              <a:ext uri="{FF2B5EF4-FFF2-40B4-BE49-F238E27FC236}">
                <a16:creationId xmlns:a16="http://schemas.microsoft.com/office/drawing/2014/main" id="{E4021AA8-F77F-28B1-F180-72B199865938}"/>
              </a:ext>
            </a:extLst>
          </p:cNvPr>
          <p:cNvSpPr>
            <a:spLocks noEditPoints="1"/>
          </p:cNvSpPr>
          <p:nvPr/>
        </p:nvSpPr>
        <p:spPr bwMode="auto">
          <a:xfrm>
            <a:off x="6429539" y="2610162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1" name="Freeform 172">
            <a:extLst>
              <a:ext uri="{FF2B5EF4-FFF2-40B4-BE49-F238E27FC236}">
                <a16:creationId xmlns:a16="http://schemas.microsoft.com/office/drawing/2014/main" id="{E9071575-AA01-C1F9-2AF8-3533E8856541}"/>
              </a:ext>
            </a:extLst>
          </p:cNvPr>
          <p:cNvSpPr>
            <a:spLocks noEditPoints="1"/>
          </p:cNvSpPr>
          <p:nvPr/>
        </p:nvSpPr>
        <p:spPr bwMode="auto">
          <a:xfrm>
            <a:off x="5381564" y="3005011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2" name="Freeform 172">
            <a:extLst>
              <a:ext uri="{FF2B5EF4-FFF2-40B4-BE49-F238E27FC236}">
                <a16:creationId xmlns:a16="http://schemas.microsoft.com/office/drawing/2014/main" id="{82E648F0-7C63-A94E-43B2-5F81D8549871}"/>
              </a:ext>
            </a:extLst>
          </p:cNvPr>
          <p:cNvSpPr>
            <a:spLocks noEditPoints="1"/>
          </p:cNvSpPr>
          <p:nvPr/>
        </p:nvSpPr>
        <p:spPr bwMode="auto">
          <a:xfrm>
            <a:off x="5610779" y="2847224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5" name="Freeform 172">
            <a:extLst>
              <a:ext uri="{FF2B5EF4-FFF2-40B4-BE49-F238E27FC236}">
                <a16:creationId xmlns:a16="http://schemas.microsoft.com/office/drawing/2014/main" id="{46F91707-5C58-5A10-BCDB-FFD3CAABBCC8}"/>
              </a:ext>
            </a:extLst>
          </p:cNvPr>
          <p:cNvSpPr>
            <a:spLocks noEditPoints="1"/>
          </p:cNvSpPr>
          <p:nvPr/>
        </p:nvSpPr>
        <p:spPr bwMode="auto">
          <a:xfrm>
            <a:off x="5366733" y="334322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6" name="Freeform 172">
            <a:extLst>
              <a:ext uri="{FF2B5EF4-FFF2-40B4-BE49-F238E27FC236}">
                <a16:creationId xmlns:a16="http://schemas.microsoft.com/office/drawing/2014/main" id="{5830D7CC-3374-8D37-F792-2AD363959B24}"/>
              </a:ext>
            </a:extLst>
          </p:cNvPr>
          <p:cNvSpPr>
            <a:spLocks noEditPoints="1"/>
          </p:cNvSpPr>
          <p:nvPr/>
        </p:nvSpPr>
        <p:spPr bwMode="auto">
          <a:xfrm>
            <a:off x="5606645" y="3095929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7" name="Freeform 172">
            <a:extLst>
              <a:ext uri="{FF2B5EF4-FFF2-40B4-BE49-F238E27FC236}">
                <a16:creationId xmlns:a16="http://schemas.microsoft.com/office/drawing/2014/main" id="{F5016425-8470-8B9E-0FE0-99B713BEFAB0}"/>
              </a:ext>
            </a:extLst>
          </p:cNvPr>
          <p:cNvSpPr>
            <a:spLocks noEditPoints="1"/>
          </p:cNvSpPr>
          <p:nvPr/>
        </p:nvSpPr>
        <p:spPr bwMode="auto">
          <a:xfrm>
            <a:off x="6093181" y="3786050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8" name="Freeform 172">
            <a:extLst>
              <a:ext uri="{FF2B5EF4-FFF2-40B4-BE49-F238E27FC236}">
                <a16:creationId xmlns:a16="http://schemas.microsoft.com/office/drawing/2014/main" id="{40E73A65-A31D-B54C-6B05-0A17BF7BFB1C}"/>
              </a:ext>
            </a:extLst>
          </p:cNvPr>
          <p:cNvSpPr>
            <a:spLocks noEditPoints="1"/>
          </p:cNvSpPr>
          <p:nvPr/>
        </p:nvSpPr>
        <p:spPr bwMode="auto">
          <a:xfrm>
            <a:off x="5269520" y="2949746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sp>
        <p:nvSpPr>
          <p:cNvPr id="59" name="Freeform 172">
            <a:extLst>
              <a:ext uri="{FF2B5EF4-FFF2-40B4-BE49-F238E27FC236}">
                <a16:creationId xmlns:a16="http://schemas.microsoft.com/office/drawing/2014/main" id="{1DF2AA52-50AF-8B49-A9B0-0DAFA4DB4AEC}"/>
              </a:ext>
            </a:extLst>
          </p:cNvPr>
          <p:cNvSpPr>
            <a:spLocks noEditPoints="1"/>
          </p:cNvSpPr>
          <p:nvPr/>
        </p:nvSpPr>
        <p:spPr bwMode="auto">
          <a:xfrm>
            <a:off x="4573824" y="3804926"/>
            <a:ext cx="197081" cy="274247"/>
          </a:xfrm>
          <a:custGeom>
            <a:avLst/>
            <a:gdLst>
              <a:gd name="T0" fmla="*/ 22 w 44"/>
              <a:gd name="T1" fmla="*/ 0 h 64"/>
              <a:gd name="T2" fmla="*/ 0 w 44"/>
              <a:gd name="T3" fmla="*/ 20 h 64"/>
              <a:gd name="T4" fmla="*/ 22 w 44"/>
              <a:gd name="T5" fmla="*/ 64 h 64"/>
              <a:gd name="T6" fmla="*/ 44 w 44"/>
              <a:gd name="T7" fmla="*/ 20 h 64"/>
              <a:gd name="T8" fmla="*/ 22 w 44"/>
              <a:gd name="T9" fmla="*/ 0 h 64"/>
              <a:gd name="T10" fmla="*/ 22 w 44"/>
              <a:gd name="T11" fmla="*/ 27 h 64"/>
              <a:gd name="T12" fmla="*/ 15 w 44"/>
              <a:gd name="T13" fmla="*/ 20 h 64"/>
              <a:gd name="T14" fmla="*/ 22 w 44"/>
              <a:gd name="T15" fmla="*/ 13 h 64"/>
              <a:gd name="T16" fmla="*/ 29 w 44"/>
              <a:gd name="T17" fmla="*/ 20 h 64"/>
              <a:gd name="T18" fmla="*/ 22 w 44"/>
              <a:gd name="T19" fmla="*/ 2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64">
                <a:moveTo>
                  <a:pt x="22" y="0"/>
                </a:moveTo>
                <a:cubicBezTo>
                  <a:pt x="13" y="0"/>
                  <a:pt x="0" y="4"/>
                  <a:pt x="0" y="20"/>
                </a:cubicBezTo>
                <a:cubicBezTo>
                  <a:pt x="0" y="28"/>
                  <a:pt x="18" y="56"/>
                  <a:pt x="22" y="64"/>
                </a:cubicBezTo>
                <a:cubicBezTo>
                  <a:pt x="26" y="56"/>
                  <a:pt x="44" y="28"/>
                  <a:pt x="44" y="20"/>
                </a:cubicBezTo>
                <a:cubicBezTo>
                  <a:pt x="44" y="4"/>
                  <a:pt x="31" y="0"/>
                  <a:pt x="22" y="0"/>
                </a:cubicBezTo>
                <a:close/>
                <a:moveTo>
                  <a:pt x="22" y="27"/>
                </a:moveTo>
                <a:cubicBezTo>
                  <a:pt x="18" y="27"/>
                  <a:pt x="15" y="24"/>
                  <a:pt x="15" y="20"/>
                </a:cubicBezTo>
                <a:cubicBezTo>
                  <a:pt x="15" y="16"/>
                  <a:pt x="18" y="13"/>
                  <a:pt x="22" y="13"/>
                </a:cubicBezTo>
                <a:cubicBezTo>
                  <a:pt x="26" y="13"/>
                  <a:pt x="29" y="16"/>
                  <a:pt x="29" y="20"/>
                </a:cubicBezTo>
                <a:cubicBezTo>
                  <a:pt x="29" y="24"/>
                  <a:pt x="26" y="27"/>
                  <a:pt x="22" y="27"/>
                </a:cubicBezTo>
                <a:close/>
              </a:path>
            </a:pathLst>
          </a:custGeom>
          <a:solidFill>
            <a:srgbClr val="4ED870"/>
          </a:solidFill>
          <a:ln w="25400">
            <a:solidFill>
              <a:schemeClr val="bg1"/>
            </a:solidFill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id-ID" sz="1799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D25071-35A4-7A5E-EE64-1135DCE081AC}"/>
              </a:ext>
            </a:extLst>
          </p:cNvPr>
          <p:cNvCxnSpPr>
            <a:cxnSpLocks/>
          </p:cNvCxnSpPr>
          <p:nvPr/>
        </p:nvCxnSpPr>
        <p:spPr>
          <a:xfrm>
            <a:off x="7996197" y="889420"/>
            <a:ext cx="0" cy="5445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8E3092A7-33F7-7282-E1FE-6984F6E56E7D}"/>
              </a:ext>
            </a:extLst>
          </p:cNvPr>
          <p:cNvSpPr txBox="1">
            <a:spLocks/>
          </p:cNvSpPr>
          <p:nvPr/>
        </p:nvSpPr>
        <p:spPr>
          <a:xfrm>
            <a:off x="8332034" y="688788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Szöveg helye 2">
            <a:extLst>
              <a:ext uri="{FF2B5EF4-FFF2-40B4-BE49-F238E27FC236}">
                <a16:creationId xmlns:a16="http://schemas.microsoft.com/office/drawing/2014/main" id="{039D5FD7-0C66-3F6E-BA5E-2E7D489AA6EA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8733439" y="677295"/>
            <a:ext cx="2356177" cy="2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Telki Edzőközpont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A74EC-630F-F2DD-C297-19D77ACA18AA}"/>
              </a:ext>
            </a:extLst>
          </p:cNvPr>
          <p:cNvSpPr txBox="1"/>
          <p:nvPr/>
        </p:nvSpPr>
        <p:spPr>
          <a:xfrm>
            <a:off x="8303483" y="2586852"/>
            <a:ext cx="38531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2013</a:t>
            </a:r>
            <a:r>
              <a:rPr lang="hu-HU" sz="1600" dirty="0">
                <a:solidFill>
                  <a:schemeClr val="bg1"/>
                </a:solidFill>
              </a:rPr>
              <a:t> Uszoda,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2013</a:t>
            </a:r>
            <a:r>
              <a:rPr lang="hu-HU" sz="1600" dirty="0">
                <a:solidFill>
                  <a:schemeClr val="bg1"/>
                </a:solidFill>
              </a:rPr>
              <a:t> Lelátóbővítés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2014</a:t>
            </a:r>
            <a:r>
              <a:rPr lang="hu-HU" sz="1600" dirty="0">
                <a:solidFill>
                  <a:schemeClr val="bg1"/>
                </a:solidFill>
              </a:rPr>
              <a:t> 21 új szállodai szoba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2016</a:t>
            </a:r>
            <a:r>
              <a:rPr lang="hu-HU" sz="1600" dirty="0">
                <a:solidFill>
                  <a:schemeClr val="bg1"/>
                </a:solidFill>
              </a:rPr>
              <a:t> 400 m2-es fitneszterem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FF6E2E"/>
                </a:solidFill>
              </a:rPr>
              <a:t>2020 Teljes belső felújítás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2021</a:t>
            </a:r>
            <a:r>
              <a:rPr lang="hu-HU" sz="1600" dirty="0">
                <a:solidFill>
                  <a:schemeClr val="bg1"/>
                </a:solidFill>
              </a:rPr>
              <a:t> 3 új pálya: 2 füves, 1 kapus edzőpálya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4ED870"/>
                </a:solidFill>
              </a:rPr>
              <a:t>2022 Öntöző tó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2022</a:t>
            </a:r>
            <a:r>
              <a:rPr lang="hu-HU" sz="1600" dirty="0">
                <a:solidFill>
                  <a:schemeClr val="bg1"/>
                </a:solidFill>
              </a:rPr>
              <a:t> Edzőpark, futópálya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bg1"/>
                </a:solidFill>
              </a:rPr>
              <a:t>2023</a:t>
            </a:r>
            <a:r>
              <a:rPr lang="hu-HU" sz="1600" dirty="0">
                <a:solidFill>
                  <a:schemeClr val="bg1"/>
                </a:solidFill>
              </a:rPr>
              <a:t> Napelemes kiserőmű, modern fűtés/hűtés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4ED870"/>
                </a:solidFill>
              </a:rPr>
              <a:t>2024 Aranyminősítés, Zöld szálloda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4ED870"/>
                </a:solidFill>
              </a:rPr>
              <a:t>2025 Edzőképzés, új épületszárny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4ED870"/>
                </a:solidFill>
              </a:rPr>
              <a:t>2025 Napelempark (450 KW), előkészítés alatt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7B6C7-816A-1383-9298-59C1A18AEFB0}"/>
              </a:ext>
            </a:extLst>
          </p:cNvPr>
          <p:cNvSpPr txBox="1">
            <a:spLocks/>
          </p:cNvSpPr>
          <p:nvPr/>
        </p:nvSpPr>
        <p:spPr>
          <a:xfrm>
            <a:off x="8328692" y="3612203"/>
            <a:ext cx="223163" cy="242940"/>
          </a:xfrm>
          <a:prstGeom prst="rect">
            <a:avLst/>
          </a:prstGeom>
          <a:solidFill>
            <a:srgbClr val="FF6E2E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raphic 4" descr="Germ with solid fill">
            <a:extLst>
              <a:ext uri="{FF2B5EF4-FFF2-40B4-BE49-F238E27FC236}">
                <a16:creationId xmlns:a16="http://schemas.microsoft.com/office/drawing/2014/main" id="{559A493B-A582-67D1-0A49-C182459E0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8585" y="3636429"/>
            <a:ext cx="183375" cy="18337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BF3B0C-60F8-FF42-2A19-D4E54D12D534}"/>
              </a:ext>
            </a:extLst>
          </p:cNvPr>
          <p:cNvSpPr txBox="1">
            <a:spLocks/>
          </p:cNvSpPr>
          <p:nvPr/>
        </p:nvSpPr>
        <p:spPr>
          <a:xfrm>
            <a:off x="8322354" y="4349924"/>
            <a:ext cx="223163" cy="242940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raphic 5" descr="Leaf with solid fill">
            <a:extLst>
              <a:ext uri="{FF2B5EF4-FFF2-40B4-BE49-F238E27FC236}">
                <a16:creationId xmlns:a16="http://schemas.microsoft.com/office/drawing/2014/main" id="{C78F4F6A-F79B-206E-0978-F3A4FA7BD8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32034" y="4371431"/>
            <a:ext cx="199926" cy="19992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2DD9F96-35CD-9817-F3B2-D1C30E22B019}"/>
              </a:ext>
            </a:extLst>
          </p:cNvPr>
          <p:cNvSpPr txBox="1">
            <a:spLocks/>
          </p:cNvSpPr>
          <p:nvPr/>
        </p:nvSpPr>
        <p:spPr>
          <a:xfrm>
            <a:off x="8322354" y="5312047"/>
            <a:ext cx="223163" cy="242940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phic 9" descr="Leaf with solid fill">
            <a:extLst>
              <a:ext uri="{FF2B5EF4-FFF2-40B4-BE49-F238E27FC236}">
                <a16:creationId xmlns:a16="http://schemas.microsoft.com/office/drawing/2014/main" id="{E2DC8D4B-E4AF-B308-479B-5B34F17F4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32034" y="5333554"/>
            <a:ext cx="199926" cy="19992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98EF23-E901-7621-247A-976FED166EF9}"/>
              </a:ext>
            </a:extLst>
          </p:cNvPr>
          <p:cNvSpPr txBox="1">
            <a:spLocks/>
          </p:cNvSpPr>
          <p:nvPr/>
        </p:nvSpPr>
        <p:spPr>
          <a:xfrm>
            <a:off x="8322354" y="5598435"/>
            <a:ext cx="223163" cy="242940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Graphic 11" descr="Leaf with solid fill">
            <a:extLst>
              <a:ext uri="{FF2B5EF4-FFF2-40B4-BE49-F238E27FC236}">
                <a16:creationId xmlns:a16="http://schemas.microsoft.com/office/drawing/2014/main" id="{45D39E59-B02E-0241-D2EC-5DC8BCD424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32034" y="5619942"/>
            <a:ext cx="199926" cy="199926"/>
          </a:xfrm>
          <a:prstGeom prst="rect">
            <a:avLst/>
          </a:prstGeom>
        </p:spPr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F422185-5C8E-1AB7-D989-DE9DC46277B4}"/>
              </a:ext>
            </a:extLst>
          </p:cNvPr>
          <p:cNvSpPr txBox="1">
            <a:spLocks/>
          </p:cNvSpPr>
          <p:nvPr/>
        </p:nvSpPr>
        <p:spPr>
          <a:xfrm>
            <a:off x="8322354" y="5885279"/>
            <a:ext cx="223163" cy="242940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3" name="Graphic 62" descr="Leaf with solid fill">
            <a:extLst>
              <a:ext uri="{FF2B5EF4-FFF2-40B4-BE49-F238E27FC236}">
                <a16:creationId xmlns:a16="http://schemas.microsoft.com/office/drawing/2014/main" id="{6B712743-D318-1473-0295-D72099438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32034" y="5906786"/>
            <a:ext cx="199926" cy="199926"/>
          </a:xfrm>
          <a:prstGeom prst="rect">
            <a:avLst/>
          </a:prstGeom>
        </p:spPr>
      </p:pic>
      <p:sp>
        <p:nvSpPr>
          <p:cNvPr id="192" name="Szöveg helye 2">
            <a:extLst>
              <a:ext uri="{FF2B5EF4-FFF2-40B4-BE49-F238E27FC236}">
                <a16:creationId xmlns:a16="http://schemas.microsoft.com/office/drawing/2014/main" id="{93F88D86-3EA4-89BE-DD15-9A2C4F1EF2DC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1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95E51-2540-DF80-1180-F7B63209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F41BF1-42A2-A748-7AE6-4862257D0A35}"/>
              </a:ext>
            </a:extLst>
          </p:cNvPr>
          <p:cNvCxnSpPr>
            <a:cxnSpLocks/>
          </p:cNvCxnSpPr>
          <p:nvPr/>
        </p:nvCxnSpPr>
        <p:spPr>
          <a:xfrm>
            <a:off x="3965651" y="972794"/>
            <a:ext cx="0" cy="5445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1CB96E-B907-26F9-C6CC-7AF183624CE5}"/>
              </a:ext>
            </a:extLst>
          </p:cNvPr>
          <p:cNvCxnSpPr>
            <a:cxnSpLocks/>
          </p:cNvCxnSpPr>
          <p:nvPr/>
        </p:nvCxnSpPr>
        <p:spPr>
          <a:xfrm>
            <a:off x="2795008" y="371733"/>
            <a:ext cx="88573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wo boys playing football&#10;&#10;AI-generated content may be incorrect.">
            <a:extLst>
              <a:ext uri="{FF2B5EF4-FFF2-40B4-BE49-F238E27FC236}">
                <a16:creationId xmlns:a16="http://schemas.microsoft.com/office/drawing/2014/main" id="{BAAE14F0-E075-04B8-B64A-78CEED10729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02363" y="1070073"/>
            <a:ext cx="3658385" cy="36583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3C16E3-0F5E-E7F0-6F4B-DA0676735169}"/>
              </a:ext>
            </a:extLst>
          </p:cNvPr>
          <p:cNvSpPr/>
          <p:nvPr/>
        </p:nvSpPr>
        <p:spPr>
          <a:xfrm>
            <a:off x="4334447" y="677418"/>
            <a:ext cx="1688861" cy="58870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>
              <a:solidFill>
                <a:srgbClr val="FF0000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74D0953-006E-65C2-B7BB-B40AD25D9E6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03941" y="688110"/>
            <a:ext cx="1688864" cy="561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1EDBDB-FC6E-82F0-7F12-1D19E4F2AF8B}"/>
              </a:ext>
            </a:extLst>
          </p:cNvPr>
          <p:cNvSpPr txBox="1"/>
          <p:nvPr/>
        </p:nvSpPr>
        <p:spPr>
          <a:xfrm>
            <a:off x="4476233" y="4647697"/>
            <a:ext cx="1678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Intézmények</a:t>
            </a:r>
          </a:p>
          <a:p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száma</a:t>
            </a: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71196D69-C184-C3B0-6C04-A62958C74554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9207032" y="1978727"/>
            <a:ext cx="2160195" cy="5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308.065</a:t>
            </a:r>
            <a:endParaRPr lang="en-US" sz="4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F5C91-2EDF-6957-8D33-601D16644939}"/>
              </a:ext>
            </a:extLst>
          </p:cNvPr>
          <p:cNvSpPr txBox="1"/>
          <p:nvPr/>
        </p:nvSpPr>
        <p:spPr>
          <a:xfrm>
            <a:off x="9223929" y="2496819"/>
            <a:ext cx="2194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Versenyengedélyesek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regisztráltak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0EE1E1-5EBB-18FA-644E-E16A97EFD4B9}"/>
              </a:ext>
            </a:extLst>
          </p:cNvPr>
          <p:cNvSpPr txBox="1"/>
          <p:nvPr/>
        </p:nvSpPr>
        <p:spPr>
          <a:xfrm>
            <a:off x="6425542" y="2991237"/>
            <a:ext cx="11605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</a:rPr>
              <a:t>97.277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D1A1CE-D589-82C1-4817-5CDAA0EF8025}"/>
              </a:ext>
            </a:extLst>
          </p:cNvPr>
          <p:cNvSpPr txBox="1"/>
          <p:nvPr/>
        </p:nvSpPr>
        <p:spPr>
          <a:xfrm>
            <a:off x="317458" y="171678"/>
            <a:ext cx="241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JÁTÉKOSOK SZÁMA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Szöveg helye 2">
            <a:extLst>
              <a:ext uri="{FF2B5EF4-FFF2-40B4-BE49-F238E27FC236}">
                <a16:creationId xmlns:a16="http://schemas.microsoft.com/office/drawing/2014/main" id="{6EEAEB41-3933-9A93-86EF-78B34888E38E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625145" y="2404152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125.168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4AF17-402C-AC99-AD7C-4BAE79240AEB}"/>
              </a:ext>
            </a:extLst>
          </p:cNvPr>
          <p:cNvSpPr txBox="1"/>
          <p:nvPr/>
        </p:nvSpPr>
        <p:spPr>
          <a:xfrm>
            <a:off x="707096" y="665963"/>
            <a:ext cx="3591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Versenyengedéllyel rendelkező játékosok száma: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DE2508AF-E76B-E1A4-C4FE-D63DBC6BC098}"/>
              </a:ext>
            </a:extLst>
          </p:cNvPr>
          <p:cNvSpPr txBox="1">
            <a:spLocks/>
          </p:cNvSpPr>
          <p:nvPr/>
        </p:nvSpPr>
        <p:spPr>
          <a:xfrm>
            <a:off x="393602" y="736708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B4995C2-E379-7828-3011-63BABDE4009C}"/>
              </a:ext>
            </a:extLst>
          </p:cNvPr>
          <p:cNvCxnSpPr>
            <a:cxnSpLocks/>
          </p:cNvCxnSpPr>
          <p:nvPr/>
        </p:nvCxnSpPr>
        <p:spPr>
          <a:xfrm>
            <a:off x="8872103" y="972794"/>
            <a:ext cx="0" cy="54439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1CEEEEB5-FBA1-54F1-EA44-E5E681CB7A5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20497" y="1929176"/>
            <a:ext cx="411097" cy="411097"/>
          </a:xfrm>
          <a:prstGeom prst="rect">
            <a:avLst/>
          </a:prstGeom>
        </p:spPr>
      </p:pic>
      <p:pic>
        <p:nvPicPr>
          <p:cNvPr id="39" name="Graphic 38" descr="Woman with solid fill">
            <a:extLst>
              <a:ext uri="{FF2B5EF4-FFF2-40B4-BE49-F238E27FC236}">
                <a16:creationId xmlns:a16="http://schemas.microsoft.com/office/drawing/2014/main" id="{5F050A3C-192D-A4C2-E9CE-676901878C4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14097" y="3414451"/>
            <a:ext cx="373608" cy="373608"/>
          </a:xfrm>
          <a:prstGeom prst="rect">
            <a:avLst/>
          </a:prstGeom>
        </p:spPr>
      </p:pic>
      <p:sp>
        <p:nvSpPr>
          <p:cNvPr id="42" name="Szöveg helye 2">
            <a:extLst>
              <a:ext uri="{FF2B5EF4-FFF2-40B4-BE49-F238E27FC236}">
                <a16:creationId xmlns:a16="http://schemas.microsoft.com/office/drawing/2014/main" id="{0160E888-E289-C421-9B75-828D4A81EDE7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074963" y="2392360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159.241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Graphic 43" descr="Man with solid fill">
            <a:extLst>
              <a:ext uri="{FF2B5EF4-FFF2-40B4-BE49-F238E27FC236}">
                <a16:creationId xmlns:a16="http://schemas.microsoft.com/office/drawing/2014/main" id="{6D5B5CBF-C86C-3792-35D3-A95F86866E7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54846" y="1865367"/>
            <a:ext cx="503097" cy="503097"/>
          </a:xfrm>
          <a:prstGeom prst="rect">
            <a:avLst/>
          </a:prstGeom>
        </p:spPr>
      </p:pic>
      <p:pic>
        <p:nvPicPr>
          <p:cNvPr id="45" name="Graphic 44" descr="Man with solid fill">
            <a:extLst>
              <a:ext uri="{FF2B5EF4-FFF2-40B4-BE49-F238E27FC236}">
                <a16:creationId xmlns:a16="http://schemas.microsoft.com/office/drawing/2014/main" id="{80713D5E-A97D-0F21-50CA-08067CCCA19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216743" y="1929176"/>
            <a:ext cx="411097" cy="411097"/>
          </a:xfrm>
          <a:prstGeom prst="rect">
            <a:avLst/>
          </a:prstGeom>
        </p:spPr>
      </p:pic>
      <p:pic>
        <p:nvPicPr>
          <p:cNvPr id="46" name="Graphic 45" descr="Man with solid fill">
            <a:extLst>
              <a:ext uri="{FF2B5EF4-FFF2-40B4-BE49-F238E27FC236}">
                <a16:creationId xmlns:a16="http://schemas.microsoft.com/office/drawing/2014/main" id="{02C118E3-DD7C-87FE-467C-EF78B0559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18266" y="1713409"/>
            <a:ext cx="664495" cy="664495"/>
          </a:xfrm>
          <a:prstGeom prst="rect">
            <a:avLst/>
          </a:prstGeom>
        </p:spPr>
      </p:pic>
      <p:pic>
        <p:nvPicPr>
          <p:cNvPr id="47" name="Graphic 46" descr="Man with solid fill">
            <a:extLst>
              <a:ext uri="{FF2B5EF4-FFF2-40B4-BE49-F238E27FC236}">
                <a16:creationId xmlns:a16="http://schemas.microsoft.com/office/drawing/2014/main" id="{650FCA11-3D77-3E07-AC0D-5C8CC38748A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079322" y="1592892"/>
            <a:ext cx="813204" cy="813204"/>
          </a:xfrm>
          <a:prstGeom prst="rect">
            <a:avLst/>
          </a:prstGeom>
        </p:spPr>
      </p:pic>
      <p:pic>
        <p:nvPicPr>
          <p:cNvPr id="48" name="Graphic 47" descr="Man with solid fill">
            <a:extLst>
              <a:ext uri="{FF2B5EF4-FFF2-40B4-BE49-F238E27FC236}">
                <a16:creationId xmlns:a16="http://schemas.microsoft.com/office/drawing/2014/main" id="{82A80A67-6663-C2C9-C098-87F868AA69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624741" y="1713409"/>
            <a:ext cx="664495" cy="664495"/>
          </a:xfrm>
          <a:prstGeom prst="rect">
            <a:avLst/>
          </a:prstGeom>
        </p:spPr>
      </p:pic>
      <p:sp>
        <p:nvSpPr>
          <p:cNvPr id="49" name="Szöveg helye 2">
            <a:extLst>
              <a:ext uri="{FF2B5EF4-FFF2-40B4-BE49-F238E27FC236}">
                <a16:creationId xmlns:a16="http://schemas.microsoft.com/office/drawing/2014/main" id="{2DAAD9F3-F538-E0CA-17B4-A635DFC26D2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99447" y="3811736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3.025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Szöveg helye 2">
            <a:extLst>
              <a:ext uri="{FF2B5EF4-FFF2-40B4-BE49-F238E27FC236}">
                <a16:creationId xmlns:a16="http://schemas.microsoft.com/office/drawing/2014/main" id="{EF4BA38F-6917-6D02-84A8-117F78031A01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28695" y="4085771"/>
            <a:ext cx="1344926" cy="17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Szöveg helye 2">
            <a:extLst>
              <a:ext uri="{FF2B5EF4-FFF2-40B4-BE49-F238E27FC236}">
                <a16:creationId xmlns:a16="http://schemas.microsoft.com/office/drawing/2014/main" id="{B6ED1D6C-E5C9-7DBB-D706-90AA181B5883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804588" y="4085771"/>
            <a:ext cx="1344926" cy="17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Szöveg helye 2">
            <a:extLst>
              <a:ext uri="{FF2B5EF4-FFF2-40B4-BE49-F238E27FC236}">
                <a16:creationId xmlns:a16="http://schemas.microsoft.com/office/drawing/2014/main" id="{31BC96F1-2A7D-1236-90EA-BF7EE77C71B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972012" y="3803050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12.822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6" name="Graphic 75" descr="Woman with solid fill">
            <a:extLst>
              <a:ext uri="{FF2B5EF4-FFF2-40B4-BE49-F238E27FC236}">
                <a16:creationId xmlns:a16="http://schemas.microsoft.com/office/drawing/2014/main" id="{786158C5-877F-3D46-BF03-037BD1C61E4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31676" y="3480456"/>
            <a:ext cx="305287" cy="305287"/>
          </a:xfrm>
          <a:prstGeom prst="rect">
            <a:avLst/>
          </a:prstGeom>
        </p:spPr>
      </p:pic>
      <p:pic>
        <p:nvPicPr>
          <p:cNvPr id="77" name="Graphic 76" descr="Woman with solid fill">
            <a:extLst>
              <a:ext uri="{FF2B5EF4-FFF2-40B4-BE49-F238E27FC236}">
                <a16:creationId xmlns:a16="http://schemas.microsoft.com/office/drawing/2014/main" id="{1564CD20-00FE-B4EB-AD83-D47EA596013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61453" y="3485462"/>
            <a:ext cx="305287" cy="305287"/>
          </a:xfrm>
          <a:prstGeom prst="rect">
            <a:avLst/>
          </a:prstGeom>
        </p:spPr>
      </p:pic>
      <p:pic>
        <p:nvPicPr>
          <p:cNvPr id="80" name="Graphic 79" descr="Woman with solid fill">
            <a:extLst>
              <a:ext uri="{FF2B5EF4-FFF2-40B4-BE49-F238E27FC236}">
                <a16:creationId xmlns:a16="http://schemas.microsoft.com/office/drawing/2014/main" id="{C52BF40A-2BC9-A588-77C1-1C3CD0EF08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177726" y="3178930"/>
            <a:ext cx="617282" cy="617282"/>
          </a:xfrm>
          <a:prstGeom prst="rect">
            <a:avLst/>
          </a:prstGeom>
        </p:spPr>
      </p:pic>
      <p:pic>
        <p:nvPicPr>
          <p:cNvPr id="81" name="Graphic 80" descr="Woman with solid fill">
            <a:extLst>
              <a:ext uri="{FF2B5EF4-FFF2-40B4-BE49-F238E27FC236}">
                <a16:creationId xmlns:a16="http://schemas.microsoft.com/office/drawing/2014/main" id="{1F802216-A44E-33CB-A848-39DC583C1DE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523426" y="3263779"/>
            <a:ext cx="504401" cy="504401"/>
          </a:xfrm>
          <a:prstGeom prst="rect">
            <a:avLst/>
          </a:prstGeom>
        </p:spPr>
      </p:pic>
      <p:pic>
        <p:nvPicPr>
          <p:cNvPr id="82" name="Graphic 81" descr="Woman with solid fill">
            <a:extLst>
              <a:ext uri="{FF2B5EF4-FFF2-40B4-BE49-F238E27FC236}">
                <a16:creationId xmlns:a16="http://schemas.microsoft.com/office/drawing/2014/main" id="{0B356BF2-3FE4-FB41-45AE-A0596A0165A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948856" y="3280592"/>
            <a:ext cx="504401" cy="50440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B1040F2-D416-E745-990A-99B1270A5FF8}"/>
              </a:ext>
            </a:extLst>
          </p:cNvPr>
          <p:cNvSpPr txBox="1"/>
          <p:nvPr/>
        </p:nvSpPr>
        <p:spPr>
          <a:xfrm>
            <a:off x="387649" y="1274266"/>
            <a:ext cx="1089597" cy="338554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FÉRFIAK</a:t>
            </a:r>
            <a:endParaRPr lang="hu-HU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F696C82-7011-2516-3FBE-79526AEAE38B}"/>
              </a:ext>
            </a:extLst>
          </p:cNvPr>
          <p:cNvSpPr txBox="1"/>
          <p:nvPr/>
        </p:nvSpPr>
        <p:spPr>
          <a:xfrm>
            <a:off x="387649" y="2903448"/>
            <a:ext cx="1089597" cy="338554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NŐK</a:t>
            </a:r>
            <a:endParaRPr lang="hu-HU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6" name="Szöveg helye 2">
            <a:extLst>
              <a:ext uri="{FF2B5EF4-FFF2-40B4-BE49-F238E27FC236}">
                <a16:creationId xmlns:a16="http://schemas.microsoft.com/office/drawing/2014/main" id="{FC15A1E1-4183-DE58-E3B7-2993810D771F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80806" y="2659232"/>
            <a:ext cx="1344926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7" name="Szöveg helye 2">
            <a:extLst>
              <a:ext uri="{FF2B5EF4-FFF2-40B4-BE49-F238E27FC236}">
                <a16:creationId xmlns:a16="http://schemas.microsoft.com/office/drawing/2014/main" id="{06496078-5CD2-384D-17BA-6C3722255C3B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919469" y="2659232"/>
            <a:ext cx="1344926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225302-BCDA-BAC9-8ADB-A0D73E535443}"/>
              </a:ext>
            </a:extLst>
          </p:cNvPr>
          <p:cNvSpPr txBox="1"/>
          <p:nvPr/>
        </p:nvSpPr>
        <p:spPr>
          <a:xfrm>
            <a:off x="636546" y="5155341"/>
            <a:ext cx="3286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Futsal-versenyengedélyek száma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23D4CE13-FA6F-1DB4-144F-F7AA9DDC1471}"/>
              </a:ext>
            </a:extLst>
          </p:cNvPr>
          <p:cNvSpPr txBox="1">
            <a:spLocks/>
          </p:cNvSpPr>
          <p:nvPr/>
        </p:nvSpPr>
        <p:spPr>
          <a:xfrm>
            <a:off x="323051" y="522608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Szöveg helye 2">
            <a:extLst>
              <a:ext uri="{FF2B5EF4-FFF2-40B4-BE49-F238E27FC236}">
                <a16:creationId xmlns:a16="http://schemas.microsoft.com/office/drawing/2014/main" id="{2FFAA817-A298-8A9F-D325-77146290B2A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324103" y="6155053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1.207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Szöveg helye 2">
            <a:extLst>
              <a:ext uri="{FF2B5EF4-FFF2-40B4-BE49-F238E27FC236}">
                <a16:creationId xmlns:a16="http://schemas.microsoft.com/office/drawing/2014/main" id="{03F211BC-CB00-323F-0DA4-108EAF814C59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386826" y="6150758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31.853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Szöveg helye 2">
            <a:extLst>
              <a:ext uri="{FF2B5EF4-FFF2-40B4-BE49-F238E27FC236}">
                <a16:creationId xmlns:a16="http://schemas.microsoft.com/office/drawing/2014/main" id="{E289A7CD-9FBD-A9D3-7434-672CDB24B36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06093" y="6417630"/>
            <a:ext cx="1344926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2009/2010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Szöveg helye 2">
            <a:extLst>
              <a:ext uri="{FF2B5EF4-FFF2-40B4-BE49-F238E27FC236}">
                <a16:creationId xmlns:a16="http://schemas.microsoft.com/office/drawing/2014/main" id="{F0ECB6E1-08A6-BEDE-5120-1938B5AD64F6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231332" y="6417630"/>
            <a:ext cx="1344926" cy="1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2023/2024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85E9B0B-679F-C294-D5B6-130276EA2042}"/>
              </a:ext>
            </a:extLst>
          </p:cNvPr>
          <p:cNvSpPr/>
          <p:nvPr/>
        </p:nvSpPr>
        <p:spPr>
          <a:xfrm>
            <a:off x="1670533" y="5539757"/>
            <a:ext cx="447813" cy="581718"/>
          </a:xfrm>
          <a:prstGeom prst="rect">
            <a:avLst/>
          </a:prstGeom>
          <a:solidFill>
            <a:srgbClr val="4ED87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0685A55-13AD-5AB2-551E-AB97EA968353}"/>
              </a:ext>
            </a:extLst>
          </p:cNvPr>
          <p:cNvSpPr/>
          <p:nvPr/>
        </p:nvSpPr>
        <p:spPr>
          <a:xfrm>
            <a:off x="660538" y="6032424"/>
            <a:ext cx="447813" cy="78810"/>
          </a:xfrm>
          <a:prstGeom prst="rect">
            <a:avLst/>
          </a:prstGeom>
          <a:solidFill>
            <a:srgbClr val="4ED87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98" name="Szöveg helye 2">
            <a:extLst>
              <a:ext uri="{FF2B5EF4-FFF2-40B4-BE49-F238E27FC236}">
                <a16:creationId xmlns:a16="http://schemas.microsoft.com/office/drawing/2014/main" id="{AF51A41C-3FD8-26B7-8C07-E0CB3BAA7FC3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592393" y="6154990"/>
            <a:ext cx="1008947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+2.639%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C9DA05B4-8E3C-1A85-4EF0-A42CFC03FA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585399" y="5852544"/>
            <a:ext cx="290113" cy="290113"/>
          </a:xfrm>
          <a:prstGeom prst="rect">
            <a:avLst/>
          </a:prstGeom>
        </p:spPr>
      </p:pic>
      <p:pic>
        <p:nvPicPr>
          <p:cNvPr id="100" name="Graphic 99" descr="Woman with solid fill">
            <a:extLst>
              <a:ext uri="{FF2B5EF4-FFF2-40B4-BE49-F238E27FC236}">
                <a16:creationId xmlns:a16="http://schemas.microsoft.com/office/drawing/2014/main" id="{ABFC84AE-EBAC-0D93-7932-D317CF28646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439680" y="5853539"/>
            <a:ext cx="290113" cy="290113"/>
          </a:xfrm>
          <a:prstGeom prst="rect">
            <a:avLst/>
          </a:prstGeom>
        </p:spPr>
      </p:pic>
      <p:pic>
        <p:nvPicPr>
          <p:cNvPr id="101" name="Graphic 100" descr="Man with solid fill">
            <a:extLst>
              <a:ext uri="{FF2B5EF4-FFF2-40B4-BE49-F238E27FC236}">
                <a16:creationId xmlns:a16="http://schemas.microsoft.com/office/drawing/2014/main" id="{7D7FE25C-7BFC-B293-5727-CBD2A5EA8CD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875513" y="5847013"/>
            <a:ext cx="290113" cy="290113"/>
          </a:xfrm>
          <a:prstGeom prst="rect">
            <a:avLst/>
          </a:prstGeom>
        </p:spPr>
      </p:pic>
      <p:pic>
        <p:nvPicPr>
          <p:cNvPr id="102" name="Graphic 101" descr="Woman with solid fill">
            <a:extLst>
              <a:ext uri="{FF2B5EF4-FFF2-40B4-BE49-F238E27FC236}">
                <a16:creationId xmlns:a16="http://schemas.microsoft.com/office/drawing/2014/main" id="{9F6EEB5B-2DCC-CC64-F391-93C5541958C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730457" y="5851482"/>
            <a:ext cx="290113" cy="290113"/>
          </a:xfrm>
          <a:prstGeom prst="rect">
            <a:avLst/>
          </a:prstGeom>
        </p:spPr>
      </p:pic>
      <p:pic>
        <p:nvPicPr>
          <p:cNvPr id="103" name="Graphic 102" descr="Man with solid fill">
            <a:extLst>
              <a:ext uri="{FF2B5EF4-FFF2-40B4-BE49-F238E27FC236}">
                <a16:creationId xmlns:a16="http://schemas.microsoft.com/office/drawing/2014/main" id="{F3059848-6EBE-993D-159B-76E7B9E2AFB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172332" y="5848824"/>
            <a:ext cx="290113" cy="290113"/>
          </a:xfrm>
          <a:prstGeom prst="rect">
            <a:avLst/>
          </a:prstGeom>
        </p:spPr>
      </p:pic>
      <p:pic>
        <p:nvPicPr>
          <p:cNvPr id="104" name="Graphic 103" descr="Woman with solid fill">
            <a:extLst>
              <a:ext uri="{FF2B5EF4-FFF2-40B4-BE49-F238E27FC236}">
                <a16:creationId xmlns:a16="http://schemas.microsoft.com/office/drawing/2014/main" id="{BC933ABF-FE60-2686-0EC8-C43CF5FA4D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026613" y="5849819"/>
            <a:ext cx="290113" cy="290113"/>
          </a:xfrm>
          <a:prstGeom prst="rect">
            <a:avLst/>
          </a:prstGeom>
        </p:spPr>
      </p:pic>
      <p:pic>
        <p:nvPicPr>
          <p:cNvPr id="105" name="Graphic 104" descr="Man with solid fill">
            <a:extLst>
              <a:ext uri="{FF2B5EF4-FFF2-40B4-BE49-F238E27FC236}">
                <a16:creationId xmlns:a16="http://schemas.microsoft.com/office/drawing/2014/main" id="{0A74EDAD-1940-A44B-FC80-5BE1A42A98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462446" y="5843293"/>
            <a:ext cx="290113" cy="290113"/>
          </a:xfrm>
          <a:prstGeom prst="rect">
            <a:avLst/>
          </a:prstGeom>
        </p:spPr>
      </p:pic>
      <p:pic>
        <p:nvPicPr>
          <p:cNvPr id="106" name="Graphic 105" descr="Woman with solid fill">
            <a:extLst>
              <a:ext uri="{FF2B5EF4-FFF2-40B4-BE49-F238E27FC236}">
                <a16:creationId xmlns:a16="http://schemas.microsoft.com/office/drawing/2014/main" id="{ACBABA22-CBE9-19D7-AD00-D9A43CFE19A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317390" y="5847762"/>
            <a:ext cx="290113" cy="290113"/>
          </a:xfrm>
          <a:prstGeom prst="rect">
            <a:avLst/>
          </a:prstGeom>
        </p:spPr>
      </p:pic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291C3128-AA3D-A246-ED45-5D147BA192F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585399" y="5562914"/>
            <a:ext cx="290113" cy="290113"/>
          </a:xfrm>
          <a:prstGeom prst="rect">
            <a:avLst/>
          </a:prstGeom>
        </p:spPr>
      </p:pic>
      <p:pic>
        <p:nvPicPr>
          <p:cNvPr id="108" name="Graphic 107" descr="Woman with solid fill">
            <a:extLst>
              <a:ext uri="{FF2B5EF4-FFF2-40B4-BE49-F238E27FC236}">
                <a16:creationId xmlns:a16="http://schemas.microsoft.com/office/drawing/2014/main" id="{E5234878-14B0-17D9-CC22-58FCD83D2BC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439680" y="5563909"/>
            <a:ext cx="290113" cy="290113"/>
          </a:xfrm>
          <a:prstGeom prst="rect">
            <a:avLst/>
          </a:prstGeom>
        </p:spPr>
      </p:pic>
      <p:pic>
        <p:nvPicPr>
          <p:cNvPr id="109" name="Graphic 108" descr="Man with solid fill">
            <a:extLst>
              <a:ext uri="{FF2B5EF4-FFF2-40B4-BE49-F238E27FC236}">
                <a16:creationId xmlns:a16="http://schemas.microsoft.com/office/drawing/2014/main" id="{2BAFA2C6-C2F4-2B46-7A1C-A48D8482ED3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875513" y="5557383"/>
            <a:ext cx="290113" cy="290113"/>
          </a:xfrm>
          <a:prstGeom prst="rect">
            <a:avLst/>
          </a:prstGeom>
        </p:spPr>
      </p:pic>
      <p:pic>
        <p:nvPicPr>
          <p:cNvPr id="110" name="Graphic 109" descr="Woman with solid fill">
            <a:extLst>
              <a:ext uri="{FF2B5EF4-FFF2-40B4-BE49-F238E27FC236}">
                <a16:creationId xmlns:a16="http://schemas.microsoft.com/office/drawing/2014/main" id="{2EE27B59-EE37-A208-2713-B6AF73B8CB7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730457" y="5561852"/>
            <a:ext cx="290113" cy="290113"/>
          </a:xfrm>
          <a:prstGeom prst="rect">
            <a:avLst/>
          </a:prstGeom>
        </p:spPr>
      </p:pic>
      <p:pic>
        <p:nvPicPr>
          <p:cNvPr id="111" name="Graphic 110" descr="Man with solid fill">
            <a:extLst>
              <a:ext uri="{FF2B5EF4-FFF2-40B4-BE49-F238E27FC236}">
                <a16:creationId xmlns:a16="http://schemas.microsoft.com/office/drawing/2014/main" id="{481FADD7-2B89-604B-9F2B-69108B3CCC3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172332" y="5559194"/>
            <a:ext cx="290113" cy="290113"/>
          </a:xfrm>
          <a:prstGeom prst="rect">
            <a:avLst/>
          </a:prstGeom>
        </p:spPr>
      </p:pic>
      <p:pic>
        <p:nvPicPr>
          <p:cNvPr id="112" name="Graphic 111" descr="Woman with solid fill">
            <a:extLst>
              <a:ext uri="{FF2B5EF4-FFF2-40B4-BE49-F238E27FC236}">
                <a16:creationId xmlns:a16="http://schemas.microsoft.com/office/drawing/2014/main" id="{89F5E672-D36F-399A-7822-C7A1A05C0F9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026613" y="5560189"/>
            <a:ext cx="290113" cy="290113"/>
          </a:xfrm>
          <a:prstGeom prst="rect">
            <a:avLst/>
          </a:prstGeom>
        </p:spPr>
      </p:pic>
      <p:pic>
        <p:nvPicPr>
          <p:cNvPr id="113" name="Graphic 112" descr="Man with solid fill">
            <a:extLst>
              <a:ext uri="{FF2B5EF4-FFF2-40B4-BE49-F238E27FC236}">
                <a16:creationId xmlns:a16="http://schemas.microsoft.com/office/drawing/2014/main" id="{3A566679-629C-4A42-2363-7641DE6768F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462446" y="5553663"/>
            <a:ext cx="290113" cy="290113"/>
          </a:xfrm>
          <a:prstGeom prst="rect">
            <a:avLst/>
          </a:prstGeom>
        </p:spPr>
      </p:pic>
      <p:pic>
        <p:nvPicPr>
          <p:cNvPr id="114" name="Graphic 113" descr="Woman with solid fill">
            <a:extLst>
              <a:ext uri="{FF2B5EF4-FFF2-40B4-BE49-F238E27FC236}">
                <a16:creationId xmlns:a16="http://schemas.microsoft.com/office/drawing/2014/main" id="{60C0100F-4424-28A5-0420-28ACA2174F8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317390" y="5558132"/>
            <a:ext cx="290113" cy="290113"/>
          </a:xfrm>
          <a:prstGeom prst="rect">
            <a:avLst/>
          </a:prstGeom>
        </p:spPr>
      </p:pic>
      <p:pic>
        <p:nvPicPr>
          <p:cNvPr id="115" name="Graphic 114" descr="Court with solid fill">
            <a:extLst>
              <a:ext uri="{FF2B5EF4-FFF2-40B4-BE49-F238E27FC236}">
                <a16:creationId xmlns:a16="http://schemas.microsoft.com/office/drawing/2014/main" id="{92910B94-3DAF-E109-66AC-8C981A501EE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349710" y="5857146"/>
            <a:ext cx="680106" cy="680106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FABD280-9DFB-EEFC-C717-D0756741205C}"/>
              </a:ext>
            </a:extLst>
          </p:cNvPr>
          <p:cNvSpPr txBox="1"/>
          <p:nvPr/>
        </p:nvSpPr>
        <p:spPr>
          <a:xfrm>
            <a:off x="5244568" y="5870425"/>
            <a:ext cx="161938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2.043</a:t>
            </a:r>
            <a:br>
              <a:rPr lang="hu-HU" sz="25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óvoda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B47042D-57CD-46E7-C3B9-0979557E6BC7}"/>
              </a:ext>
            </a:extLst>
          </p:cNvPr>
          <p:cNvSpPr txBox="1"/>
          <p:nvPr/>
        </p:nvSpPr>
        <p:spPr>
          <a:xfrm>
            <a:off x="7598581" y="3002170"/>
            <a:ext cx="11754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</a:rPr>
              <a:t>38.725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F7B591-2317-D4D7-FC81-EEC3E832A5EB}"/>
              </a:ext>
            </a:extLst>
          </p:cNvPr>
          <p:cNvSpPr txBox="1"/>
          <p:nvPr/>
        </p:nvSpPr>
        <p:spPr>
          <a:xfrm>
            <a:off x="6453366" y="3432295"/>
            <a:ext cx="1089597" cy="338554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FIÚ</a:t>
            </a:r>
            <a:endParaRPr lang="hu-HU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B792732-974D-B006-BDFA-172A6746BDEA}"/>
              </a:ext>
            </a:extLst>
          </p:cNvPr>
          <p:cNvSpPr txBox="1"/>
          <p:nvPr/>
        </p:nvSpPr>
        <p:spPr>
          <a:xfrm>
            <a:off x="7640715" y="3434222"/>
            <a:ext cx="1089597" cy="338554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LÁNY</a:t>
            </a:r>
            <a:endParaRPr lang="hu-HU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21" name="Graphic 120" descr="Woman with solid fill">
            <a:extLst>
              <a:ext uri="{FF2B5EF4-FFF2-40B4-BE49-F238E27FC236}">
                <a16:creationId xmlns:a16="http://schemas.microsoft.com/office/drawing/2014/main" id="{E855DD28-FF2D-8F96-6408-ACD711A6573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942955" y="2662240"/>
            <a:ext cx="393103" cy="393103"/>
          </a:xfrm>
          <a:prstGeom prst="rect">
            <a:avLst/>
          </a:prstGeom>
        </p:spPr>
      </p:pic>
      <p:pic>
        <p:nvPicPr>
          <p:cNvPr id="122" name="Graphic 121" descr="Man with solid fill">
            <a:extLst>
              <a:ext uri="{FF2B5EF4-FFF2-40B4-BE49-F238E27FC236}">
                <a16:creationId xmlns:a16="http://schemas.microsoft.com/office/drawing/2014/main" id="{4AF76379-113B-5F4C-9CB4-19B9BAE36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771667" y="2617697"/>
            <a:ext cx="447380" cy="447380"/>
          </a:xfrm>
          <a:prstGeom prst="rect">
            <a:avLst/>
          </a:prstGeom>
        </p:spPr>
      </p:pic>
      <p:pic>
        <p:nvPicPr>
          <p:cNvPr id="123" name="Graphic 122" descr="Man with solid fill">
            <a:extLst>
              <a:ext uri="{FF2B5EF4-FFF2-40B4-BE49-F238E27FC236}">
                <a16:creationId xmlns:a16="http://schemas.microsoft.com/office/drawing/2014/main" id="{5AE1460D-BBE4-0BB9-B316-E285C45EB8D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016870" y="2691115"/>
            <a:ext cx="364229" cy="364229"/>
          </a:xfrm>
          <a:prstGeom prst="rect">
            <a:avLst/>
          </a:prstGeom>
        </p:spPr>
      </p:pic>
      <p:pic>
        <p:nvPicPr>
          <p:cNvPr id="124" name="Graphic 123" descr="Man with solid fill">
            <a:extLst>
              <a:ext uri="{FF2B5EF4-FFF2-40B4-BE49-F238E27FC236}">
                <a16:creationId xmlns:a16="http://schemas.microsoft.com/office/drawing/2014/main" id="{52008E26-BF85-EA64-D644-6F7FDFE6279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215307" y="2735065"/>
            <a:ext cx="328403" cy="328403"/>
          </a:xfrm>
          <a:prstGeom prst="rect">
            <a:avLst/>
          </a:prstGeom>
        </p:spPr>
      </p:pic>
      <p:pic>
        <p:nvPicPr>
          <p:cNvPr id="125" name="Graphic 124" descr="Man with solid fill">
            <a:extLst>
              <a:ext uri="{FF2B5EF4-FFF2-40B4-BE49-F238E27FC236}">
                <a16:creationId xmlns:a16="http://schemas.microsoft.com/office/drawing/2014/main" id="{A04D768C-DC44-5A6D-246F-D1A895CF15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604458" y="2691115"/>
            <a:ext cx="364229" cy="364229"/>
          </a:xfrm>
          <a:prstGeom prst="rect">
            <a:avLst/>
          </a:prstGeom>
        </p:spPr>
      </p:pic>
      <p:pic>
        <p:nvPicPr>
          <p:cNvPr id="127" name="Graphic 126" descr="Woman with solid fill">
            <a:extLst>
              <a:ext uri="{FF2B5EF4-FFF2-40B4-BE49-F238E27FC236}">
                <a16:creationId xmlns:a16="http://schemas.microsoft.com/office/drawing/2014/main" id="{4A0E3F15-854F-9504-C735-79124E21ABE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777225" y="2716790"/>
            <a:ext cx="338554" cy="338554"/>
          </a:xfrm>
          <a:prstGeom prst="rect">
            <a:avLst/>
          </a:prstGeom>
        </p:spPr>
      </p:pic>
      <p:pic>
        <p:nvPicPr>
          <p:cNvPr id="128" name="Graphic 127" descr="Woman with solid fill">
            <a:extLst>
              <a:ext uri="{FF2B5EF4-FFF2-40B4-BE49-F238E27FC236}">
                <a16:creationId xmlns:a16="http://schemas.microsoft.com/office/drawing/2014/main" id="{9B0B976D-20CF-25D4-2802-08D13A52BC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154667" y="2716790"/>
            <a:ext cx="338554" cy="338554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256CEE9-AF7E-A02C-DBB6-A23C83FB574C}"/>
              </a:ext>
            </a:extLst>
          </p:cNvPr>
          <p:cNvCxnSpPr>
            <a:cxnSpLocks/>
          </p:cNvCxnSpPr>
          <p:nvPr/>
        </p:nvCxnSpPr>
        <p:spPr>
          <a:xfrm flipH="1">
            <a:off x="9138637" y="3438318"/>
            <a:ext cx="25137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Szöveg helye 2">
            <a:extLst>
              <a:ext uri="{FF2B5EF4-FFF2-40B4-BE49-F238E27FC236}">
                <a16:creationId xmlns:a16="http://schemas.microsoft.com/office/drawing/2014/main" id="{FB2AFD4C-4CC3-22E7-25A2-E7BF5248C4E3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9464651" y="3754357"/>
            <a:ext cx="2127902" cy="56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Fair Play </a:t>
            </a:r>
            <a:r>
              <a:rPr lang="hu-HU" altLang="en-US" sz="18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Cup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09F6D7-BCC8-0F2E-7F74-7F651B60D0D8}"/>
              </a:ext>
            </a:extLst>
          </p:cNvPr>
          <p:cNvSpPr txBox="1"/>
          <p:nvPr/>
        </p:nvSpPr>
        <p:spPr>
          <a:xfrm>
            <a:off x="9388435" y="4023557"/>
            <a:ext cx="26231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2012: 5.365 játékos</a:t>
            </a:r>
          </a:p>
          <a:p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2025: 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10.173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játékos</a:t>
            </a:r>
          </a:p>
          <a:p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(7.341 fiú és 2.832 leány)</a:t>
            </a:r>
          </a:p>
        </p:txBody>
      </p:sp>
      <p:sp>
        <p:nvSpPr>
          <p:cNvPr id="140" name="Szöveg helye 2">
            <a:extLst>
              <a:ext uri="{FF2B5EF4-FFF2-40B4-BE49-F238E27FC236}">
                <a16:creationId xmlns:a16="http://schemas.microsoft.com/office/drawing/2014/main" id="{6DF6A3EA-97FB-CC1B-913C-7E444E0A6831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461550" y="5321221"/>
            <a:ext cx="2570526" cy="70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FETE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KALAP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Erzsébet Táborok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 Speciális Olimpiai Szövetség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A349A84-AB65-E6C5-87D1-C987DA409056}"/>
              </a:ext>
            </a:extLst>
          </p:cNvPr>
          <p:cNvSpPr txBox="1"/>
          <p:nvPr/>
        </p:nvSpPr>
        <p:spPr>
          <a:xfrm>
            <a:off x="9354607" y="4922488"/>
            <a:ext cx="2145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Szociális programok</a:t>
            </a:r>
          </a:p>
        </p:txBody>
      </p:sp>
      <p:sp>
        <p:nvSpPr>
          <p:cNvPr id="2" name="Szöveg helye 2">
            <a:extLst>
              <a:ext uri="{FF2B5EF4-FFF2-40B4-BE49-F238E27FC236}">
                <a16:creationId xmlns:a16="http://schemas.microsoft.com/office/drawing/2014/main" id="{35213C9A-FC7C-E7A6-3020-F34206933F9D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6137642" y="454556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675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CB8CACD-03E0-4D3D-C370-6BD78DA1CF8A}"/>
              </a:ext>
            </a:extLst>
          </p:cNvPr>
          <p:cNvSpPr txBox="1">
            <a:spLocks/>
          </p:cNvSpPr>
          <p:nvPr/>
        </p:nvSpPr>
        <p:spPr>
          <a:xfrm>
            <a:off x="4216817" y="4733708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raphic 4" descr="Court with solid fill">
            <a:extLst>
              <a:ext uri="{FF2B5EF4-FFF2-40B4-BE49-F238E27FC236}">
                <a16:creationId xmlns:a16="http://schemas.microsoft.com/office/drawing/2014/main" id="{0C8A2DE6-B376-5355-0133-1EC41FDD916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298532" y="4472028"/>
            <a:ext cx="914400" cy="914400"/>
          </a:xfrm>
          <a:prstGeom prst="rect">
            <a:avLst/>
          </a:prstGeom>
        </p:spPr>
      </p:pic>
      <p:pic>
        <p:nvPicPr>
          <p:cNvPr id="6" name="Graphic 5" descr="Court with solid fill">
            <a:extLst>
              <a:ext uri="{FF2B5EF4-FFF2-40B4-BE49-F238E27FC236}">
                <a16:creationId xmlns:a16="http://schemas.microsoft.com/office/drawing/2014/main" id="{C74922E7-7164-E46D-790E-7DDCEBD5D51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364483" y="4870536"/>
            <a:ext cx="402962" cy="402962"/>
          </a:xfrm>
          <a:prstGeom prst="rect">
            <a:avLst/>
          </a:prstGeom>
        </p:spPr>
      </p:pic>
      <p:pic>
        <p:nvPicPr>
          <p:cNvPr id="7" name="Graphic 6" descr="Court with solid fill">
            <a:extLst>
              <a:ext uri="{FF2B5EF4-FFF2-40B4-BE49-F238E27FC236}">
                <a16:creationId xmlns:a16="http://schemas.microsoft.com/office/drawing/2014/main" id="{0BDAE9E8-C0AB-3238-272E-F3DAD6F009F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035148" y="4677029"/>
            <a:ext cx="677599" cy="677599"/>
          </a:xfrm>
          <a:prstGeom prst="rect">
            <a:avLst/>
          </a:prstGeom>
        </p:spPr>
      </p:pic>
      <p:pic>
        <p:nvPicPr>
          <p:cNvPr id="8" name="Graphic 7" descr="Court with solid fill">
            <a:extLst>
              <a:ext uri="{FF2B5EF4-FFF2-40B4-BE49-F238E27FC236}">
                <a16:creationId xmlns:a16="http://schemas.microsoft.com/office/drawing/2014/main" id="{45AF5000-F177-29AD-8B54-C17844DA95E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002750" y="4842451"/>
            <a:ext cx="480931" cy="480931"/>
          </a:xfrm>
          <a:prstGeom prst="rect">
            <a:avLst/>
          </a:prstGeom>
        </p:spPr>
      </p:pic>
      <p:sp>
        <p:nvSpPr>
          <p:cNvPr id="9" name="Szöveg helye 2">
            <a:extLst>
              <a:ext uri="{FF2B5EF4-FFF2-40B4-BE49-F238E27FC236}">
                <a16:creationId xmlns:a16="http://schemas.microsoft.com/office/drawing/2014/main" id="{35DD8920-C33B-082E-A712-9AF1B5429F9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7369400" y="4251855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3.693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F44D6C0C-F9BF-535E-BE2D-DE3F521C529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442503" y="2731807"/>
            <a:ext cx="328403" cy="328403"/>
          </a:xfrm>
          <a:prstGeom prst="rect">
            <a:avLst/>
          </a:prstGeom>
        </p:spPr>
      </p:pic>
      <p:sp>
        <p:nvSpPr>
          <p:cNvPr id="11" name="Szöveg helye 2">
            <a:extLst>
              <a:ext uri="{FF2B5EF4-FFF2-40B4-BE49-F238E27FC236}">
                <a16:creationId xmlns:a16="http://schemas.microsoft.com/office/drawing/2014/main" id="{ACD00639-C40D-2544-F90B-271C98511089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6145312" y="5282238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B5C5651B-AF3A-56CF-DCC4-835600DB6C57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382632" y="5282238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17B3D-09D9-B61C-2F77-604D03B1E71C}"/>
              </a:ext>
            </a:extLst>
          </p:cNvPr>
          <p:cNvSpPr txBox="1"/>
          <p:nvPr/>
        </p:nvSpPr>
        <p:spPr>
          <a:xfrm>
            <a:off x="6687167" y="5890987"/>
            <a:ext cx="202555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</a:rPr>
              <a:t>55.794</a:t>
            </a:r>
          </a:p>
          <a:p>
            <a:r>
              <a:rPr lang="hu-HU" b="1" dirty="0">
                <a:solidFill>
                  <a:schemeClr val="bg1"/>
                </a:solidFill>
              </a:rPr>
              <a:t>óvodás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08B61-82E4-A929-1BE9-AE0E1D2B7747}"/>
              </a:ext>
            </a:extLst>
          </p:cNvPr>
          <p:cNvSpPr txBox="1"/>
          <p:nvPr/>
        </p:nvSpPr>
        <p:spPr>
          <a:xfrm>
            <a:off x="7395676" y="1431878"/>
            <a:ext cx="1553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136.002 </a:t>
            </a:r>
          </a:p>
        </p:txBody>
      </p:sp>
      <p:pic>
        <p:nvPicPr>
          <p:cNvPr id="20" name="Graphic 19" descr="Man with solid fill">
            <a:extLst>
              <a:ext uri="{FF2B5EF4-FFF2-40B4-BE49-F238E27FC236}">
                <a16:creationId xmlns:a16="http://schemas.microsoft.com/office/drawing/2014/main" id="{A31FEBCC-9A74-5A74-1A91-3CE05D295C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88222" y="1637956"/>
            <a:ext cx="290113" cy="290113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59BBE797-6FF4-9A29-9430-8FDB298450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78336" y="1635600"/>
            <a:ext cx="290113" cy="290113"/>
          </a:xfrm>
          <a:prstGeom prst="rect">
            <a:avLst/>
          </a:prstGeom>
        </p:spPr>
      </p:pic>
      <p:pic>
        <p:nvPicPr>
          <p:cNvPr id="22" name="Graphic 21" descr="Woman with solid fill">
            <a:extLst>
              <a:ext uri="{FF2B5EF4-FFF2-40B4-BE49-F238E27FC236}">
                <a16:creationId xmlns:a16="http://schemas.microsoft.com/office/drawing/2014/main" id="{FABF1427-1D25-F9C1-2A33-4A28EBDBF8A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333280" y="1636894"/>
            <a:ext cx="290113" cy="290113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5E4D289A-A687-B696-4BC5-29B6BE25CAF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75155" y="1637411"/>
            <a:ext cx="290113" cy="290113"/>
          </a:xfrm>
          <a:prstGeom prst="rect">
            <a:avLst/>
          </a:prstGeom>
        </p:spPr>
      </p:pic>
      <p:pic>
        <p:nvPicPr>
          <p:cNvPr id="24" name="Graphic 23" descr="Woman with solid fill">
            <a:extLst>
              <a:ext uri="{FF2B5EF4-FFF2-40B4-BE49-F238E27FC236}">
                <a16:creationId xmlns:a16="http://schemas.microsoft.com/office/drawing/2014/main" id="{E5E85718-E841-B88C-11C2-DD0B61EB71F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629436" y="1638406"/>
            <a:ext cx="290113" cy="290113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EC3D360A-4FB0-91DF-89DD-64409AEAC8D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065269" y="1635055"/>
            <a:ext cx="290113" cy="290113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6BAC41B9-CF9B-FC57-1E8D-C0FDA4C5102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920213" y="1636349"/>
            <a:ext cx="290113" cy="290113"/>
          </a:xfrm>
          <a:prstGeom prst="rect">
            <a:avLst/>
          </a:prstGeom>
        </p:spPr>
      </p:pic>
      <p:pic>
        <p:nvPicPr>
          <p:cNvPr id="67" name="Graphic 66" descr="Man with solid fill">
            <a:extLst>
              <a:ext uri="{FF2B5EF4-FFF2-40B4-BE49-F238E27FC236}">
                <a16:creationId xmlns:a16="http://schemas.microsoft.com/office/drawing/2014/main" id="{A3A38967-5276-FB6B-3D66-560910275E8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11311" y="1638144"/>
            <a:ext cx="290113" cy="290113"/>
          </a:xfrm>
          <a:prstGeom prst="rect">
            <a:avLst/>
          </a:prstGeom>
        </p:spPr>
      </p:pic>
      <p:pic>
        <p:nvPicPr>
          <p:cNvPr id="68" name="Graphic 67" descr="Man with solid fill">
            <a:extLst>
              <a:ext uri="{FF2B5EF4-FFF2-40B4-BE49-F238E27FC236}">
                <a16:creationId xmlns:a16="http://schemas.microsoft.com/office/drawing/2014/main" id="{457BFED7-BCFF-E71F-C042-0D45848BFD8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501425" y="1638963"/>
            <a:ext cx="290113" cy="290113"/>
          </a:xfrm>
          <a:prstGeom prst="rect">
            <a:avLst/>
          </a:prstGeom>
        </p:spPr>
      </p:pic>
      <p:pic>
        <p:nvPicPr>
          <p:cNvPr id="69" name="Graphic 68" descr="Woman with solid fill">
            <a:extLst>
              <a:ext uri="{FF2B5EF4-FFF2-40B4-BE49-F238E27FC236}">
                <a16:creationId xmlns:a16="http://schemas.microsoft.com/office/drawing/2014/main" id="{C0AA62AC-900E-A3D8-4316-071BDF8E85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56369" y="1637082"/>
            <a:ext cx="290113" cy="290113"/>
          </a:xfrm>
          <a:prstGeom prst="rect">
            <a:avLst/>
          </a:prstGeom>
        </p:spPr>
      </p:pic>
      <p:pic>
        <p:nvPicPr>
          <p:cNvPr id="70" name="Graphic 69" descr="Man with solid fill">
            <a:extLst>
              <a:ext uri="{FF2B5EF4-FFF2-40B4-BE49-F238E27FC236}">
                <a16:creationId xmlns:a16="http://schemas.microsoft.com/office/drawing/2014/main" id="{C32F3F00-429B-0113-9B8E-FC0F179CC63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798244" y="1640774"/>
            <a:ext cx="290113" cy="290113"/>
          </a:xfrm>
          <a:prstGeom prst="rect">
            <a:avLst/>
          </a:prstGeom>
        </p:spPr>
      </p:pic>
      <p:pic>
        <p:nvPicPr>
          <p:cNvPr id="71" name="Graphic 70" descr="Woman with solid fill">
            <a:extLst>
              <a:ext uri="{FF2B5EF4-FFF2-40B4-BE49-F238E27FC236}">
                <a16:creationId xmlns:a16="http://schemas.microsoft.com/office/drawing/2014/main" id="{A8556CD0-5B61-B10C-932A-0A83E29B048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652525" y="1638594"/>
            <a:ext cx="290113" cy="290113"/>
          </a:xfrm>
          <a:prstGeom prst="rect">
            <a:avLst/>
          </a:prstGeom>
        </p:spPr>
      </p:pic>
      <p:pic>
        <p:nvPicPr>
          <p:cNvPr id="72" name="Graphic 71" descr="Man with solid fill">
            <a:extLst>
              <a:ext uri="{FF2B5EF4-FFF2-40B4-BE49-F238E27FC236}">
                <a16:creationId xmlns:a16="http://schemas.microsoft.com/office/drawing/2014/main" id="{D3D2793A-7339-7AAE-274E-87BA669D215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088358" y="1638418"/>
            <a:ext cx="290113" cy="290113"/>
          </a:xfrm>
          <a:prstGeom prst="rect">
            <a:avLst/>
          </a:prstGeom>
        </p:spPr>
      </p:pic>
      <p:pic>
        <p:nvPicPr>
          <p:cNvPr id="73" name="Graphic 72" descr="Woman with solid fill">
            <a:extLst>
              <a:ext uri="{FF2B5EF4-FFF2-40B4-BE49-F238E27FC236}">
                <a16:creationId xmlns:a16="http://schemas.microsoft.com/office/drawing/2014/main" id="{F56A4801-6D15-DA27-6248-9727D47AC54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943302" y="1639712"/>
            <a:ext cx="290113" cy="290113"/>
          </a:xfrm>
          <a:prstGeom prst="rect">
            <a:avLst/>
          </a:prstGeom>
        </p:spPr>
      </p:pic>
      <p:pic>
        <p:nvPicPr>
          <p:cNvPr id="168" name="Graphic 167" descr="Man with solid fill">
            <a:extLst>
              <a:ext uri="{FF2B5EF4-FFF2-40B4-BE49-F238E27FC236}">
                <a16:creationId xmlns:a16="http://schemas.microsoft.com/office/drawing/2014/main" id="{30202DF0-99C4-59A9-2DE1-31ED109EBB0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88222" y="1325211"/>
            <a:ext cx="290113" cy="290113"/>
          </a:xfrm>
          <a:prstGeom prst="rect">
            <a:avLst/>
          </a:prstGeom>
        </p:spPr>
      </p:pic>
      <p:pic>
        <p:nvPicPr>
          <p:cNvPr id="169" name="Graphic 168" descr="Man with solid fill">
            <a:extLst>
              <a:ext uri="{FF2B5EF4-FFF2-40B4-BE49-F238E27FC236}">
                <a16:creationId xmlns:a16="http://schemas.microsoft.com/office/drawing/2014/main" id="{E071AE62-272D-AFFF-FE9A-9BA11B54818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78336" y="1322855"/>
            <a:ext cx="290113" cy="290113"/>
          </a:xfrm>
          <a:prstGeom prst="rect">
            <a:avLst/>
          </a:prstGeom>
        </p:spPr>
      </p:pic>
      <p:pic>
        <p:nvPicPr>
          <p:cNvPr id="170" name="Graphic 169" descr="Woman with solid fill">
            <a:extLst>
              <a:ext uri="{FF2B5EF4-FFF2-40B4-BE49-F238E27FC236}">
                <a16:creationId xmlns:a16="http://schemas.microsoft.com/office/drawing/2014/main" id="{12DF5EFB-C439-11EC-26F0-BCED02E063B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333280" y="1324149"/>
            <a:ext cx="290113" cy="290113"/>
          </a:xfrm>
          <a:prstGeom prst="rect">
            <a:avLst/>
          </a:prstGeom>
        </p:spPr>
      </p:pic>
      <p:pic>
        <p:nvPicPr>
          <p:cNvPr id="171" name="Graphic 170" descr="Man with solid fill">
            <a:extLst>
              <a:ext uri="{FF2B5EF4-FFF2-40B4-BE49-F238E27FC236}">
                <a16:creationId xmlns:a16="http://schemas.microsoft.com/office/drawing/2014/main" id="{5CFE4F2D-7198-41ED-5C56-F3560FD5002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75155" y="1324666"/>
            <a:ext cx="290113" cy="290113"/>
          </a:xfrm>
          <a:prstGeom prst="rect">
            <a:avLst/>
          </a:prstGeom>
        </p:spPr>
      </p:pic>
      <p:pic>
        <p:nvPicPr>
          <p:cNvPr id="172" name="Graphic 171" descr="Woman with solid fill">
            <a:extLst>
              <a:ext uri="{FF2B5EF4-FFF2-40B4-BE49-F238E27FC236}">
                <a16:creationId xmlns:a16="http://schemas.microsoft.com/office/drawing/2014/main" id="{9A6DC94F-18DE-4D9F-5D30-CE63B88AE87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629436" y="1325661"/>
            <a:ext cx="290113" cy="290113"/>
          </a:xfrm>
          <a:prstGeom prst="rect">
            <a:avLst/>
          </a:prstGeom>
        </p:spPr>
      </p:pic>
      <p:pic>
        <p:nvPicPr>
          <p:cNvPr id="173" name="Graphic 172" descr="Man with solid fill">
            <a:extLst>
              <a:ext uri="{FF2B5EF4-FFF2-40B4-BE49-F238E27FC236}">
                <a16:creationId xmlns:a16="http://schemas.microsoft.com/office/drawing/2014/main" id="{E09B6C83-54E2-96DD-FEA7-C3EE24D2E4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065269" y="1322310"/>
            <a:ext cx="290113" cy="290113"/>
          </a:xfrm>
          <a:prstGeom prst="rect">
            <a:avLst/>
          </a:prstGeom>
        </p:spPr>
      </p:pic>
      <p:pic>
        <p:nvPicPr>
          <p:cNvPr id="174" name="Graphic 173" descr="Woman with solid fill">
            <a:extLst>
              <a:ext uri="{FF2B5EF4-FFF2-40B4-BE49-F238E27FC236}">
                <a16:creationId xmlns:a16="http://schemas.microsoft.com/office/drawing/2014/main" id="{F1D369CC-BE2F-A6B6-F378-9FFAC5E1C5B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920213" y="1323604"/>
            <a:ext cx="290113" cy="290113"/>
          </a:xfrm>
          <a:prstGeom prst="rect">
            <a:avLst/>
          </a:prstGeom>
        </p:spPr>
      </p:pic>
      <p:pic>
        <p:nvPicPr>
          <p:cNvPr id="175" name="Graphic 174" descr="Man with solid fill">
            <a:extLst>
              <a:ext uri="{FF2B5EF4-FFF2-40B4-BE49-F238E27FC236}">
                <a16:creationId xmlns:a16="http://schemas.microsoft.com/office/drawing/2014/main" id="{F33EF2BD-F0A8-79BB-D610-092478CC787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11311" y="1325399"/>
            <a:ext cx="290113" cy="290113"/>
          </a:xfrm>
          <a:prstGeom prst="rect">
            <a:avLst/>
          </a:prstGeom>
        </p:spPr>
      </p:pic>
      <p:pic>
        <p:nvPicPr>
          <p:cNvPr id="176" name="Graphic 175" descr="Man with solid fill">
            <a:extLst>
              <a:ext uri="{FF2B5EF4-FFF2-40B4-BE49-F238E27FC236}">
                <a16:creationId xmlns:a16="http://schemas.microsoft.com/office/drawing/2014/main" id="{D9B51F03-9837-D158-C519-AC8EAA33BB9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501425" y="1326218"/>
            <a:ext cx="290113" cy="290113"/>
          </a:xfrm>
          <a:prstGeom prst="rect">
            <a:avLst/>
          </a:prstGeom>
        </p:spPr>
      </p:pic>
      <p:pic>
        <p:nvPicPr>
          <p:cNvPr id="177" name="Graphic 176" descr="Woman with solid fill">
            <a:extLst>
              <a:ext uri="{FF2B5EF4-FFF2-40B4-BE49-F238E27FC236}">
                <a16:creationId xmlns:a16="http://schemas.microsoft.com/office/drawing/2014/main" id="{74E8D23B-111F-69D0-090A-F3ECFA9C31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56369" y="1324337"/>
            <a:ext cx="290113" cy="290113"/>
          </a:xfrm>
          <a:prstGeom prst="rect">
            <a:avLst/>
          </a:prstGeom>
        </p:spPr>
      </p:pic>
      <p:pic>
        <p:nvPicPr>
          <p:cNvPr id="178" name="Graphic 177" descr="Man with solid fill">
            <a:extLst>
              <a:ext uri="{FF2B5EF4-FFF2-40B4-BE49-F238E27FC236}">
                <a16:creationId xmlns:a16="http://schemas.microsoft.com/office/drawing/2014/main" id="{03C937C1-6626-CAB1-5D35-C2784A50C51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798244" y="1328029"/>
            <a:ext cx="290113" cy="290113"/>
          </a:xfrm>
          <a:prstGeom prst="rect">
            <a:avLst/>
          </a:prstGeom>
        </p:spPr>
      </p:pic>
      <p:pic>
        <p:nvPicPr>
          <p:cNvPr id="179" name="Graphic 178" descr="Woman with solid fill">
            <a:extLst>
              <a:ext uri="{FF2B5EF4-FFF2-40B4-BE49-F238E27FC236}">
                <a16:creationId xmlns:a16="http://schemas.microsoft.com/office/drawing/2014/main" id="{F895ED9C-DC2F-5CBB-2EA0-DA07F7B7AD3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652525" y="1325849"/>
            <a:ext cx="290113" cy="290113"/>
          </a:xfrm>
          <a:prstGeom prst="rect">
            <a:avLst/>
          </a:prstGeom>
        </p:spPr>
      </p:pic>
      <p:pic>
        <p:nvPicPr>
          <p:cNvPr id="180" name="Graphic 179" descr="Man with solid fill">
            <a:extLst>
              <a:ext uri="{FF2B5EF4-FFF2-40B4-BE49-F238E27FC236}">
                <a16:creationId xmlns:a16="http://schemas.microsoft.com/office/drawing/2014/main" id="{F87B7DEF-A00E-2A55-EA79-2FFFDBA8099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088358" y="1325673"/>
            <a:ext cx="290113" cy="290113"/>
          </a:xfrm>
          <a:prstGeom prst="rect">
            <a:avLst/>
          </a:prstGeom>
        </p:spPr>
      </p:pic>
      <p:pic>
        <p:nvPicPr>
          <p:cNvPr id="181" name="Graphic 180" descr="Woman with solid fill">
            <a:extLst>
              <a:ext uri="{FF2B5EF4-FFF2-40B4-BE49-F238E27FC236}">
                <a16:creationId xmlns:a16="http://schemas.microsoft.com/office/drawing/2014/main" id="{76D6816C-7E02-9FE5-A02B-096C4FAB53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943302" y="1326967"/>
            <a:ext cx="290113" cy="290113"/>
          </a:xfrm>
          <a:prstGeom prst="rect">
            <a:avLst/>
          </a:prstGeom>
        </p:spPr>
      </p:pic>
      <p:pic>
        <p:nvPicPr>
          <p:cNvPr id="182" name="Graphic 181" descr="Man with solid fill">
            <a:extLst>
              <a:ext uri="{FF2B5EF4-FFF2-40B4-BE49-F238E27FC236}">
                <a16:creationId xmlns:a16="http://schemas.microsoft.com/office/drawing/2014/main" id="{82C3F789-1787-E78E-FFC1-46CF7885C6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88222" y="1007366"/>
            <a:ext cx="290113" cy="290113"/>
          </a:xfrm>
          <a:prstGeom prst="rect">
            <a:avLst/>
          </a:prstGeom>
        </p:spPr>
      </p:pic>
      <p:pic>
        <p:nvPicPr>
          <p:cNvPr id="183" name="Graphic 182" descr="Man with solid fill">
            <a:extLst>
              <a:ext uri="{FF2B5EF4-FFF2-40B4-BE49-F238E27FC236}">
                <a16:creationId xmlns:a16="http://schemas.microsoft.com/office/drawing/2014/main" id="{25727F2A-ADC1-C56B-CCD7-9BDAE8BC60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78336" y="1005010"/>
            <a:ext cx="290113" cy="290113"/>
          </a:xfrm>
          <a:prstGeom prst="rect">
            <a:avLst/>
          </a:prstGeom>
        </p:spPr>
      </p:pic>
      <p:pic>
        <p:nvPicPr>
          <p:cNvPr id="184" name="Graphic 183" descr="Woman with solid fill">
            <a:extLst>
              <a:ext uri="{FF2B5EF4-FFF2-40B4-BE49-F238E27FC236}">
                <a16:creationId xmlns:a16="http://schemas.microsoft.com/office/drawing/2014/main" id="{193E35B4-AD97-A1B8-574A-5618827100D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333280" y="1006304"/>
            <a:ext cx="290113" cy="290113"/>
          </a:xfrm>
          <a:prstGeom prst="rect">
            <a:avLst/>
          </a:prstGeom>
        </p:spPr>
      </p:pic>
      <p:pic>
        <p:nvPicPr>
          <p:cNvPr id="185" name="Graphic 184" descr="Man with solid fill">
            <a:extLst>
              <a:ext uri="{FF2B5EF4-FFF2-40B4-BE49-F238E27FC236}">
                <a16:creationId xmlns:a16="http://schemas.microsoft.com/office/drawing/2014/main" id="{F860738E-2544-860C-3EB5-849617E085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75155" y="1006821"/>
            <a:ext cx="290113" cy="290113"/>
          </a:xfrm>
          <a:prstGeom prst="rect">
            <a:avLst/>
          </a:prstGeom>
        </p:spPr>
      </p:pic>
      <p:pic>
        <p:nvPicPr>
          <p:cNvPr id="186" name="Graphic 185" descr="Woman with solid fill">
            <a:extLst>
              <a:ext uri="{FF2B5EF4-FFF2-40B4-BE49-F238E27FC236}">
                <a16:creationId xmlns:a16="http://schemas.microsoft.com/office/drawing/2014/main" id="{3ABA1902-9310-1719-B39F-64E4765C9F0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629436" y="1007816"/>
            <a:ext cx="290113" cy="290113"/>
          </a:xfrm>
          <a:prstGeom prst="rect">
            <a:avLst/>
          </a:prstGeom>
        </p:spPr>
      </p:pic>
      <p:pic>
        <p:nvPicPr>
          <p:cNvPr id="187" name="Graphic 186" descr="Man with solid fill">
            <a:extLst>
              <a:ext uri="{FF2B5EF4-FFF2-40B4-BE49-F238E27FC236}">
                <a16:creationId xmlns:a16="http://schemas.microsoft.com/office/drawing/2014/main" id="{39F536BC-EDEF-9D3D-C786-FE48A311AA0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065269" y="1004465"/>
            <a:ext cx="290113" cy="290113"/>
          </a:xfrm>
          <a:prstGeom prst="rect">
            <a:avLst/>
          </a:prstGeom>
        </p:spPr>
      </p:pic>
      <p:pic>
        <p:nvPicPr>
          <p:cNvPr id="188" name="Graphic 187" descr="Woman with solid fill">
            <a:extLst>
              <a:ext uri="{FF2B5EF4-FFF2-40B4-BE49-F238E27FC236}">
                <a16:creationId xmlns:a16="http://schemas.microsoft.com/office/drawing/2014/main" id="{BCEBBE8B-7502-B85A-B6EC-12FC0646B5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920213" y="1005759"/>
            <a:ext cx="290113" cy="290113"/>
          </a:xfrm>
          <a:prstGeom prst="rect">
            <a:avLst/>
          </a:prstGeom>
        </p:spPr>
      </p:pic>
      <p:pic>
        <p:nvPicPr>
          <p:cNvPr id="189" name="Graphic 188" descr="Man with solid fill">
            <a:extLst>
              <a:ext uri="{FF2B5EF4-FFF2-40B4-BE49-F238E27FC236}">
                <a16:creationId xmlns:a16="http://schemas.microsoft.com/office/drawing/2014/main" id="{F550C109-1592-FEA0-D5EB-5B0A6298C0E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11311" y="1007554"/>
            <a:ext cx="290113" cy="290113"/>
          </a:xfrm>
          <a:prstGeom prst="rect">
            <a:avLst/>
          </a:prstGeom>
        </p:spPr>
      </p:pic>
      <p:pic>
        <p:nvPicPr>
          <p:cNvPr id="190" name="Graphic 189" descr="Man with solid fill">
            <a:extLst>
              <a:ext uri="{FF2B5EF4-FFF2-40B4-BE49-F238E27FC236}">
                <a16:creationId xmlns:a16="http://schemas.microsoft.com/office/drawing/2014/main" id="{4A227C2C-2C49-0B5D-42B0-5290918C96A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501425" y="1008373"/>
            <a:ext cx="290113" cy="290113"/>
          </a:xfrm>
          <a:prstGeom prst="rect">
            <a:avLst/>
          </a:prstGeom>
        </p:spPr>
      </p:pic>
      <p:pic>
        <p:nvPicPr>
          <p:cNvPr id="191" name="Graphic 190" descr="Woman with solid fill">
            <a:extLst>
              <a:ext uri="{FF2B5EF4-FFF2-40B4-BE49-F238E27FC236}">
                <a16:creationId xmlns:a16="http://schemas.microsoft.com/office/drawing/2014/main" id="{01CE8367-8C1F-5F41-1C70-60E1BB2DDD4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56369" y="1006492"/>
            <a:ext cx="290113" cy="290113"/>
          </a:xfrm>
          <a:prstGeom prst="rect">
            <a:avLst/>
          </a:prstGeom>
        </p:spPr>
      </p:pic>
      <p:pic>
        <p:nvPicPr>
          <p:cNvPr id="192" name="Graphic 191" descr="Man with solid fill">
            <a:extLst>
              <a:ext uri="{FF2B5EF4-FFF2-40B4-BE49-F238E27FC236}">
                <a16:creationId xmlns:a16="http://schemas.microsoft.com/office/drawing/2014/main" id="{1D6E8292-FCEA-CFAD-8F5B-AEF1862E7AB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798244" y="1010184"/>
            <a:ext cx="290113" cy="290113"/>
          </a:xfrm>
          <a:prstGeom prst="rect">
            <a:avLst/>
          </a:prstGeom>
        </p:spPr>
      </p:pic>
      <p:pic>
        <p:nvPicPr>
          <p:cNvPr id="193" name="Graphic 192" descr="Woman with solid fill">
            <a:extLst>
              <a:ext uri="{FF2B5EF4-FFF2-40B4-BE49-F238E27FC236}">
                <a16:creationId xmlns:a16="http://schemas.microsoft.com/office/drawing/2014/main" id="{3693008E-3F78-AD59-F321-ECAD699802D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652525" y="1008004"/>
            <a:ext cx="290113" cy="290113"/>
          </a:xfrm>
          <a:prstGeom prst="rect">
            <a:avLst/>
          </a:prstGeom>
        </p:spPr>
      </p:pic>
      <p:pic>
        <p:nvPicPr>
          <p:cNvPr id="194" name="Graphic 193" descr="Man with solid fill">
            <a:extLst>
              <a:ext uri="{FF2B5EF4-FFF2-40B4-BE49-F238E27FC236}">
                <a16:creationId xmlns:a16="http://schemas.microsoft.com/office/drawing/2014/main" id="{870A70E9-2F3C-7FD2-E173-E4A60234591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088358" y="1007828"/>
            <a:ext cx="290113" cy="290113"/>
          </a:xfrm>
          <a:prstGeom prst="rect">
            <a:avLst/>
          </a:prstGeom>
        </p:spPr>
      </p:pic>
      <p:pic>
        <p:nvPicPr>
          <p:cNvPr id="195" name="Graphic 194" descr="Woman with solid fill">
            <a:extLst>
              <a:ext uri="{FF2B5EF4-FFF2-40B4-BE49-F238E27FC236}">
                <a16:creationId xmlns:a16="http://schemas.microsoft.com/office/drawing/2014/main" id="{0AC6F48E-AD3A-8F5F-E493-6CD9A24DB6F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943302" y="1009122"/>
            <a:ext cx="290113" cy="290113"/>
          </a:xfrm>
          <a:prstGeom prst="rect">
            <a:avLst/>
          </a:prstGeom>
        </p:spPr>
      </p:pic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C8FDEA91-12E9-56DF-9946-53A944D1654A}"/>
              </a:ext>
            </a:extLst>
          </p:cNvPr>
          <p:cNvSpPr txBox="1">
            <a:spLocks/>
          </p:cNvSpPr>
          <p:nvPr/>
        </p:nvSpPr>
        <p:spPr>
          <a:xfrm>
            <a:off x="9115503" y="374058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9E164D48-100F-94CD-102D-420C082A12A1}"/>
              </a:ext>
            </a:extLst>
          </p:cNvPr>
          <p:cNvSpPr txBox="1">
            <a:spLocks/>
          </p:cNvSpPr>
          <p:nvPr/>
        </p:nvSpPr>
        <p:spPr>
          <a:xfrm>
            <a:off x="9130722" y="4961324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7" name="Picture 226" descr="A logo of a person with a crown&#10;&#10;AI-generated content may be incorrect.">
            <a:extLst>
              <a:ext uri="{FF2B5EF4-FFF2-40B4-BE49-F238E27FC236}">
                <a16:creationId xmlns:a16="http://schemas.microsoft.com/office/drawing/2014/main" id="{06687CA1-A1B5-DA9A-8419-2FDDC7B7E10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105849" y="5277549"/>
            <a:ext cx="436732" cy="396211"/>
          </a:xfrm>
          <a:prstGeom prst="rect">
            <a:avLst/>
          </a:prstGeom>
        </p:spPr>
      </p:pic>
      <p:pic>
        <p:nvPicPr>
          <p:cNvPr id="229" name="Picture 228" descr="A red shield with white cross&#10;&#10;AI-generated content may be incorrect.">
            <a:extLst>
              <a:ext uri="{FF2B5EF4-FFF2-40B4-BE49-F238E27FC236}">
                <a16:creationId xmlns:a16="http://schemas.microsoft.com/office/drawing/2014/main" id="{595D544B-2CCD-9326-DA4C-9D0C43F20A1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718304" y="5316556"/>
            <a:ext cx="308113" cy="3301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90E98B-8D12-3B00-034C-E16F6F5F6F80}"/>
              </a:ext>
            </a:extLst>
          </p:cNvPr>
          <p:cNvSpPr txBox="1"/>
          <p:nvPr/>
        </p:nvSpPr>
        <p:spPr>
          <a:xfrm>
            <a:off x="4486694" y="5284865"/>
            <a:ext cx="1346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(óvoda, iskola)</a:t>
            </a:r>
          </a:p>
        </p:txBody>
      </p:sp>
      <p:sp>
        <p:nvSpPr>
          <p:cNvPr id="29" name="Szöveg helye 2">
            <a:extLst>
              <a:ext uri="{FF2B5EF4-FFF2-40B4-BE49-F238E27FC236}">
                <a16:creationId xmlns:a16="http://schemas.microsoft.com/office/drawing/2014/main" id="{1E072D6D-E131-B1A1-5518-F0D5DF5582A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418450" y="972280"/>
            <a:ext cx="1334108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172.063 fő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37E7AE-1C11-272D-B198-5694A92FE52A}"/>
              </a:ext>
            </a:extLst>
          </p:cNvPr>
          <p:cNvSpPr txBox="1"/>
          <p:nvPr/>
        </p:nvSpPr>
        <p:spPr>
          <a:xfrm>
            <a:off x="387649" y="4480940"/>
            <a:ext cx="1089597" cy="338554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PROFIK</a:t>
            </a:r>
            <a:endParaRPr lang="hu-HU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4" name="Szöveg helye 2">
            <a:extLst>
              <a:ext uri="{FF2B5EF4-FFF2-40B4-BE49-F238E27FC236}">
                <a16:creationId xmlns:a16="http://schemas.microsoft.com/office/drawing/2014/main" id="{B46B644A-A2BD-2F07-A520-41853DF3AAE0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778066" y="4526603"/>
            <a:ext cx="1394262" cy="2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&lt;1.500 fő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Szöveg helye 2">
            <a:extLst>
              <a:ext uri="{FF2B5EF4-FFF2-40B4-BE49-F238E27FC236}">
                <a16:creationId xmlns:a16="http://schemas.microsoft.com/office/drawing/2014/main" id="{98FCCCCA-6B2E-3D57-A567-7BEB8EA6066B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3A439B-4B5A-C012-D613-1579A86978CC}"/>
              </a:ext>
            </a:extLst>
          </p:cNvPr>
          <p:cNvSpPr txBox="1"/>
          <p:nvPr/>
        </p:nvSpPr>
        <p:spPr>
          <a:xfrm>
            <a:off x="5906776" y="1558593"/>
            <a:ext cx="1046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27.731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059840-507A-9B0A-793C-48C70CCEA42B}"/>
              </a:ext>
            </a:extLst>
          </p:cNvPr>
          <p:cNvSpPr txBox="1"/>
          <p:nvPr/>
        </p:nvSpPr>
        <p:spPr>
          <a:xfrm>
            <a:off x="6250084" y="624748"/>
            <a:ext cx="2578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intézményi </a:t>
            </a:r>
            <a:r>
              <a:rPr lang="hu-HU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programban összesen: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D417E4-C73D-B098-9006-387C47C718F4}"/>
              </a:ext>
            </a:extLst>
          </p:cNvPr>
          <p:cNvSpPr txBox="1"/>
          <p:nvPr/>
        </p:nvSpPr>
        <p:spPr>
          <a:xfrm>
            <a:off x="7649869" y="1843075"/>
            <a:ext cx="107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A29872-F492-05C5-AE41-B89F14ABC23F}"/>
              </a:ext>
            </a:extLst>
          </p:cNvPr>
          <p:cNvSpPr txBox="1"/>
          <p:nvPr/>
        </p:nvSpPr>
        <p:spPr>
          <a:xfrm>
            <a:off x="5873124" y="1836840"/>
            <a:ext cx="107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3CD023F-9931-632A-5DD4-74366250BAB3}"/>
              </a:ext>
            </a:extLst>
          </p:cNvPr>
          <p:cNvCxnSpPr>
            <a:cxnSpLocks/>
          </p:cNvCxnSpPr>
          <p:nvPr/>
        </p:nvCxnSpPr>
        <p:spPr>
          <a:xfrm flipH="1">
            <a:off x="6520354" y="2395022"/>
            <a:ext cx="212313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phic 58" descr="Arrow Right with solid fill">
            <a:extLst>
              <a:ext uri="{FF2B5EF4-FFF2-40B4-BE49-F238E27FC236}">
                <a16:creationId xmlns:a16="http://schemas.microsoft.com/office/drawing/2014/main" id="{A33CA036-4B73-BEFA-B1F8-72246D42A6F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 rot="20442670">
            <a:off x="6793851" y="1434274"/>
            <a:ext cx="723983" cy="6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0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80A004-B6D0-3538-CAA2-7C80C2150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E3159B-52F3-EC18-BCFE-3222A4B3FA5F}"/>
              </a:ext>
            </a:extLst>
          </p:cNvPr>
          <p:cNvSpPr/>
          <p:nvPr/>
        </p:nvSpPr>
        <p:spPr>
          <a:xfrm>
            <a:off x="9076337" y="2368494"/>
            <a:ext cx="1988188" cy="946798"/>
          </a:xfrm>
          <a:prstGeom prst="rect">
            <a:avLst/>
          </a:prstGeom>
          <a:solidFill>
            <a:srgbClr val="09C6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0252F-2DE7-4E1C-1E98-A694F492E4AF}"/>
              </a:ext>
            </a:extLst>
          </p:cNvPr>
          <p:cNvSpPr/>
          <p:nvPr/>
        </p:nvSpPr>
        <p:spPr>
          <a:xfrm>
            <a:off x="8604393" y="4662861"/>
            <a:ext cx="2892896" cy="1060023"/>
          </a:xfrm>
          <a:prstGeom prst="rect">
            <a:avLst/>
          </a:prstGeom>
          <a:solidFill>
            <a:srgbClr val="142E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80559-0783-CAF8-F021-2D506CF1C1FB}"/>
              </a:ext>
            </a:extLst>
          </p:cNvPr>
          <p:cNvSpPr txBox="1"/>
          <p:nvPr/>
        </p:nvSpPr>
        <p:spPr>
          <a:xfrm>
            <a:off x="317458" y="171678"/>
            <a:ext cx="412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SZAKMAI BESZÁMOLÓ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2E465-6650-A40D-070C-D448AD632CEA}"/>
              </a:ext>
            </a:extLst>
          </p:cNvPr>
          <p:cNvCxnSpPr>
            <a:cxnSpLocks/>
          </p:cNvCxnSpPr>
          <p:nvPr/>
        </p:nvCxnSpPr>
        <p:spPr>
          <a:xfrm>
            <a:off x="3182587" y="371733"/>
            <a:ext cx="84697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CEF0884-E2D8-DF6B-F6B2-60D68A1F160F}"/>
              </a:ext>
            </a:extLst>
          </p:cNvPr>
          <p:cNvSpPr txBox="1">
            <a:spLocks/>
          </p:cNvSpPr>
          <p:nvPr/>
        </p:nvSpPr>
        <p:spPr>
          <a:xfrm>
            <a:off x="8604393" y="5081586"/>
            <a:ext cx="2892896" cy="505680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Grassroots,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Amatőr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sportszervezet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73BFCC-492A-350C-ADAC-E34A4C97A75F}"/>
              </a:ext>
            </a:extLst>
          </p:cNvPr>
          <p:cNvSpPr/>
          <p:nvPr/>
        </p:nvSpPr>
        <p:spPr>
          <a:xfrm>
            <a:off x="8856744" y="3515678"/>
            <a:ext cx="2428518" cy="946798"/>
          </a:xfrm>
          <a:prstGeom prst="rect">
            <a:avLst/>
          </a:prstGeom>
          <a:solidFill>
            <a:srgbClr val="0D5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2369CE-38C7-F2E4-D881-82F48F12B512}"/>
              </a:ext>
            </a:extLst>
          </p:cNvPr>
          <p:cNvSpPr txBox="1">
            <a:spLocks/>
          </p:cNvSpPr>
          <p:nvPr/>
        </p:nvSpPr>
        <p:spPr>
          <a:xfrm>
            <a:off x="8856172" y="3917275"/>
            <a:ext cx="2428518" cy="576973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Körzet</a:t>
            </a:r>
            <a:r>
              <a:rPr lang="hu-HU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özpont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08F56C8-B1BE-E632-ED0D-1EB85E136622}"/>
              </a:ext>
            </a:extLst>
          </p:cNvPr>
          <p:cNvSpPr txBox="1">
            <a:spLocks/>
          </p:cNvSpPr>
          <p:nvPr/>
        </p:nvSpPr>
        <p:spPr>
          <a:xfrm>
            <a:off x="9076337" y="2728870"/>
            <a:ext cx="1988189" cy="586408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Tehetség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Központ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41F9E-D9E1-2FE0-BBF7-D23B10DD030F}"/>
              </a:ext>
            </a:extLst>
          </p:cNvPr>
          <p:cNvSpPr/>
          <p:nvPr/>
        </p:nvSpPr>
        <p:spPr>
          <a:xfrm>
            <a:off x="9451205" y="1221310"/>
            <a:ext cx="1179470" cy="946798"/>
          </a:xfrm>
          <a:prstGeom prst="rect">
            <a:avLst/>
          </a:prstGeom>
          <a:solidFill>
            <a:srgbClr val="FF6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627B1A-BAB3-04D1-73A7-79CB770B67BC}"/>
              </a:ext>
            </a:extLst>
          </p:cNvPr>
          <p:cNvSpPr txBox="1">
            <a:spLocks/>
          </p:cNvSpPr>
          <p:nvPr/>
        </p:nvSpPr>
        <p:spPr>
          <a:xfrm>
            <a:off x="9393284" y="1595364"/>
            <a:ext cx="1295311" cy="573823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Kiemelt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akadémia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6001FF4-DAE6-234C-9AFA-C81A1242C4A8}"/>
              </a:ext>
            </a:extLst>
          </p:cNvPr>
          <p:cNvSpPr txBox="1">
            <a:spLocks/>
          </p:cNvSpPr>
          <p:nvPr/>
        </p:nvSpPr>
        <p:spPr>
          <a:xfrm>
            <a:off x="9712293" y="1218609"/>
            <a:ext cx="657287" cy="441026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A9E863-922A-FAC7-1EDC-EBA289FCFC9C}"/>
              </a:ext>
            </a:extLst>
          </p:cNvPr>
          <p:cNvSpPr txBox="1">
            <a:spLocks/>
          </p:cNvSpPr>
          <p:nvPr/>
        </p:nvSpPr>
        <p:spPr>
          <a:xfrm>
            <a:off x="9738792" y="2366276"/>
            <a:ext cx="657291" cy="441026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C211774-0585-41B1-5F10-0F547EF60808}"/>
              </a:ext>
            </a:extLst>
          </p:cNvPr>
          <p:cNvSpPr txBox="1">
            <a:spLocks/>
          </p:cNvSpPr>
          <p:nvPr/>
        </p:nvSpPr>
        <p:spPr>
          <a:xfrm>
            <a:off x="9712293" y="3591258"/>
            <a:ext cx="657291" cy="441026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AEF82E3-C992-6DDC-04EE-4FE9965A13B4}"/>
              </a:ext>
            </a:extLst>
          </p:cNvPr>
          <p:cNvSpPr txBox="1">
            <a:spLocks/>
          </p:cNvSpPr>
          <p:nvPr/>
        </p:nvSpPr>
        <p:spPr>
          <a:xfrm>
            <a:off x="9401138" y="4651738"/>
            <a:ext cx="1299406" cy="441026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1.400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83F6B14-C053-31FA-30FD-DDFEB8E60B76}"/>
              </a:ext>
            </a:extLst>
          </p:cNvPr>
          <p:cNvSpPr txBox="1">
            <a:spLocks/>
          </p:cNvSpPr>
          <p:nvPr/>
        </p:nvSpPr>
        <p:spPr>
          <a:xfrm>
            <a:off x="8710542" y="5734007"/>
            <a:ext cx="2941836" cy="796722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írásos</a:t>
            </a:r>
            <a:r>
              <a:rPr lang="hu-H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beszámoló,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edzéslátogatás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Több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mint 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élő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kapcsolat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hu-H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klubok és intézmények között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18302DC-CC9D-0E5E-B7E3-E2809036A73B}"/>
              </a:ext>
            </a:extLst>
          </p:cNvPr>
          <p:cNvSpPr txBox="1">
            <a:spLocks/>
          </p:cNvSpPr>
          <p:nvPr/>
        </p:nvSpPr>
        <p:spPr>
          <a:xfrm>
            <a:off x="4725138" y="151724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9684B8D-FF98-C659-510B-E036FB9E953B}"/>
              </a:ext>
            </a:extLst>
          </p:cNvPr>
          <p:cNvSpPr txBox="1">
            <a:spLocks/>
          </p:cNvSpPr>
          <p:nvPr/>
        </p:nvSpPr>
        <p:spPr>
          <a:xfrm>
            <a:off x="5059821" y="1389444"/>
            <a:ext cx="2863865" cy="525440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az 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elleni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játék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dzés</a:t>
            </a:r>
            <a:r>
              <a:rPr lang="hu-HU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23FBCE7-7AFB-5BAA-22AC-F07656580194}"/>
              </a:ext>
            </a:extLst>
          </p:cNvPr>
          <p:cNvSpPr txBox="1">
            <a:spLocks/>
          </p:cNvSpPr>
          <p:nvPr/>
        </p:nvSpPr>
        <p:spPr>
          <a:xfrm>
            <a:off x="4722660" y="2566612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50E57D-BC7E-1949-803B-ADEEC575B514}"/>
              </a:ext>
            </a:extLst>
          </p:cNvPr>
          <p:cNvSpPr txBox="1">
            <a:spLocks/>
          </p:cNvSpPr>
          <p:nvPr/>
        </p:nvSpPr>
        <p:spPr>
          <a:xfrm>
            <a:off x="5044990" y="2398209"/>
            <a:ext cx="2762531" cy="633080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mérések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elemzések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U15-19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korosztály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7863E88-D912-214A-AA97-0AC3FC7622C5}"/>
              </a:ext>
            </a:extLst>
          </p:cNvPr>
          <p:cNvSpPr txBox="1">
            <a:spLocks/>
          </p:cNvSpPr>
          <p:nvPr/>
        </p:nvSpPr>
        <p:spPr>
          <a:xfrm>
            <a:off x="4719811" y="316007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4666019-4DDA-EEC9-4DF8-4F2FF7E802EC}"/>
              </a:ext>
            </a:extLst>
          </p:cNvPr>
          <p:cNvSpPr txBox="1">
            <a:spLocks/>
          </p:cNvSpPr>
          <p:nvPr/>
        </p:nvSpPr>
        <p:spPr>
          <a:xfrm>
            <a:off x="5023054" y="3010055"/>
            <a:ext cx="2834814" cy="573945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15-19 éves játékosok fizikai állapotának javítása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7A28C48-5A99-E77D-C325-5A0A5141ECDC}"/>
              </a:ext>
            </a:extLst>
          </p:cNvPr>
          <p:cNvSpPr txBox="1">
            <a:spLocks/>
          </p:cNvSpPr>
          <p:nvPr/>
        </p:nvSpPr>
        <p:spPr>
          <a:xfrm>
            <a:off x="4731114" y="375780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545EA5C-BF69-5215-D2F8-05A8DE92807B}"/>
              </a:ext>
            </a:extLst>
          </p:cNvPr>
          <p:cNvSpPr txBox="1">
            <a:spLocks/>
          </p:cNvSpPr>
          <p:nvPr/>
        </p:nvSpPr>
        <p:spPr>
          <a:xfrm>
            <a:off x="5023054" y="3662418"/>
            <a:ext cx="2956686" cy="637795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kiemelt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tehetségek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egyéni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képzése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heti rendszerességgel Telkiben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Talent-program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602D2B-607D-D2F1-E53E-15E1F5F64658}"/>
              </a:ext>
            </a:extLst>
          </p:cNvPr>
          <p:cNvCxnSpPr>
            <a:cxnSpLocks/>
          </p:cNvCxnSpPr>
          <p:nvPr/>
        </p:nvCxnSpPr>
        <p:spPr>
          <a:xfrm>
            <a:off x="4393521" y="972794"/>
            <a:ext cx="0" cy="5445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4CB634-B2CF-C5BC-30D1-521876B7BD99}"/>
              </a:ext>
            </a:extLst>
          </p:cNvPr>
          <p:cNvCxnSpPr>
            <a:cxnSpLocks/>
          </p:cNvCxnSpPr>
          <p:nvPr/>
        </p:nvCxnSpPr>
        <p:spPr>
          <a:xfrm>
            <a:off x="8070120" y="972794"/>
            <a:ext cx="0" cy="53976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D2BAA5-6337-E060-9453-BB1B4FEEBB69}"/>
              </a:ext>
            </a:extLst>
          </p:cNvPr>
          <p:cNvSpPr txBox="1"/>
          <p:nvPr/>
        </p:nvSpPr>
        <p:spPr>
          <a:xfrm>
            <a:off x="4744706" y="861492"/>
            <a:ext cx="2956667" cy="400110"/>
          </a:xfrm>
          <a:prstGeom prst="rect">
            <a:avLst/>
          </a:prstGeom>
          <a:solidFill>
            <a:srgbClr val="FF6E2E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Célok és eszközök</a:t>
            </a:r>
            <a:endParaRPr lang="hu-H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566E2F-4C4C-6783-A034-93EA935B158E}"/>
              </a:ext>
            </a:extLst>
          </p:cNvPr>
          <p:cNvSpPr txBox="1"/>
          <p:nvPr/>
        </p:nvSpPr>
        <p:spPr>
          <a:xfrm>
            <a:off x="421174" y="861492"/>
            <a:ext cx="3603801" cy="400110"/>
          </a:xfrm>
          <a:prstGeom prst="rect">
            <a:avLst/>
          </a:prstGeom>
          <a:solidFill>
            <a:srgbClr val="FF6E2E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Stratégiai újítások</a:t>
            </a:r>
            <a:endParaRPr lang="hu-H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A82910F-A2A2-0E74-005F-76423D581F54}"/>
              </a:ext>
            </a:extLst>
          </p:cNvPr>
          <p:cNvSpPr txBox="1">
            <a:spLocks/>
          </p:cNvSpPr>
          <p:nvPr/>
        </p:nvSpPr>
        <p:spPr>
          <a:xfrm>
            <a:off x="650490" y="1350254"/>
            <a:ext cx="3743031" cy="199464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egységes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edzőképzési </a:t>
            </a: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anyagok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gyakorlati </a:t>
            </a: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videótár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kézikönyv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kluboknak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nemzetközi </a:t>
            </a:r>
            <a:r>
              <a:rPr lang="hu-HU" sz="14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scouting</a:t>
            </a: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7-14 éves korban technikai alapok, </a:t>
            </a: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játékkészség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fejlesztése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15-19 éves korosztályokban </a:t>
            </a: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hatékonyabb együttműködés az akadémiákat felügyelő  minisztériummal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06FFB07-6EDC-933A-97BD-65F6F633CD43}"/>
              </a:ext>
            </a:extLst>
          </p:cNvPr>
          <p:cNvSpPr txBox="1">
            <a:spLocks/>
          </p:cNvSpPr>
          <p:nvPr/>
        </p:nvSpPr>
        <p:spPr>
          <a:xfrm>
            <a:off x="397387" y="3535244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23AE3B3-DA6A-3E73-C5BF-8E920DDD2312}"/>
              </a:ext>
            </a:extLst>
          </p:cNvPr>
          <p:cNvSpPr txBox="1">
            <a:spLocks/>
          </p:cNvSpPr>
          <p:nvPr/>
        </p:nvSpPr>
        <p:spPr>
          <a:xfrm>
            <a:off x="805677" y="3321816"/>
            <a:ext cx="3175485" cy="652210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klubok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rangsora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MLSZ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produktivitási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rendszerében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2015</a:t>
            </a:r>
            <a:r>
              <a:rPr lang="hu-HU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óta</a:t>
            </a:r>
            <a:endParaRPr lang="en-US" sz="1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D848208-A28B-08D1-B230-012049BEB582}"/>
              </a:ext>
            </a:extLst>
          </p:cNvPr>
          <p:cNvSpPr txBox="1">
            <a:spLocks/>
          </p:cNvSpPr>
          <p:nvPr/>
        </p:nvSpPr>
        <p:spPr>
          <a:xfrm>
            <a:off x="835065" y="3932770"/>
            <a:ext cx="2866182" cy="1083661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Puskás Akadémia 	97.733 pont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ETO FC 		88.729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Budapest Honvéd FC 	78.519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MTK 		71.735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Illés Sport Alapítvány 	55.743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7D4D4FF-1131-9C8C-C419-91640351821F}"/>
              </a:ext>
            </a:extLst>
          </p:cNvPr>
          <p:cNvSpPr txBox="1">
            <a:spLocks/>
          </p:cNvSpPr>
          <p:nvPr/>
        </p:nvSpPr>
        <p:spPr>
          <a:xfrm>
            <a:off x="397101" y="518499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8DB280B-BF6A-CD99-D5A5-0DDBEA999206}"/>
              </a:ext>
            </a:extLst>
          </p:cNvPr>
          <p:cNvSpPr txBox="1">
            <a:spLocks/>
          </p:cNvSpPr>
          <p:nvPr/>
        </p:nvSpPr>
        <p:spPr>
          <a:xfrm>
            <a:off x="781604" y="5156912"/>
            <a:ext cx="3175485" cy="290490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játékosok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rangsora</a:t>
            </a:r>
            <a:r>
              <a:rPr lang="hu-HU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MLSZ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produktivitási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rendszerében</a:t>
            </a:r>
            <a:r>
              <a:rPr lang="en-US" sz="1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E81AEAE-2B02-09F2-758A-9AFF90807EE0}"/>
              </a:ext>
            </a:extLst>
          </p:cNvPr>
          <p:cNvSpPr txBox="1">
            <a:spLocks/>
          </p:cNvSpPr>
          <p:nvPr/>
        </p:nvSpPr>
        <p:spPr>
          <a:xfrm>
            <a:off x="810992" y="5536054"/>
            <a:ext cx="2866182" cy="1083661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Szoboszlai Dominik 	25.544 pont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Bolla Bendegúz 	20.572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Sallai Roland 	18.910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Schäfer András 	15.299</a:t>
            </a:r>
          </a:p>
          <a:p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hu-HU" sz="12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Kerkez</a:t>
            </a:r>
            <a:r>
              <a:rPr lang="hu-HU" sz="1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Milos 	13.575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BE0F1C38-514B-5834-F271-C9FC5B199878}"/>
              </a:ext>
            </a:extLst>
          </p:cNvPr>
          <p:cNvSpPr txBox="1"/>
          <p:nvPr/>
        </p:nvSpPr>
        <p:spPr>
          <a:xfrm>
            <a:off x="8381281" y="575539"/>
            <a:ext cx="3603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Országosan és regionálisan is egymásra épülő utánpótlásrendszer</a:t>
            </a:r>
            <a:endParaRPr lang="hu-H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90B5B2-B667-1849-47FA-B7B023BB5C93}"/>
              </a:ext>
            </a:extLst>
          </p:cNvPr>
          <p:cNvSpPr txBox="1">
            <a:spLocks/>
          </p:cNvSpPr>
          <p:nvPr/>
        </p:nvSpPr>
        <p:spPr>
          <a:xfrm>
            <a:off x="4726902" y="449406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EBFE36-B0F2-7B72-3C9D-94EA1AC0BFD1}"/>
              </a:ext>
            </a:extLst>
          </p:cNvPr>
          <p:cNvSpPr txBox="1">
            <a:spLocks/>
          </p:cNvSpPr>
          <p:nvPr/>
        </p:nvSpPr>
        <p:spPr>
          <a:xfrm>
            <a:off x="5059821" y="4378630"/>
            <a:ext cx="2956686" cy="637795"/>
          </a:xfrm>
          <a:prstGeom prst="rect">
            <a:avLst/>
          </a:prstGeom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megfelelő ösztönzés bevezetése: produktivitási rendszer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5A16692-13F9-BBA6-6033-5F4BC866F3D8}"/>
              </a:ext>
            </a:extLst>
          </p:cNvPr>
          <p:cNvSpPr txBox="1">
            <a:spLocks/>
          </p:cNvSpPr>
          <p:nvPr/>
        </p:nvSpPr>
        <p:spPr>
          <a:xfrm>
            <a:off x="4726444" y="514145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8AEEB997-BE9C-D393-E5AE-A488775A1CB3}"/>
              </a:ext>
            </a:extLst>
          </p:cNvPr>
          <p:cNvSpPr txBox="1"/>
          <p:nvPr/>
        </p:nvSpPr>
        <p:spPr>
          <a:xfrm>
            <a:off x="5069464" y="5051362"/>
            <a:ext cx="3170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több fiatal játékos a felnőttfutballban, az NB II-ben </a:t>
            </a:r>
          </a:p>
          <a:p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 az NB I-ben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A722B9-5B38-9777-A149-E4A3743F72AB}"/>
              </a:ext>
            </a:extLst>
          </p:cNvPr>
          <p:cNvSpPr txBox="1">
            <a:spLocks/>
          </p:cNvSpPr>
          <p:nvPr/>
        </p:nvSpPr>
        <p:spPr>
          <a:xfrm>
            <a:off x="4725138" y="600239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FC9DFAC2-FFAB-855C-2583-70C4815807C3}"/>
              </a:ext>
            </a:extLst>
          </p:cNvPr>
          <p:cNvSpPr txBox="1"/>
          <p:nvPr/>
        </p:nvSpPr>
        <p:spPr>
          <a:xfrm>
            <a:off x="5059821" y="5914498"/>
            <a:ext cx="3170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Talent</a:t>
            </a:r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 informatikai és vállalatirányítási rendszer bevezetése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8FF1CE9-0C0B-569F-8ECE-A229A14F73D7}"/>
              </a:ext>
            </a:extLst>
          </p:cNvPr>
          <p:cNvSpPr txBox="1">
            <a:spLocks/>
          </p:cNvSpPr>
          <p:nvPr/>
        </p:nvSpPr>
        <p:spPr>
          <a:xfrm>
            <a:off x="4719811" y="200585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DFBE99E6-7DCD-BC24-B460-4E8B50DFA2A3}"/>
              </a:ext>
            </a:extLst>
          </p:cNvPr>
          <p:cNvSpPr txBox="1"/>
          <p:nvPr/>
        </p:nvSpPr>
        <p:spPr>
          <a:xfrm>
            <a:off x="5088185" y="1941438"/>
            <a:ext cx="244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labdaérintésének számának növelése</a:t>
            </a:r>
            <a:endParaRPr lang="hu-HU" sz="1200" dirty="0"/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8EB3511F-B85B-2743-5262-A2D962CB977C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2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34869B-A4FB-D5A8-77F7-4330109EA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941144-F070-13CF-D048-F095F9FBC697}"/>
              </a:ext>
            </a:extLst>
          </p:cNvPr>
          <p:cNvCxnSpPr>
            <a:cxnSpLocks/>
          </p:cNvCxnSpPr>
          <p:nvPr/>
        </p:nvCxnSpPr>
        <p:spPr>
          <a:xfrm>
            <a:off x="3609710" y="972794"/>
            <a:ext cx="0" cy="5445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269514-1759-BABE-F503-FD7E7735D3A9}"/>
              </a:ext>
            </a:extLst>
          </p:cNvPr>
          <p:cNvCxnSpPr>
            <a:cxnSpLocks/>
          </p:cNvCxnSpPr>
          <p:nvPr/>
        </p:nvCxnSpPr>
        <p:spPr>
          <a:xfrm>
            <a:off x="2847921" y="371733"/>
            <a:ext cx="88044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ACF6DE-1DCD-8303-0230-B71AB00AA988}"/>
              </a:ext>
            </a:extLst>
          </p:cNvPr>
          <p:cNvSpPr txBox="1"/>
          <p:nvPr/>
        </p:nvSpPr>
        <p:spPr>
          <a:xfrm>
            <a:off x="317458" y="171678"/>
            <a:ext cx="277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SZAKEMBERKÉPZÉS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098149-AE44-4311-9280-3D8F1576F0F4}"/>
              </a:ext>
            </a:extLst>
          </p:cNvPr>
          <p:cNvCxnSpPr>
            <a:cxnSpLocks/>
          </p:cNvCxnSpPr>
          <p:nvPr/>
        </p:nvCxnSpPr>
        <p:spPr>
          <a:xfrm>
            <a:off x="8872103" y="571788"/>
            <a:ext cx="0" cy="58449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CB92F4-9F1B-7BFA-BC8D-F5230B0EAC25}"/>
              </a:ext>
            </a:extLst>
          </p:cNvPr>
          <p:cNvCxnSpPr>
            <a:cxnSpLocks/>
          </p:cNvCxnSpPr>
          <p:nvPr/>
        </p:nvCxnSpPr>
        <p:spPr>
          <a:xfrm flipH="1">
            <a:off x="9138637" y="2540405"/>
            <a:ext cx="25137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93ECE3-6C87-25D6-EA4D-C31FC61E72D1}"/>
              </a:ext>
            </a:extLst>
          </p:cNvPr>
          <p:cNvSpPr txBox="1"/>
          <p:nvPr/>
        </p:nvSpPr>
        <p:spPr>
          <a:xfrm>
            <a:off x="419335" y="1581492"/>
            <a:ext cx="2512739" cy="461665"/>
          </a:xfrm>
          <a:prstGeom prst="rect">
            <a:avLst/>
          </a:prstGeom>
          <a:solidFill>
            <a:srgbClr val="FF6E2E"/>
          </a:solidFill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PRO-szakember</a:t>
            </a:r>
            <a:endParaRPr lang="hu-HU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70F38DFC-A85F-E2DF-495E-C845E88624F9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623712" y="815727"/>
            <a:ext cx="1241588" cy="63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5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103</a:t>
            </a:r>
            <a:endParaRPr lang="en-US" sz="5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Szöveg helye 2">
            <a:extLst>
              <a:ext uri="{FF2B5EF4-FFF2-40B4-BE49-F238E27FC236}">
                <a16:creationId xmlns:a16="http://schemas.microsoft.com/office/drawing/2014/main" id="{98E269A9-C712-8045-FD45-E28ED915BE16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543287" y="3406277"/>
            <a:ext cx="814586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18204A-EACC-7522-E391-39A80AE9BA5C}"/>
              </a:ext>
            </a:extLst>
          </p:cNvPr>
          <p:cNvSpPr txBox="1"/>
          <p:nvPr/>
        </p:nvSpPr>
        <p:spPr>
          <a:xfrm>
            <a:off x="1430015" y="3388906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Tanfolyamtípus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7896A-C907-BA0D-6AEA-F7B4146F7107}"/>
              </a:ext>
            </a:extLst>
          </p:cNvPr>
          <p:cNvSpPr txBox="1"/>
          <p:nvPr/>
        </p:nvSpPr>
        <p:spPr>
          <a:xfrm>
            <a:off x="575407" y="2926064"/>
            <a:ext cx="1566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Edzőképzés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BAF0471-4011-ADEA-FECA-0E76A406717F}"/>
              </a:ext>
            </a:extLst>
          </p:cNvPr>
          <p:cNvSpPr txBox="1">
            <a:spLocks/>
          </p:cNvSpPr>
          <p:nvPr/>
        </p:nvSpPr>
        <p:spPr>
          <a:xfrm>
            <a:off x="310141" y="2981823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F3043258-15BF-9D6B-572B-091B7327F218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545513" y="3792290"/>
            <a:ext cx="814586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684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EFA004-D830-34F6-A711-AEAABD284D55}"/>
              </a:ext>
            </a:extLst>
          </p:cNvPr>
          <p:cNvSpPr txBox="1"/>
          <p:nvPr/>
        </p:nvSpPr>
        <p:spPr>
          <a:xfrm>
            <a:off x="1443858" y="3764626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Kurzus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Szöveg helye 2">
            <a:extLst>
              <a:ext uri="{FF2B5EF4-FFF2-40B4-BE49-F238E27FC236}">
                <a16:creationId xmlns:a16="http://schemas.microsoft.com/office/drawing/2014/main" id="{B87D6C7D-C9E4-100F-79F8-AD84995407CB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18978" y="4171192"/>
            <a:ext cx="1270863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rgbClr val="FFA3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14.852</a:t>
            </a:r>
            <a:endParaRPr lang="en-US" sz="2400" b="1" dirty="0">
              <a:solidFill>
                <a:srgbClr val="FFA300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CBAA6-B842-57BE-0DC0-1D18347A78F5}"/>
              </a:ext>
            </a:extLst>
          </p:cNvPr>
          <p:cNvSpPr txBox="1"/>
          <p:nvPr/>
        </p:nvSpPr>
        <p:spPr>
          <a:xfrm>
            <a:off x="1450490" y="4171419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FFA3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Végzett hallgató</a:t>
            </a:r>
            <a:endParaRPr lang="en-US" sz="1400" b="1" dirty="0">
              <a:solidFill>
                <a:srgbClr val="FFA300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67E837-5584-63F2-9090-52620A64108E}"/>
              </a:ext>
            </a:extLst>
          </p:cNvPr>
          <p:cNvSpPr txBox="1"/>
          <p:nvPr/>
        </p:nvSpPr>
        <p:spPr>
          <a:xfrm>
            <a:off x="570440" y="4964769"/>
            <a:ext cx="1566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Edzők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D24A532-4F27-107F-82A4-BF4E74EE0C26}"/>
              </a:ext>
            </a:extLst>
          </p:cNvPr>
          <p:cNvSpPr txBox="1">
            <a:spLocks/>
          </p:cNvSpPr>
          <p:nvPr/>
        </p:nvSpPr>
        <p:spPr>
          <a:xfrm>
            <a:off x="305173" y="500061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Szöveg helye 2">
            <a:extLst>
              <a:ext uri="{FF2B5EF4-FFF2-40B4-BE49-F238E27FC236}">
                <a16:creationId xmlns:a16="http://schemas.microsoft.com/office/drawing/2014/main" id="{7F28A598-AE9A-986A-0619-FC4B8D160173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93133" y="5410247"/>
            <a:ext cx="814586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968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3CF316-228C-3E56-43A8-A166C41B95F2}"/>
              </a:ext>
            </a:extLst>
          </p:cNvPr>
          <p:cNvSpPr txBox="1"/>
          <p:nvPr/>
        </p:nvSpPr>
        <p:spPr>
          <a:xfrm>
            <a:off x="1379861" y="5392876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- licenc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Szöveg helye 2">
            <a:extLst>
              <a:ext uri="{FF2B5EF4-FFF2-40B4-BE49-F238E27FC236}">
                <a16:creationId xmlns:a16="http://schemas.microsoft.com/office/drawing/2014/main" id="{E475F771-B425-1F2D-85AF-B146E7168F5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95359" y="5796260"/>
            <a:ext cx="814586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4.353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0B859A-B403-9211-B32E-1E3144499CCD}"/>
              </a:ext>
            </a:extLst>
          </p:cNvPr>
          <p:cNvSpPr txBox="1"/>
          <p:nvPr/>
        </p:nvSpPr>
        <p:spPr>
          <a:xfrm>
            <a:off x="1393704" y="5768596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 - licenc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Szöveg helye 2">
            <a:extLst>
              <a:ext uri="{FF2B5EF4-FFF2-40B4-BE49-F238E27FC236}">
                <a16:creationId xmlns:a16="http://schemas.microsoft.com/office/drawing/2014/main" id="{3FCD8E7A-75D1-A6BF-E166-194055EA490F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8824" y="6175162"/>
            <a:ext cx="1270863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58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BBDB76-FC65-8724-8EFC-9770EBE91548}"/>
              </a:ext>
            </a:extLst>
          </p:cNvPr>
          <p:cNvSpPr txBox="1"/>
          <p:nvPr/>
        </p:nvSpPr>
        <p:spPr>
          <a:xfrm>
            <a:off x="1400336" y="6175389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Futsal-B képzés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7102F4-C97A-2E82-FC72-F07599D6FBC9}"/>
              </a:ext>
            </a:extLst>
          </p:cNvPr>
          <p:cNvSpPr txBox="1"/>
          <p:nvPr/>
        </p:nvSpPr>
        <p:spPr>
          <a:xfrm>
            <a:off x="3822485" y="2574750"/>
            <a:ext cx="4956432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Tudásbehozatal fontossága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Műhelymunka</a:t>
            </a:r>
            <a:endParaRPr lang="hu-HU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Nemzetközi trendek követése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Modern klubmodell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Fejlődést, felfelé áramlást segítő klubhálózat kialakítása</a:t>
            </a:r>
            <a:endParaRPr lang="hu-HU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zöveg helye 2">
            <a:extLst>
              <a:ext uri="{FF2B5EF4-FFF2-40B4-BE49-F238E27FC236}">
                <a16:creationId xmlns:a16="http://schemas.microsoft.com/office/drawing/2014/main" id="{9BA3F1B9-A06F-65A4-F0AC-11E7A6BCC1DE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311130" y="955305"/>
            <a:ext cx="814586" cy="2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6.685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382EE7-9DAF-BCB8-B43D-CACFF3041CA4}"/>
              </a:ext>
            </a:extLst>
          </p:cNvPr>
          <p:cNvSpPr txBox="1"/>
          <p:nvPr/>
        </p:nvSpPr>
        <p:spPr>
          <a:xfrm>
            <a:off x="10177504" y="907110"/>
            <a:ext cx="1697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Grassroots</a:t>
            </a: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 </a:t>
            </a:r>
            <a:b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licenc 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Szöveg helye 2">
            <a:extLst>
              <a:ext uri="{FF2B5EF4-FFF2-40B4-BE49-F238E27FC236}">
                <a16:creationId xmlns:a16="http://schemas.microsoft.com/office/drawing/2014/main" id="{540FE4ED-0CE8-9ED8-02C6-41D95D402DE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318090" y="1417210"/>
            <a:ext cx="814586" cy="32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2.870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644B68-F8BE-9197-779E-9E016D530919}"/>
              </a:ext>
            </a:extLst>
          </p:cNvPr>
          <p:cNvSpPr txBox="1"/>
          <p:nvPr/>
        </p:nvSpPr>
        <p:spPr>
          <a:xfrm>
            <a:off x="10191347" y="1366225"/>
            <a:ext cx="1697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Grassroots</a:t>
            </a: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szervező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Szöveg helye 2">
            <a:extLst>
              <a:ext uri="{FF2B5EF4-FFF2-40B4-BE49-F238E27FC236}">
                <a16:creationId xmlns:a16="http://schemas.microsoft.com/office/drawing/2014/main" id="{9E998E1B-1103-4FB7-35BC-D37E3665CA4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9311130" y="1924369"/>
            <a:ext cx="826200" cy="3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1.438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8CA953-A11A-DB56-A9F8-57D0B8C59EF7}"/>
              </a:ext>
            </a:extLst>
          </p:cNvPr>
          <p:cNvSpPr txBox="1"/>
          <p:nvPr/>
        </p:nvSpPr>
        <p:spPr>
          <a:xfrm>
            <a:off x="10197979" y="1853613"/>
            <a:ext cx="1697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Amatőr sportszervező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9294B2-54BB-81B8-5017-9B1E21E7CBE5}"/>
              </a:ext>
            </a:extLst>
          </p:cNvPr>
          <p:cNvSpPr txBox="1"/>
          <p:nvPr/>
        </p:nvSpPr>
        <p:spPr>
          <a:xfrm>
            <a:off x="9402312" y="2692812"/>
            <a:ext cx="2244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Felnőttképzés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9395B45-0039-BEE8-AD88-7DDD23FBE632}"/>
              </a:ext>
            </a:extLst>
          </p:cNvPr>
          <p:cNvSpPr txBox="1">
            <a:spLocks/>
          </p:cNvSpPr>
          <p:nvPr/>
        </p:nvSpPr>
        <p:spPr>
          <a:xfrm>
            <a:off x="9142746" y="2761744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Szöveg helye 2">
            <a:extLst>
              <a:ext uri="{FF2B5EF4-FFF2-40B4-BE49-F238E27FC236}">
                <a16:creationId xmlns:a16="http://schemas.microsoft.com/office/drawing/2014/main" id="{D6BAFAD5-9B2D-6856-C3C2-E974E03A84AF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9896474" y="3171376"/>
            <a:ext cx="248817" cy="3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66ADD46-C843-5AC9-6629-16DBC74AEF60}"/>
              </a:ext>
            </a:extLst>
          </p:cNvPr>
          <p:cNvSpPr txBox="1"/>
          <p:nvPr/>
        </p:nvSpPr>
        <p:spPr>
          <a:xfrm>
            <a:off x="10217434" y="3154005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Szakirány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zöveg helye 2">
            <a:extLst>
              <a:ext uri="{FF2B5EF4-FFF2-40B4-BE49-F238E27FC236}">
                <a16:creationId xmlns:a16="http://schemas.microsoft.com/office/drawing/2014/main" id="{53D2544C-5A83-EE4E-A81C-8675A7079B5E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9674074" y="3454154"/>
            <a:ext cx="458602" cy="31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7A1D30-6929-B483-CC30-B6906AB91DA0}"/>
              </a:ext>
            </a:extLst>
          </p:cNvPr>
          <p:cNvSpPr txBox="1"/>
          <p:nvPr/>
        </p:nvSpPr>
        <p:spPr>
          <a:xfrm>
            <a:off x="10231277" y="3441237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Tanfolyamtípus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Szöveg helye 2">
            <a:extLst>
              <a:ext uri="{FF2B5EF4-FFF2-40B4-BE49-F238E27FC236}">
                <a16:creationId xmlns:a16="http://schemas.microsoft.com/office/drawing/2014/main" id="{72255687-7764-419E-09E2-38D82E6A5688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407311" y="3744567"/>
            <a:ext cx="737981" cy="30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406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56F2B0-7DAD-9BA1-7FD4-0845847C0E5C}"/>
              </a:ext>
            </a:extLst>
          </p:cNvPr>
          <p:cNvSpPr txBox="1"/>
          <p:nvPr/>
        </p:nvSpPr>
        <p:spPr>
          <a:xfrm>
            <a:off x="10237909" y="3744793"/>
            <a:ext cx="1521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Kurzus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Szöveg helye 2">
            <a:extLst>
              <a:ext uri="{FF2B5EF4-FFF2-40B4-BE49-F238E27FC236}">
                <a16:creationId xmlns:a16="http://schemas.microsoft.com/office/drawing/2014/main" id="{FC0B6F06-E730-F932-6AB7-EC303C9CC199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9318090" y="4060267"/>
            <a:ext cx="836922" cy="3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rgbClr val="FFA3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5.765</a:t>
            </a:r>
            <a:endParaRPr lang="en-US" sz="2400" b="1" dirty="0">
              <a:solidFill>
                <a:srgbClr val="FFA300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D1C97D-40D1-9B81-3AAD-A0F5EF3A6685}"/>
              </a:ext>
            </a:extLst>
          </p:cNvPr>
          <p:cNvSpPr txBox="1"/>
          <p:nvPr/>
        </p:nvSpPr>
        <p:spPr>
          <a:xfrm>
            <a:off x="10237909" y="4051524"/>
            <a:ext cx="1796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FFA3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Végzett hallgató</a:t>
            </a:r>
            <a:endParaRPr lang="en-US" sz="1400" b="1" dirty="0">
              <a:solidFill>
                <a:srgbClr val="FFA300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28B590-57A9-CE63-B107-517E05D1FD79}"/>
              </a:ext>
            </a:extLst>
          </p:cNvPr>
          <p:cNvSpPr txBox="1"/>
          <p:nvPr/>
        </p:nvSpPr>
        <p:spPr>
          <a:xfrm>
            <a:off x="9402312" y="510803"/>
            <a:ext cx="2244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Grassroots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F39523EE-DD51-4E66-D931-B616DDD2FE1B}"/>
              </a:ext>
            </a:extLst>
          </p:cNvPr>
          <p:cNvSpPr txBox="1">
            <a:spLocks/>
          </p:cNvSpPr>
          <p:nvPr/>
        </p:nvSpPr>
        <p:spPr>
          <a:xfrm>
            <a:off x="9148601" y="57964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189308-F0A2-264B-E557-2AEE71124EAA}"/>
              </a:ext>
            </a:extLst>
          </p:cNvPr>
          <p:cNvSpPr txBox="1"/>
          <p:nvPr/>
        </p:nvSpPr>
        <p:spPr>
          <a:xfrm>
            <a:off x="9408012" y="4711561"/>
            <a:ext cx="2521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Elemzés-megfigyelés szakirány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FC78D85-064D-810B-EB14-7AF99218BB1B}"/>
              </a:ext>
            </a:extLst>
          </p:cNvPr>
          <p:cNvSpPr txBox="1">
            <a:spLocks/>
          </p:cNvSpPr>
          <p:nvPr/>
        </p:nvSpPr>
        <p:spPr>
          <a:xfrm>
            <a:off x="9148601" y="477529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Szöveg helye 2">
            <a:extLst>
              <a:ext uri="{FF2B5EF4-FFF2-40B4-BE49-F238E27FC236}">
                <a16:creationId xmlns:a16="http://schemas.microsoft.com/office/drawing/2014/main" id="{B8B5ABCE-D516-B9D2-335E-D14B44C6065C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9311130" y="5315542"/>
            <a:ext cx="814586" cy="4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47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DCF1AAA-6BCC-77A5-B31A-87FC36EB78DC}"/>
              </a:ext>
            </a:extLst>
          </p:cNvPr>
          <p:cNvSpPr txBox="1"/>
          <p:nvPr/>
        </p:nvSpPr>
        <p:spPr>
          <a:xfrm>
            <a:off x="10197858" y="5298171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Scout</a:t>
            </a: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alt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</a:t>
            </a: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Szöveg helye 2">
            <a:extLst>
              <a:ext uri="{FF2B5EF4-FFF2-40B4-BE49-F238E27FC236}">
                <a16:creationId xmlns:a16="http://schemas.microsoft.com/office/drawing/2014/main" id="{5A30F01A-65EF-AE16-5336-FBEDC5932EF6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763124" y="5626823"/>
            <a:ext cx="364817" cy="30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000EF4-1ED6-E45B-B6D7-6F9ABAB5D85F}"/>
              </a:ext>
            </a:extLst>
          </p:cNvPr>
          <p:cNvSpPr txBox="1"/>
          <p:nvPr/>
        </p:nvSpPr>
        <p:spPr>
          <a:xfrm>
            <a:off x="10211701" y="5622973"/>
            <a:ext cx="1697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Scout</a:t>
            </a: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Szöveg helye 2">
            <a:extLst>
              <a:ext uri="{FF2B5EF4-FFF2-40B4-BE49-F238E27FC236}">
                <a16:creationId xmlns:a16="http://schemas.microsoft.com/office/drawing/2014/main" id="{710E93FE-8AA8-4C5E-827C-4332FFD1CF2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720262" y="5922363"/>
            <a:ext cx="434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EEC85B-325B-D016-EA62-B4A5E85766B8}"/>
              </a:ext>
            </a:extLst>
          </p:cNvPr>
          <p:cNvSpPr txBox="1"/>
          <p:nvPr/>
        </p:nvSpPr>
        <p:spPr>
          <a:xfrm>
            <a:off x="10218333" y="5922590"/>
            <a:ext cx="1521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Adatelemző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Szöveg helye 2">
            <a:extLst>
              <a:ext uri="{FF2B5EF4-FFF2-40B4-BE49-F238E27FC236}">
                <a16:creationId xmlns:a16="http://schemas.microsoft.com/office/drawing/2014/main" id="{B3E78AB5-C6E9-3E8E-F1F0-A75715B310BE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9720262" y="6246700"/>
            <a:ext cx="4187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D472E5-E394-9ED4-7283-005FE1030C9A}"/>
              </a:ext>
            </a:extLst>
          </p:cNvPr>
          <p:cNvSpPr txBox="1"/>
          <p:nvPr/>
        </p:nvSpPr>
        <p:spPr>
          <a:xfrm>
            <a:off x="10218333" y="6246927"/>
            <a:ext cx="1796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Videóelemző</a:t>
            </a:r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352EF30-F631-CA7D-1828-AF3B89738917}"/>
              </a:ext>
            </a:extLst>
          </p:cNvPr>
          <p:cNvCxnSpPr>
            <a:cxnSpLocks/>
          </p:cNvCxnSpPr>
          <p:nvPr/>
        </p:nvCxnSpPr>
        <p:spPr>
          <a:xfrm flipH="1">
            <a:off x="9138636" y="4631488"/>
            <a:ext cx="25137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0A3B539-BD57-8F2A-79B1-2449B8E562F1}"/>
              </a:ext>
            </a:extLst>
          </p:cNvPr>
          <p:cNvCxnSpPr>
            <a:cxnSpLocks/>
          </p:cNvCxnSpPr>
          <p:nvPr/>
        </p:nvCxnSpPr>
        <p:spPr>
          <a:xfrm flipH="1">
            <a:off x="303215" y="4762256"/>
            <a:ext cx="25137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speaking to another person&#10;&#10;AI-generated content may be incorrect.">
            <a:extLst>
              <a:ext uri="{FF2B5EF4-FFF2-40B4-BE49-F238E27FC236}">
                <a16:creationId xmlns:a16="http://schemas.microsoft.com/office/drawing/2014/main" id="{B9832DCE-8ED2-EFCA-A39E-87DED296F49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58278" y="-391818"/>
            <a:ext cx="4370846" cy="437084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741F959-5583-A3BA-6F4B-20421703AD82}"/>
              </a:ext>
            </a:extLst>
          </p:cNvPr>
          <p:cNvSpPr txBox="1"/>
          <p:nvPr/>
        </p:nvSpPr>
        <p:spPr>
          <a:xfrm>
            <a:off x="3666399" y="5082098"/>
            <a:ext cx="5642506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109 szakember szerzett UEFA </a:t>
            </a:r>
            <a:r>
              <a:rPr lang="hu-HU" sz="16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Elite</a:t>
            </a:r>
            <a:r>
              <a:rPr lang="hu-HU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6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Youth</a:t>
            </a:r>
            <a:r>
              <a:rPr lang="hu-HU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-A diplomát</a:t>
            </a:r>
            <a:br>
              <a:rPr lang="hu-HU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HU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36 hallgató szerzett sportigazgatói,</a:t>
            </a:r>
            <a:endParaRPr lang="hu-HU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54 pedig akadémiaigazgatói végzettséget</a:t>
            </a:r>
            <a:endParaRPr lang="en-HU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2136C98-FBB4-6B3E-C5B4-416EA7FD78EE}"/>
              </a:ext>
            </a:extLst>
          </p:cNvPr>
          <p:cNvCxnSpPr>
            <a:cxnSpLocks/>
          </p:cNvCxnSpPr>
          <p:nvPr/>
        </p:nvCxnSpPr>
        <p:spPr>
          <a:xfrm flipH="1">
            <a:off x="3822485" y="4864899"/>
            <a:ext cx="45194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zöveg helye 2">
            <a:extLst>
              <a:ext uri="{FF2B5EF4-FFF2-40B4-BE49-F238E27FC236}">
                <a16:creationId xmlns:a16="http://schemas.microsoft.com/office/drawing/2014/main" id="{7AF756AA-F186-341F-6066-B8AEB186060D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Szöveg helye 2">
            <a:extLst>
              <a:ext uri="{FF2B5EF4-FFF2-40B4-BE49-F238E27FC236}">
                <a16:creationId xmlns:a16="http://schemas.microsoft.com/office/drawing/2014/main" id="{3B0954CD-2082-8583-378C-E81FAF9FCE89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30335" y="1178953"/>
            <a:ext cx="1008309" cy="2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 óta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zöveg helye 2">
            <a:extLst>
              <a:ext uri="{FF2B5EF4-FFF2-40B4-BE49-F238E27FC236}">
                <a16:creationId xmlns:a16="http://schemas.microsoft.com/office/drawing/2014/main" id="{8BF345A8-474A-8695-2310-FCF2F197EAEB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788934" y="2137686"/>
            <a:ext cx="1732392" cy="40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Ebből</a:t>
            </a:r>
            <a:r>
              <a:rPr lang="hu-HU" altLang="en-US" sz="32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nő</a:t>
            </a:r>
            <a:endParaRPr lang="en-US" sz="32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99493F-A00D-BAD6-BF21-898819881F11}"/>
              </a:ext>
            </a:extLst>
          </p:cNvPr>
          <p:cNvCxnSpPr>
            <a:cxnSpLocks/>
          </p:cNvCxnSpPr>
          <p:nvPr/>
        </p:nvCxnSpPr>
        <p:spPr>
          <a:xfrm flipH="1">
            <a:off x="303215" y="2702059"/>
            <a:ext cx="25137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245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E4FE9-F58C-3556-FB5D-B723087B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BB78849-32C9-5045-2BD6-0F0FE4F40958}"/>
              </a:ext>
            </a:extLst>
          </p:cNvPr>
          <p:cNvSpPr txBox="1"/>
          <p:nvPr/>
        </p:nvSpPr>
        <p:spPr>
          <a:xfrm>
            <a:off x="3202123" y="1455260"/>
            <a:ext cx="2494356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2023–2024 - elitkör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2022–2023 - Európa-bajnokság (3. hely a csoportban, rendezőként)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2021–2022 - elitkör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2019–2020 - elitkör – covid miatt törölve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2018–2019 - Európa-bajnokság, negyeddöntő (U17-es vb-kvalifikáció, ott csoportkör)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2017–2018 - elitkör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2016–2017 -  Európa-bajnokság, negyeddöntő</a:t>
            </a:r>
          </a:p>
          <a:p>
            <a:pPr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2015–2016 - selejtező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2014–2015 - elitkör</a:t>
            </a:r>
          </a:p>
          <a:p>
            <a:pPr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2013–2014 - selejtező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2012–2013 - elitkör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2011–2012 -  elitkör</a:t>
            </a:r>
          </a:p>
          <a:p>
            <a:pPr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2010–2011 - elitkör</a:t>
            </a:r>
          </a:p>
          <a:p>
            <a:pPr>
              <a:spcAft>
                <a:spcPts val="800"/>
              </a:spcAft>
              <a:buNone/>
            </a:pPr>
            <a:endParaRPr lang="hu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45B94-526D-CB6D-C046-7008A13ED85A}"/>
              </a:ext>
            </a:extLst>
          </p:cNvPr>
          <p:cNvSpPr txBox="1"/>
          <p:nvPr/>
        </p:nvSpPr>
        <p:spPr>
          <a:xfrm>
            <a:off x="9482813" y="1586721"/>
            <a:ext cx="2404387" cy="4178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2023–2024 - selejtező</a:t>
            </a:r>
            <a:endParaRPr lang="en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2022–2023 -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2021–2022 -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2018–2019 - 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2017–2018 -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2016–2017 -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2015–2016 - selejtező</a:t>
            </a:r>
            <a:endParaRPr lang="en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2014–2015 - selejtező</a:t>
            </a:r>
            <a:endParaRPr lang="en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2013–2014 - Európa-bajnokság </a:t>
            </a:r>
            <a:b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(3. hely a csoportban, rendezőként, U20-as vb-kvalifikáció, ott nyolcaddöntő)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2012–2013 - selejtező</a:t>
            </a:r>
            <a:endParaRPr lang="en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2011–2012 -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2010–2011 - elitkör</a:t>
            </a:r>
            <a:endParaRPr lang="en-HU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4A083-48F7-572C-7F94-A4A984C15BF7}"/>
              </a:ext>
            </a:extLst>
          </p:cNvPr>
          <p:cNvSpPr txBox="1"/>
          <p:nvPr/>
        </p:nvSpPr>
        <p:spPr>
          <a:xfrm>
            <a:off x="317458" y="171678"/>
            <a:ext cx="412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KOROSZTÁLYOS VÁLOGATOTTAK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D9FA78-D0EF-089B-B801-5458A4544097}"/>
              </a:ext>
            </a:extLst>
          </p:cNvPr>
          <p:cNvSpPr txBox="1">
            <a:spLocks/>
          </p:cNvSpPr>
          <p:nvPr/>
        </p:nvSpPr>
        <p:spPr>
          <a:xfrm>
            <a:off x="9561890" y="959938"/>
            <a:ext cx="1258582" cy="400103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Férfi U19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8938F1F-C85A-4EAD-D7BE-2F2F2D10D4DB}"/>
              </a:ext>
            </a:extLst>
          </p:cNvPr>
          <p:cNvSpPr txBox="1">
            <a:spLocks/>
          </p:cNvSpPr>
          <p:nvPr/>
        </p:nvSpPr>
        <p:spPr>
          <a:xfrm>
            <a:off x="3265337" y="959938"/>
            <a:ext cx="1258582" cy="400103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Férfi U17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189708-697E-BFB4-28AA-00072C64F855}"/>
              </a:ext>
            </a:extLst>
          </p:cNvPr>
          <p:cNvSpPr txBox="1"/>
          <p:nvPr/>
        </p:nvSpPr>
        <p:spPr>
          <a:xfrm>
            <a:off x="6524782" y="1604304"/>
            <a:ext cx="2100470" cy="4185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2023–2024 - A liga ( = elitkör)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2022–2023 - A liga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2021–2022 - A liga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2019–2020 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2018–2019 -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2017–2018 -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2016–2017 -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2015–2016 -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2014–2015 -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2013–2014 -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2012–2013 - 2. selejtezőkör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2011–2012 -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2010–2011 -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hu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C69EECB-A086-99F0-6FC0-F9B4040E4EA0}"/>
              </a:ext>
            </a:extLst>
          </p:cNvPr>
          <p:cNvSpPr txBox="1">
            <a:spLocks/>
          </p:cNvSpPr>
          <p:nvPr/>
        </p:nvSpPr>
        <p:spPr>
          <a:xfrm>
            <a:off x="6581758" y="959938"/>
            <a:ext cx="1258582" cy="400103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U19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0A1E04-9A17-CC9B-FDCC-5FF16CE03410}"/>
              </a:ext>
            </a:extLst>
          </p:cNvPr>
          <p:cNvSpPr txBox="1"/>
          <p:nvPr/>
        </p:nvSpPr>
        <p:spPr>
          <a:xfrm>
            <a:off x="784327" y="1604304"/>
            <a:ext cx="1791983" cy="4185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2023–2024 - A liga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2022–2023 - A liga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2021–2022 -  A liga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2019–2020 -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2018–2019 -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2017–2018 -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2016–2017 -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2015–2016 -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2014–2015 -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2013–2014 - elitkör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2012–2013 -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2011–2012 -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2010–2011 - selejtező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hu-H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1F58E32-03C1-A55C-A7C5-131590225916}"/>
              </a:ext>
            </a:extLst>
          </p:cNvPr>
          <p:cNvSpPr txBox="1">
            <a:spLocks/>
          </p:cNvSpPr>
          <p:nvPr/>
        </p:nvSpPr>
        <p:spPr>
          <a:xfrm>
            <a:off x="861258" y="959938"/>
            <a:ext cx="1258582" cy="400103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U17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Graphic 26" descr="Checkbox Ticked with solid fill">
            <a:extLst>
              <a:ext uri="{FF2B5EF4-FFF2-40B4-BE49-F238E27FC236}">
                <a16:creationId xmlns:a16="http://schemas.microsoft.com/office/drawing/2014/main" id="{F7836DAB-A4AB-C91C-19BE-8985DAF4C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1915846"/>
            <a:ext cx="269656" cy="269656"/>
          </a:xfrm>
          <a:prstGeom prst="rect">
            <a:avLst/>
          </a:prstGeom>
        </p:spPr>
      </p:pic>
      <p:pic>
        <p:nvPicPr>
          <p:cNvPr id="28" name="Graphic 27" descr="Checkbox Ticked with solid fill">
            <a:extLst>
              <a:ext uri="{FF2B5EF4-FFF2-40B4-BE49-F238E27FC236}">
                <a16:creationId xmlns:a16="http://schemas.microsoft.com/office/drawing/2014/main" id="{63D11874-6F66-5713-51CF-070451418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2185502"/>
            <a:ext cx="269656" cy="269656"/>
          </a:xfrm>
          <a:prstGeom prst="rect">
            <a:avLst/>
          </a:prstGeom>
        </p:spPr>
      </p:pic>
      <p:pic>
        <p:nvPicPr>
          <p:cNvPr id="29" name="Graphic 28" descr="Checkbox Ticked with solid fill">
            <a:extLst>
              <a:ext uri="{FF2B5EF4-FFF2-40B4-BE49-F238E27FC236}">
                <a16:creationId xmlns:a16="http://schemas.microsoft.com/office/drawing/2014/main" id="{F992A851-68F3-F724-B1EC-55C43A039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2508732"/>
            <a:ext cx="269656" cy="269656"/>
          </a:xfrm>
          <a:prstGeom prst="rect">
            <a:avLst/>
          </a:prstGeom>
        </p:spPr>
      </p:pic>
      <p:pic>
        <p:nvPicPr>
          <p:cNvPr id="30" name="Graphic 29" descr="Checkbox Ticked with solid fill">
            <a:extLst>
              <a:ext uri="{FF2B5EF4-FFF2-40B4-BE49-F238E27FC236}">
                <a16:creationId xmlns:a16="http://schemas.microsoft.com/office/drawing/2014/main" id="{7ACE1CCA-C6AE-DAEC-A1F8-4ED4E27D0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2778388"/>
            <a:ext cx="269656" cy="269656"/>
          </a:xfrm>
          <a:prstGeom prst="rect">
            <a:avLst/>
          </a:prstGeom>
        </p:spPr>
      </p:pic>
      <p:pic>
        <p:nvPicPr>
          <p:cNvPr id="31" name="Graphic 30" descr="Checkbox Ticked with solid fill">
            <a:extLst>
              <a:ext uri="{FF2B5EF4-FFF2-40B4-BE49-F238E27FC236}">
                <a16:creationId xmlns:a16="http://schemas.microsoft.com/office/drawing/2014/main" id="{084B74A3-2081-E43B-5B3E-B8C0327A7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3100717"/>
            <a:ext cx="269656" cy="269656"/>
          </a:xfrm>
          <a:prstGeom prst="rect">
            <a:avLst/>
          </a:prstGeom>
        </p:spPr>
      </p:pic>
      <p:pic>
        <p:nvPicPr>
          <p:cNvPr id="32" name="Graphic 31" descr="Checkbox Ticked with solid fill">
            <a:extLst>
              <a:ext uri="{FF2B5EF4-FFF2-40B4-BE49-F238E27FC236}">
                <a16:creationId xmlns:a16="http://schemas.microsoft.com/office/drawing/2014/main" id="{4E088731-A3DE-D857-18AA-28540441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3984515"/>
            <a:ext cx="269656" cy="269656"/>
          </a:xfrm>
          <a:prstGeom prst="rect">
            <a:avLst/>
          </a:prstGeom>
        </p:spPr>
      </p:pic>
      <p:pic>
        <p:nvPicPr>
          <p:cNvPr id="33" name="Graphic 32" descr="Checkbox Ticked with solid fill">
            <a:extLst>
              <a:ext uri="{FF2B5EF4-FFF2-40B4-BE49-F238E27FC236}">
                <a16:creationId xmlns:a16="http://schemas.microsoft.com/office/drawing/2014/main" id="{7301641D-E588-820C-33E1-75260B7B9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5169386"/>
            <a:ext cx="269656" cy="269656"/>
          </a:xfrm>
          <a:prstGeom prst="rect">
            <a:avLst/>
          </a:prstGeom>
        </p:spPr>
      </p:pic>
      <p:pic>
        <p:nvPicPr>
          <p:cNvPr id="34" name="Graphic 33" descr="Checkbox Ticked with solid fill">
            <a:extLst>
              <a:ext uri="{FF2B5EF4-FFF2-40B4-BE49-F238E27FC236}">
                <a16:creationId xmlns:a16="http://schemas.microsoft.com/office/drawing/2014/main" id="{267F3009-987E-00AE-6174-24F5C7121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968" y="5439042"/>
            <a:ext cx="269656" cy="269656"/>
          </a:xfrm>
          <a:prstGeom prst="rect">
            <a:avLst/>
          </a:prstGeom>
        </p:spPr>
      </p:pic>
      <p:pic>
        <p:nvPicPr>
          <p:cNvPr id="35" name="Graphic 34" descr="Checkbox Ticked with solid fill">
            <a:extLst>
              <a:ext uri="{FF2B5EF4-FFF2-40B4-BE49-F238E27FC236}">
                <a16:creationId xmlns:a16="http://schemas.microsoft.com/office/drawing/2014/main" id="{D20237A4-BDB8-9747-6610-D84CAF57A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1455260"/>
            <a:ext cx="269656" cy="269656"/>
          </a:xfrm>
          <a:prstGeom prst="rect">
            <a:avLst/>
          </a:prstGeom>
        </p:spPr>
      </p:pic>
      <p:pic>
        <p:nvPicPr>
          <p:cNvPr id="36" name="Graphic 35" descr="Checkbox Ticked with solid fill">
            <a:extLst>
              <a:ext uri="{FF2B5EF4-FFF2-40B4-BE49-F238E27FC236}">
                <a16:creationId xmlns:a16="http://schemas.microsoft.com/office/drawing/2014/main" id="{362D1E02-5A7C-2A44-EDD8-D61828AF8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1724916"/>
            <a:ext cx="269656" cy="269656"/>
          </a:xfrm>
          <a:prstGeom prst="rect">
            <a:avLst/>
          </a:prstGeom>
        </p:spPr>
      </p:pic>
      <p:pic>
        <p:nvPicPr>
          <p:cNvPr id="37" name="Graphic 36" descr="Checkbox Ticked with solid fill">
            <a:extLst>
              <a:ext uri="{FF2B5EF4-FFF2-40B4-BE49-F238E27FC236}">
                <a16:creationId xmlns:a16="http://schemas.microsoft.com/office/drawing/2014/main" id="{9F3691DD-2073-766C-4E81-00999CEE7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2224860"/>
            <a:ext cx="269656" cy="269656"/>
          </a:xfrm>
          <a:prstGeom prst="rect">
            <a:avLst/>
          </a:prstGeom>
        </p:spPr>
      </p:pic>
      <p:pic>
        <p:nvPicPr>
          <p:cNvPr id="38" name="Graphic 37" descr="Checkbox Ticked with solid fill">
            <a:extLst>
              <a:ext uri="{FF2B5EF4-FFF2-40B4-BE49-F238E27FC236}">
                <a16:creationId xmlns:a16="http://schemas.microsoft.com/office/drawing/2014/main" id="{7380FCF8-16DA-31FE-AF9F-CE002D26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2494516"/>
            <a:ext cx="269656" cy="269656"/>
          </a:xfrm>
          <a:prstGeom prst="rect">
            <a:avLst/>
          </a:prstGeom>
        </p:spPr>
      </p:pic>
      <p:pic>
        <p:nvPicPr>
          <p:cNvPr id="39" name="Graphic 38" descr="Checkbox Ticked with solid fill">
            <a:extLst>
              <a:ext uri="{FF2B5EF4-FFF2-40B4-BE49-F238E27FC236}">
                <a16:creationId xmlns:a16="http://schemas.microsoft.com/office/drawing/2014/main" id="{AAF543C8-3D46-412C-78A3-EE38B3856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2975013"/>
            <a:ext cx="269656" cy="269656"/>
          </a:xfrm>
          <a:prstGeom prst="rect">
            <a:avLst/>
          </a:prstGeom>
        </p:spPr>
      </p:pic>
      <p:pic>
        <p:nvPicPr>
          <p:cNvPr id="40" name="Graphic 39" descr="Checkbox Ticked with solid fill">
            <a:extLst>
              <a:ext uri="{FF2B5EF4-FFF2-40B4-BE49-F238E27FC236}">
                <a16:creationId xmlns:a16="http://schemas.microsoft.com/office/drawing/2014/main" id="{52930DB8-11DC-7149-AFB4-AC9CB23FF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3626517"/>
            <a:ext cx="269656" cy="269656"/>
          </a:xfrm>
          <a:prstGeom prst="rect">
            <a:avLst/>
          </a:prstGeom>
        </p:spPr>
      </p:pic>
      <p:pic>
        <p:nvPicPr>
          <p:cNvPr id="41" name="Graphic 40" descr="Checkbox Ticked with solid fill">
            <a:extLst>
              <a:ext uri="{FF2B5EF4-FFF2-40B4-BE49-F238E27FC236}">
                <a16:creationId xmlns:a16="http://schemas.microsoft.com/office/drawing/2014/main" id="{253CCEC1-82D2-C06A-4EA7-38E132746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3896173"/>
            <a:ext cx="269656" cy="269656"/>
          </a:xfrm>
          <a:prstGeom prst="rect">
            <a:avLst/>
          </a:prstGeom>
        </p:spPr>
      </p:pic>
      <p:pic>
        <p:nvPicPr>
          <p:cNvPr id="42" name="Graphic 41" descr="Checkbox Ticked with solid fill">
            <a:extLst>
              <a:ext uri="{FF2B5EF4-FFF2-40B4-BE49-F238E27FC236}">
                <a16:creationId xmlns:a16="http://schemas.microsoft.com/office/drawing/2014/main" id="{3883D994-FFBC-7CC1-FC93-87297268B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4660654"/>
            <a:ext cx="269656" cy="269656"/>
          </a:xfrm>
          <a:prstGeom prst="rect">
            <a:avLst/>
          </a:prstGeom>
        </p:spPr>
      </p:pic>
      <p:pic>
        <p:nvPicPr>
          <p:cNvPr id="43" name="Graphic 42" descr="Checkbox Ticked with solid fill">
            <a:extLst>
              <a:ext uri="{FF2B5EF4-FFF2-40B4-BE49-F238E27FC236}">
                <a16:creationId xmlns:a16="http://schemas.microsoft.com/office/drawing/2014/main" id="{4C3F8677-56D7-415E-2D99-2446CB53E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5518943"/>
            <a:ext cx="269656" cy="269656"/>
          </a:xfrm>
          <a:prstGeom prst="rect">
            <a:avLst/>
          </a:prstGeom>
        </p:spPr>
      </p:pic>
      <p:pic>
        <p:nvPicPr>
          <p:cNvPr id="44" name="Graphic 43" descr="Checkbox Ticked with solid fill">
            <a:extLst>
              <a:ext uri="{FF2B5EF4-FFF2-40B4-BE49-F238E27FC236}">
                <a16:creationId xmlns:a16="http://schemas.microsoft.com/office/drawing/2014/main" id="{1B18ABF5-0A87-CED2-10E1-035AE770A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5252639"/>
            <a:ext cx="269656" cy="269656"/>
          </a:xfrm>
          <a:prstGeom prst="rect">
            <a:avLst/>
          </a:prstGeom>
        </p:spPr>
      </p:pic>
      <p:pic>
        <p:nvPicPr>
          <p:cNvPr id="45" name="Graphic 44" descr="Checkbox Ticked with solid fill">
            <a:extLst>
              <a:ext uri="{FF2B5EF4-FFF2-40B4-BE49-F238E27FC236}">
                <a16:creationId xmlns:a16="http://schemas.microsoft.com/office/drawing/2014/main" id="{07BE7DFC-22D2-8B3D-0E37-204972D95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0511" y="5788599"/>
            <a:ext cx="269656" cy="269656"/>
          </a:xfrm>
          <a:prstGeom prst="rect">
            <a:avLst/>
          </a:prstGeom>
        </p:spPr>
      </p:pic>
      <p:pic>
        <p:nvPicPr>
          <p:cNvPr id="46" name="Graphic 45" descr="Checkbox Ticked with solid fill">
            <a:extLst>
              <a:ext uri="{FF2B5EF4-FFF2-40B4-BE49-F238E27FC236}">
                <a16:creationId xmlns:a16="http://schemas.microsoft.com/office/drawing/2014/main" id="{B73E12C8-F44C-2E51-1140-95A58B5A4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1621065"/>
            <a:ext cx="269656" cy="269656"/>
          </a:xfrm>
          <a:prstGeom prst="rect">
            <a:avLst/>
          </a:prstGeom>
        </p:spPr>
      </p:pic>
      <p:pic>
        <p:nvPicPr>
          <p:cNvPr id="48" name="Graphic 47" descr="Checkbox Ticked with solid fill">
            <a:extLst>
              <a:ext uri="{FF2B5EF4-FFF2-40B4-BE49-F238E27FC236}">
                <a16:creationId xmlns:a16="http://schemas.microsoft.com/office/drawing/2014/main" id="{7F64FD99-1682-1951-4AC6-C7CEA2086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1890721"/>
            <a:ext cx="269656" cy="269656"/>
          </a:xfrm>
          <a:prstGeom prst="rect">
            <a:avLst/>
          </a:prstGeom>
        </p:spPr>
      </p:pic>
      <p:pic>
        <p:nvPicPr>
          <p:cNvPr id="49" name="Graphic 48" descr="Checkbox Ticked with solid fill">
            <a:extLst>
              <a:ext uri="{FF2B5EF4-FFF2-40B4-BE49-F238E27FC236}">
                <a16:creationId xmlns:a16="http://schemas.microsoft.com/office/drawing/2014/main" id="{73EE0141-A0E7-586B-82D9-8E0185A73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2213951"/>
            <a:ext cx="269656" cy="269656"/>
          </a:xfrm>
          <a:prstGeom prst="rect">
            <a:avLst/>
          </a:prstGeom>
        </p:spPr>
      </p:pic>
      <p:pic>
        <p:nvPicPr>
          <p:cNvPr id="50" name="Graphic 49" descr="Checkbox Ticked with solid fill">
            <a:extLst>
              <a:ext uri="{FF2B5EF4-FFF2-40B4-BE49-F238E27FC236}">
                <a16:creationId xmlns:a16="http://schemas.microsoft.com/office/drawing/2014/main" id="{A5B52EEF-DDD7-B409-6E3F-4F8008305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2483607"/>
            <a:ext cx="269656" cy="269656"/>
          </a:xfrm>
          <a:prstGeom prst="rect">
            <a:avLst/>
          </a:prstGeom>
        </p:spPr>
      </p:pic>
      <p:pic>
        <p:nvPicPr>
          <p:cNvPr id="51" name="Graphic 50" descr="Checkbox Ticked with solid fill">
            <a:extLst>
              <a:ext uri="{FF2B5EF4-FFF2-40B4-BE49-F238E27FC236}">
                <a16:creationId xmlns:a16="http://schemas.microsoft.com/office/drawing/2014/main" id="{FEDFF4FF-A40D-3400-5538-6C259D8F7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2805936"/>
            <a:ext cx="269656" cy="269656"/>
          </a:xfrm>
          <a:prstGeom prst="rect">
            <a:avLst/>
          </a:prstGeom>
        </p:spPr>
      </p:pic>
      <p:pic>
        <p:nvPicPr>
          <p:cNvPr id="52" name="Graphic 51" descr="Checkbox Ticked with solid fill">
            <a:extLst>
              <a:ext uri="{FF2B5EF4-FFF2-40B4-BE49-F238E27FC236}">
                <a16:creationId xmlns:a16="http://schemas.microsoft.com/office/drawing/2014/main" id="{6A86A4FD-EE49-7D44-393A-2D0DC7B39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3106846"/>
            <a:ext cx="269656" cy="269656"/>
          </a:xfrm>
          <a:prstGeom prst="rect">
            <a:avLst/>
          </a:prstGeom>
        </p:spPr>
      </p:pic>
      <p:pic>
        <p:nvPicPr>
          <p:cNvPr id="53" name="Graphic 52" descr="Checkbox Ticked with solid fill">
            <a:extLst>
              <a:ext uri="{FF2B5EF4-FFF2-40B4-BE49-F238E27FC236}">
                <a16:creationId xmlns:a16="http://schemas.microsoft.com/office/drawing/2014/main" id="{51C98AD9-B828-F08C-1800-2F069328E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3376502"/>
            <a:ext cx="269656" cy="269656"/>
          </a:xfrm>
          <a:prstGeom prst="rect">
            <a:avLst/>
          </a:prstGeom>
        </p:spPr>
      </p:pic>
      <p:pic>
        <p:nvPicPr>
          <p:cNvPr id="54" name="Graphic 53" descr="Checkbox Ticked with solid fill">
            <a:extLst>
              <a:ext uri="{FF2B5EF4-FFF2-40B4-BE49-F238E27FC236}">
                <a16:creationId xmlns:a16="http://schemas.microsoft.com/office/drawing/2014/main" id="{1226A637-2979-CFF2-B7EA-A0D39A89B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82" y="3699732"/>
            <a:ext cx="269656" cy="269656"/>
          </a:xfrm>
          <a:prstGeom prst="rect">
            <a:avLst/>
          </a:prstGeom>
        </p:spPr>
      </p:pic>
      <p:pic>
        <p:nvPicPr>
          <p:cNvPr id="57" name="Graphic 56" descr="Checkbox Ticked with solid fill">
            <a:extLst>
              <a:ext uri="{FF2B5EF4-FFF2-40B4-BE49-F238E27FC236}">
                <a16:creationId xmlns:a16="http://schemas.microsoft.com/office/drawing/2014/main" id="{8ADBF78C-1B84-6F2C-87F8-F699D5066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1621065"/>
            <a:ext cx="269656" cy="269656"/>
          </a:xfrm>
          <a:prstGeom prst="rect">
            <a:avLst/>
          </a:prstGeom>
        </p:spPr>
      </p:pic>
      <p:pic>
        <p:nvPicPr>
          <p:cNvPr id="58" name="Graphic 57" descr="Checkbox Ticked with solid fill">
            <a:extLst>
              <a:ext uri="{FF2B5EF4-FFF2-40B4-BE49-F238E27FC236}">
                <a16:creationId xmlns:a16="http://schemas.microsoft.com/office/drawing/2014/main" id="{F6AB10F1-D3BA-20BC-F49E-40C74C021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1890721"/>
            <a:ext cx="269656" cy="269656"/>
          </a:xfrm>
          <a:prstGeom prst="rect">
            <a:avLst/>
          </a:prstGeom>
        </p:spPr>
      </p:pic>
      <p:pic>
        <p:nvPicPr>
          <p:cNvPr id="59" name="Graphic 58" descr="Checkbox Ticked with solid fill">
            <a:extLst>
              <a:ext uri="{FF2B5EF4-FFF2-40B4-BE49-F238E27FC236}">
                <a16:creationId xmlns:a16="http://schemas.microsoft.com/office/drawing/2014/main" id="{2B756476-9457-72C7-63D5-58651279D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2213951"/>
            <a:ext cx="269656" cy="269656"/>
          </a:xfrm>
          <a:prstGeom prst="rect">
            <a:avLst/>
          </a:prstGeom>
        </p:spPr>
      </p:pic>
      <p:pic>
        <p:nvPicPr>
          <p:cNvPr id="60" name="Graphic 59" descr="Checkbox Ticked with solid fill">
            <a:extLst>
              <a:ext uri="{FF2B5EF4-FFF2-40B4-BE49-F238E27FC236}">
                <a16:creationId xmlns:a16="http://schemas.microsoft.com/office/drawing/2014/main" id="{72532735-6603-71B7-0346-188A9764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2483607"/>
            <a:ext cx="269656" cy="269656"/>
          </a:xfrm>
          <a:prstGeom prst="rect">
            <a:avLst/>
          </a:prstGeom>
        </p:spPr>
      </p:pic>
      <p:pic>
        <p:nvPicPr>
          <p:cNvPr id="61" name="Graphic 60" descr="Checkbox Ticked with solid fill">
            <a:extLst>
              <a:ext uri="{FF2B5EF4-FFF2-40B4-BE49-F238E27FC236}">
                <a16:creationId xmlns:a16="http://schemas.microsoft.com/office/drawing/2014/main" id="{028F54F6-E1E5-4E0D-F225-C85CA260D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2805936"/>
            <a:ext cx="269656" cy="269656"/>
          </a:xfrm>
          <a:prstGeom prst="rect">
            <a:avLst/>
          </a:prstGeom>
        </p:spPr>
      </p:pic>
      <p:pic>
        <p:nvPicPr>
          <p:cNvPr id="62" name="Graphic 61" descr="Checkbox Ticked with solid fill">
            <a:extLst>
              <a:ext uri="{FF2B5EF4-FFF2-40B4-BE49-F238E27FC236}">
                <a16:creationId xmlns:a16="http://schemas.microsoft.com/office/drawing/2014/main" id="{52909467-D125-DFFD-3D25-C0AF3F23B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3124057"/>
            <a:ext cx="269656" cy="269656"/>
          </a:xfrm>
          <a:prstGeom prst="rect">
            <a:avLst/>
          </a:prstGeom>
        </p:spPr>
      </p:pic>
      <p:pic>
        <p:nvPicPr>
          <p:cNvPr id="63" name="Graphic 62" descr="Checkbox Ticked with solid fill">
            <a:extLst>
              <a:ext uri="{FF2B5EF4-FFF2-40B4-BE49-F238E27FC236}">
                <a16:creationId xmlns:a16="http://schemas.microsoft.com/office/drawing/2014/main" id="{2808C8AD-67FA-7569-CF28-13AAFFB43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3393713"/>
            <a:ext cx="269656" cy="269656"/>
          </a:xfrm>
          <a:prstGeom prst="rect">
            <a:avLst/>
          </a:prstGeom>
        </p:spPr>
      </p:pic>
      <p:pic>
        <p:nvPicPr>
          <p:cNvPr id="64" name="Graphic 63" descr="Checkbox Ticked with solid fill">
            <a:extLst>
              <a:ext uri="{FF2B5EF4-FFF2-40B4-BE49-F238E27FC236}">
                <a16:creationId xmlns:a16="http://schemas.microsoft.com/office/drawing/2014/main" id="{CB221CE6-8956-33E8-F033-CA4BC1879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3716943"/>
            <a:ext cx="269656" cy="269656"/>
          </a:xfrm>
          <a:prstGeom prst="rect">
            <a:avLst/>
          </a:prstGeom>
        </p:spPr>
      </p:pic>
      <p:pic>
        <p:nvPicPr>
          <p:cNvPr id="65" name="Graphic 64" descr="Checkbox Ticked with solid fill">
            <a:extLst>
              <a:ext uri="{FF2B5EF4-FFF2-40B4-BE49-F238E27FC236}">
                <a16:creationId xmlns:a16="http://schemas.microsoft.com/office/drawing/2014/main" id="{E912D25E-64E8-87EE-20F5-2EF039EF1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3986599"/>
            <a:ext cx="269656" cy="269656"/>
          </a:xfrm>
          <a:prstGeom prst="rect">
            <a:avLst/>
          </a:prstGeom>
        </p:spPr>
      </p:pic>
      <p:pic>
        <p:nvPicPr>
          <p:cNvPr id="66" name="Graphic 65" descr="Checkbox Ticked with solid fill">
            <a:extLst>
              <a:ext uri="{FF2B5EF4-FFF2-40B4-BE49-F238E27FC236}">
                <a16:creationId xmlns:a16="http://schemas.microsoft.com/office/drawing/2014/main" id="{BFD24836-C014-ADF5-7195-38B26753C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99" y="4308928"/>
            <a:ext cx="269656" cy="269656"/>
          </a:xfrm>
          <a:prstGeom prst="rect">
            <a:avLst/>
          </a:prstGeom>
        </p:spPr>
      </p:pic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99EB2FA2-DF28-2EEF-55EF-0500ED9423A9}"/>
              </a:ext>
            </a:extLst>
          </p:cNvPr>
          <p:cNvSpPr txBox="1">
            <a:spLocks/>
          </p:cNvSpPr>
          <p:nvPr/>
        </p:nvSpPr>
        <p:spPr>
          <a:xfrm>
            <a:off x="9302650" y="104194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ED44EAA-E65F-5BD2-FD91-3F9C1F20D054}"/>
              </a:ext>
            </a:extLst>
          </p:cNvPr>
          <p:cNvSpPr txBox="1">
            <a:spLocks/>
          </p:cNvSpPr>
          <p:nvPr/>
        </p:nvSpPr>
        <p:spPr>
          <a:xfrm>
            <a:off x="3020029" y="104194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E36D6D6-970C-BAEC-260F-58D940F185DC}"/>
              </a:ext>
            </a:extLst>
          </p:cNvPr>
          <p:cNvSpPr txBox="1">
            <a:spLocks/>
          </p:cNvSpPr>
          <p:nvPr/>
        </p:nvSpPr>
        <p:spPr>
          <a:xfrm>
            <a:off x="6341736" y="1040629"/>
            <a:ext cx="216866" cy="236086"/>
          </a:xfrm>
          <a:prstGeom prst="rect">
            <a:avLst/>
          </a:prstGeom>
          <a:solidFill>
            <a:srgbClr val="FF6E2E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90B26FCA-C127-B7AF-2304-611F39B89AFE}"/>
              </a:ext>
            </a:extLst>
          </p:cNvPr>
          <p:cNvSpPr txBox="1">
            <a:spLocks/>
          </p:cNvSpPr>
          <p:nvPr/>
        </p:nvSpPr>
        <p:spPr>
          <a:xfrm>
            <a:off x="627519" y="1035982"/>
            <a:ext cx="216866" cy="236086"/>
          </a:xfrm>
          <a:prstGeom prst="rect">
            <a:avLst/>
          </a:prstGeom>
          <a:solidFill>
            <a:srgbClr val="FF6E2E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1FB9B0-6AE7-AB26-0212-A0AC78EA3C62}"/>
              </a:ext>
            </a:extLst>
          </p:cNvPr>
          <p:cNvCxnSpPr>
            <a:cxnSpLocks/>
          </p:cNvCxnSpPr>
          <p:nvPr/>
        </p:nvCxnSpPr>
        <p:spPr>
          <a:xfrm>
            <a:off x="317458" y="2483607"/>
            <a:ext cx="112762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DE0652F0-6AE4-0F09-EF43-DA7F7AF48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8626" y="3959386"/>
            <a:ext cx="269656" cy="269656"/>
          </a:xfrm>
          <a:prstGeom prst="rect">
            <a:avLst/>
          </a:prstGeom>
        </p:spPr>
      </p:pic>
      <p:pic>
        <p:nvPicPr>
          <p:cNvPr id="11" name="Graphic 10" descr="Checkbox Crossed with solid fill">
            <a:extLst>
              <a:ext uri="{FF2B5EF4-FFF2-40B4-BE49-F238E27FC236}">
                <a16:creationId xmlns:a16="http://schemas.microsoft.com/office/drawing/2014/main" id="{4A01FCF6-E4F9-FC21-6B46-D17CA7310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968" y="4871312"/>
            <a:ext cx="271737" cy="271737"/>
          </a:xfrm>
          <a:prstGeom prst="rect">
            <a:avLst/>
          </a:prstGeom>
        </p:spPr>
      </p:pic>
      <p:pic>
        <p:nvPicPr>
          <p:cNvPr id="3" name="Graphic 2" descr="Checkbox Crossed with solid fill">
            <a:extLst>
              <a:ext uri="{FF2B5EF4-FFF2-40B4-BE49-F238E27FC236}">
                <a16:creationId xmlns:a16="http://schemas.microsoft.com/office/drawing/2014/main" id="{69D4B9AB-704D-441D-D93F-43CFE95C38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58282" y="3710573"/>
            <a:ext cx="271737" cy="271737"/>
          </a:xfrm>
          <a:prstGeom prst="rect">
            <a:avLst/>
          </a:prstGeom>
        </p:spPr>
      </p:pic>
      <p:pic>
        <p:nvPicPr>
          <p:cNvPr id="6" name="Graphic 5" descr="Checkbox Crossed with solid fill">
            <a:extLst>
              <a:ext uri="{FF2B5EF4-FFF2-40B4-BE49-F238E27FC236}">
                <a16:creationId xmlns:a16="http://schemas.microsoft.com/office/drawing/2014/main" id="{25DB6D83-3BA3-EA8A-C25F-99F0AC038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58282" y="3404146"/>
            <a:ext cx="271737" cy="271737"/>
          </a:xfrm>
          <a:prstGeom prst="rect">
            <a:avLst/>
          </a:prstGeom>
        </p:spPr>
      </p:pic>
      <p:pic>
        <p:nvPicPr>
          <p:cNvPr id="7" name="Graphic 6" descr="Checkbox Crossed with solid fill">
            <a:extLst>
              <a:ext uri="{FF2B5EF4-FFF2-40B4-BE49-F238E27FC236}">
                <a16:creationId xmlns:a16="http://schemas.microsoft.com/office/drawing/2014/main" id="{3E7612B8-E932-C255-A9D4-214E0D065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968" y="1615660"/>
            <a:ext cx="271737" cy="271737"/>
          </a:xfrm>
          <a:prstGeom prst="rect">
            <a:avLst/>
          </a:prstGeom>
        </p:spPr>
      </p:pic>
      <p:pic>
        <p:nvPicPr>
          <p:cNvPr id="9" name="Graphic 8" descr="Checkbox Crossed with solid fill">
            <a:extLst>
              <a:ext uri="{FF2B5EF4-FFF2-40B4-BE49-F238E27FC236}">
                <a16:creationId xmlns:a16="http://schemas.microsoft.com/office/drawing/2014/main" id="{A6BA8621-F00A-A66A-611D-353E5EB4F2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4759" y="3983909"/>
            <a:ext cx="271737" cy="271737"/>
          </a:xfrm>
          <a:prstGeom prst="rect">
            <a:avLst/>
          </a:prstGeom>
        </p:spPr>
      </p:pic>
      <p:pic>
        <p:nvPicPr>
          <p:cNvPr id="14" name="Graphic 13" descr="Checkbox Crossed with solid fill">
            <a:extLst>
              <a:ext uri="{FF2B5EF4-FFF2-40B4-BE49-F238E27FC236}">
                <a16:creationId xmlns:a16="http://schemas.microsoft.com/office/drawing/2014/main" id="{9BCF2CBC-FE72-E406-458C-7FFA76992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4759" y="4284819"/>
            <a:ext cx="271737" cy="271737"/>
          </a:xfrm>
          <a:prstGeom prst="rect">
            <a:avLst/>
          </a:prstGeom>
        </p:spPr>
      </p:pic>
      <p:pic>
        <p:nvPicPr>
          <p:cNvPr id="15" name="Graphic 14" descr="Checkbox Crossed with solid fill">
            <a:extLst>
              <a:ext uri="{FF2B5EF4-FFF2-40B4-BE49-F238E27FC236}">
                <a16:creationId xmlns:a16="http://schemas.microsoft.com/office/drawing/2014/main" id="{E5655036-CB2C-4D29-6088-FC9AF9248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6938" y="4570402"/>
            <a:ext cx="271737" cy="271737"/>
          </a:xfrm>
          <a:prstGeom prst="rect">
            <a:avLst/>
          </a:prstGeom>
        </p:spPr>
      </p:pic>
      <p:pic>
        <p:nvPicPr>
          <p:cNvPr id="16" name="Graphic 15" descr="Checkbox Crossed with solid fill">
            <a:extLst>
              <a:ext uri="{FF2B5EF4-FFF2-40B4-BE49-F238E27FC236}">
                <a16:creationId xmlns:a16="http://schemas.microsoft.com/office/drawing/2014/main" id="{B48569AB-FFCC-094C-BFA8-AF1B4F28C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6938" y="4871312"/>
            <a:ext cx="271737" cy="271737"/>
          </a:xfrm>
          <a:prstGeom prst="rect">
            <a:avLst/>
          </a:prstGeom>
        </p:spPr>
      </p:pic>
      <p:pic>
        <p:nvPicPr>
          <p:cNvPr id="17" name="Graphic 16" descr="Checkbox Crossed with solid fill">
            <a:extLst>
              <a:ext uri="{FF2B5EF4-FFF2-40B4-BE49-F238E27FC236}">
                <a16:creationId xmlns:a16="http://schemas.microsoft.com/office/drawing/2014/main" id="{54BAF72F-7BCA-354E-37BA-8ECF72E8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0849" y="5179890"/>
            <a:ext cx="271737" cy="271737"/>
          </a:xfrm>
          <a:prstGeom prst="rect">
            <a:avLst/>
          </a:prstGeom>
        </p:spPr>
      </p:pic>
      <p:pic>
        <p:nvPicPr>
          <p:cNvPr id="18" name="Graphic 17" descr="Checkbox Crossed with solid fill">
            <a:extLst>
              <a:ext uri="{FF2B5EF4-FFF2-40B4-BE49-F238E27FC236}">
                <a16:creationId xmlns:a16="http://schemas.microsoft.com/office/drawing/2014/main" id="{930306B0-51B0-A005-1C87-7088D1C3D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3989" y="4937277"/>
            <a:ext cx="271737" cy="271737"/>
          </a:xfrm>
          <a:prstGeom prst="rect">
            <a:avLst/>
          </a:prstGeom>
        </p:spPr>
      </p:pic>
      <p:pic>
        <p:nvPicPr>
          <p:cNvPr id="19" name="Graphic 18" descr="Checkbox Crossed with solid fill">
            <a:extLst>
              <a:ext uri="{FF2B5EF4-FFF2-40B4-BE49-F238E27FC236}">
                <a16:creationId xmlns:a16="http://schemas.microsoft.com/office/drawing/2014/main" id="{BFD56A0C-8E45-70C2-DB34-9CC4718D8F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8301" y="4355611"/>
            <a:ext cx="271737" cy="271737"/>
          </a:xfrm>
          <a:prstGeom prst="rect">
            <a:avLst/>
          </a:prstGeom>
        </p:spPr>
      </p:pic>
      <p:pic>
        <p:nvPicPr>
          <p:cNvPr id="21" name="Graphic 20" descr="Checkbox Crossed with solid fill">
            <a:extLst>
              <a:ext uri="{FF2B5EF4-FFF2-40B4-BE49-F238E27FC236}">
                <a16:creationId xmlns:a16="http://schemas.microsoft.com/office/drawing/2014/main" id="{E4CE72D3-B45F-A44F-0335-793B6094A2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344" y="4590354"/>
            <a:ext cx="271737" cy="271737"/>
          </a:xfrm>
          <a:prstGeom prst="rect">
            <a:avLst/>
          </a:prstGeom>
        </p:spPr>
      </p:pic>
      <p:pic>
        <p:nvPicPr>
          <p:cNvPr id="26" name="Graphic 25" descr="Checkbox Crossed with solid fill">
            <a:extLst>
              <a:ext uri="{FF2B5EF4-FFF2-40B4-BE49-F238E27FC236}">
                <a16:creationId xmlns:a16="http://schemas.microsoft.com/office/drawing/2014/main" id="{34DC7461-51C5-8318-F1AC-4241F179A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344" y="4889638"/>
            <a:ext cx="271737" cy="271737"/>
          </a:xfrm>
          <a:prstGeom prst="rect">
            <a:avLst/>
          </a:prstGeom>
        </p:spPr>
      </p:pic>
      <p:pic>
        <p:nvPicPr>
          <p:cNvPr id="47" name="Graphic 46" descr="Checkbox Crossed with solid fill">
            <a:extLst>
              <a:ext uri="{FF2B5EF4-FFF2-40B4-BE49-F238E27FC236}">
                <a16:creationId xmlns:a16="http://schemas.microsoft.com/office/drawing/2014/main" id="{72395C05-AC0A-4A87-3E8C-B6D6AE463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344" y="5180911"/>
            <a:ext cx="271737" cy="271737"/>
          </a:xfrm>
          <a:prstGeom prst="rect">
            <a:avLst/>
          </a:prstGeom>
        </p:spPr>
      </p:pic>
      <p:pic>
        <p:nvPicPr>
          <p:cNvPr id="56" name="Graphic 55" descr="Star with solid fill">
            <a:extLst>
              <a:ext uri="{FF2B5EF4-FFF2-40B4-BE49-F238E27FC236}">
                <a16:creationId xmlns:a16="http://schemas.microsoft.com/office/drawing/2014/main" id="{9C27C3E1-EB24-A7CA-8EC9-726C89284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20805" y="3858649"/>
            <a:ext cx="269656" cy="269656"/>
          </a:xfrm>
          <a:prstGeom prst="rect">
            <a:avLst/>
          </a:prstGeom>
        </p:spPr>
      </p:pic>
      <p:pic>
        <p:nvPicPr>
          <p:cNvPr id="55" name="Graphic 55" descr="Star with solid fill">
            <a:extLst>
              <a:ext uri="{FF2B5EF4-FFF2-40B4-BE49-F238E27FC236}">
                <a16:creationId xmlns:a16="http://schemas.microsoft.com/office/drawing/2014/main" id="{2B117F8E-DF15-46FB-4C57-8C04834DD4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9365" y="6093345"/>
            <a:ext cx="269656" cy="269656"/>
          </a:xfrm>
          <a:prstGeom prst="rect">
            <a:avLst/>
          </a:prstGeom>
        </p:spPr>
      </p:pic>
      <p:sp>
        <p:nvSpPr>
          <p:cNvPr id="72" name="Szövegdoboz 71">
            <a:extLst>
              <a:ext uri="{FF2B5EF4-FFF2-40B4-BE49-F238E27FC236}">
                <a16:creationId xmlns:a16="http://schemas.microsoft.com/office/drawing/2014/main" id="{7D4D9550-14E7-5812-7F69-4672C090FF13}"/>
              </a:ext>
            </a:extLst>
          </p:cNvPr>
          <p:cNvSpPr txBox="1"/>
          <p:nvPr/>
        </p:nvSpPr>
        <p:spPr>
          <a:xfrm>
            <a:off x="659021" y="6067799"/>
            <a:ext cx="283372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Eb-</a:t>
            </a:r>
            <a:r>
              <a:rPr lang="hu-HU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kvalifikáció</a:t>
            </a:r>
          </a:p>
        </p:txBody>
      </p:sp>
      <p:pic>
        <p:nvPicPr>
          <p:cNvPr id="73" name="Graphic 34" descr="Checkbox Ticked with solid fill">
            <a:extLst>
              <a:ext uri="{FF2B5EF4-FFF2-40B4-BE49-F238E27FC236}">
                <a16:creationId xmlns:a16="http://schemas.microsoft.com/office/drawing/2014/main" id="{6B467596-7821-DAEE-605F-F932C6F1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7530" y="6148279"/>
            <a:ext cx="269656" cy="269656"/>
          </a:xfrm>
          <a:prstGeom prst="rect">
            <a:avLst/>
          </a:prstGeom>
        </p:spPr>
      </p:pic>
      <p:sp>
        <p:nvSpPr>
          <p:cNvPr id="75" name="Szövegdoboz 74">
            <a:extLst>
              <a:ext uri="{FF2B5EF4-FFF2-40B4-BE49-F238E27FC236}">
                <a16:creationId xmlns:a16="http://schemas.microsoft.com/office/drawing/2014/main" id="{2A049B68-2EB7-6010-22F5-88E2DC573FB0}"/>
              </a:ext>
            </a:extLst>
          </p:cNvPr>
          <p:cNvSpPr txBox="1"/>
          <p:nvPr/>
        </p:nvSpPr>
        <p:spPr>
          <a:xfrm>
            <a:off x="6557186" y="6102413"/>
            <a:ext cx="1418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hu-HU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hu-HU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ovábbjutás</a:t>
            </a:r>
          </a:p>
        </p:txBody>
      </p:sp>
      <p:pic>
        <p:nvPicPr>
          <p:cNvPr id="76" name="Graphic 55" descr="Star with solid fill">
            <a:extLst>
              <a:ext uri="{FF2B5EF4-FFF2-40B4-BE49-F238E27FC236}">
                <a16:creationId xmlns:a16="http://schemas.microsoft.com/office/drawing/2014/main" id="{E8DA0BC7-D05E-0882-34D6-43B32A3200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10813" y="3959386"/>
            <a:ext cx="269656" cy="269656"/>
          </a:xfrm>
          <a:prstGeom prst="rect">
            <a:avLst/>
          </a:prstGeom>
        </p:spPr>
      </p:pic>
      <p:pic>
        <p:nvPicPr>
          <p:cNvPr id="77" name="Graphic 55" descr="Star with solid fill">
            <a:extLst>
              <a:ext uri="{FF2B5EF4-FFF2-40B4-BE49-F238E27FC236}">
                <a16:creationId xmlns:a16="http://schemas.microsoft.com/office/drawing/2014/main" id="{7E923D55-2E0F-875C-67AF-F05A46909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3921" y="1730579"/>
            <a:ext cx="269656" cy="269656"/>
          </a:xfrm>
          <a:prstGeom prst="rect">
            <a:avLst/>
          </a:prstGeom>
        </p:spPr>
      </p:pic>
      <p:pic>
        <p:nvPicPr>
          <p:cNvPr id="78" name="Graphic 7" descr="Star with solid fill">
            <a:extLst>
              <a:ext uri="{FF2B5EF4-FFF2-40B4-BE49-F238E27FC236}">
                <a16:creationId xmlns:a16="http://schemas.microsoft.com/office/drawing/2014/main" id="{EBD2F92A-E078-BF70-9C2C-2428FC49D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9698" y="6100886"/>
            <a:ext cx="269656" cy="269656"/>
          </a:xfrm>
          <a:prstGeom prst="rect">
            <a:avLst/>
          </a:prstGeom>
        </p:spPr>
      </p:pic>
      <p:sp>
        <p:nvSpPr>
          <p:cNvPr id="80" name="Szövegdoboz 79">
            <a:extLst>
              <a:ext uri="{FF2B5EF4-FFF2-40B4-BE49-F238E27FC236}">
                <a16:creationId xmlns:a16="http://schemas.microsoft.com/office/drawing/2014/main" id="{8A4F848E-2E1C-E31F-56D4-6DF642979008}"/>
              </a:ext>
            </a:extLst>
          </p:cNvPr>
          <p:cNvSpPr txBox="1"/>
          <p:nvPr/>
        </p:nvSpPr>
        <p:spPr>
          <a:xfrm>
            <a:off x="3202122" y="6067798"/>
            <a:ext cx="1615103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vb-</a:t>
            </a:r>
            <a:r>
              <a:rPr lang="hu-HU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kvalifikáció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CE6C03C-6573-C0CA-5F3D-550583B55EB0}"/>
              </a:ext>
            </a:extLst>
          </p:cNvPr>
          <p:cNvCxnSpPr>
            <a:cxnSpLocks/>
          </p:cNvCxnSpPr>
          <p:nvPr/>
        </p:nvCxnSpPr>
        <p:spPr>
          <a:xfrm>
            <a:off x="4225159" y="371733"/>
            <a:ext cx="742721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zövegdoboz 74">
            <a:extLst>
              <a:ext uri="{FF2B5EF4-FFF2-40B4-BE49-F238E27FC236}">
                <a16:creationId xmlns:a16="http://schemas.microsoft.com/office/drawing/2014/main" id="{3156D10D-EA82-CE89-8B3F-A3A4A7D92E70}"/>
              </a:ext>
            </a:extLst>
          </p:cNvPr>
          <p:cNvSpPr txBox="1"/>
          <p:nvPr/>
        </p:nvSpPr>
        <p:spPr>
          <a:xfrm>
            <a:off x="9440440" y="6103191"/>
            <a:ext cx="2092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hu-HU" sz="1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2023, 2025 – legjobb 32</a:t>
            </a:r>
          </a:p>
        </p:txBody>
      </p:sp>
      <p:pic>
        <p:nvPicPr>
          <p:cNvPr id="86" name="Picture 85" descr="A logo with white text&#10;&#10;AI-generated content may be incorrect.">
            <a:extLst>
              <a:ext uri="{FF2B5EF4-FFF2-40B4-BE49-F238E27FC236}">
                <a16:creationId xmlns:a16="http://schemas.microsoft.com/office/drawing/2014/main" id="{E0255DA5-0AB2-AABB-184B-26B0AFF104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6293" y="5981878"/>
            <a:ext cx="487095" cy="487095"/>
          </a:xfrm>
          <a:prstGeom prst="rect">
            <a:avLst/>
          </a:prstGeom>
        </p:spPr>
      </p:pic>
      <p:sp>
        <p:nvSpPr>
          <p:cNvPr id="5" name="Szöveg helye 2">
            <a:extLst>
              <a:ext uri="{FF2B5EF4-FFF2-40B4-BE49-F238E27FC236}">
                <a16:creationId xmlns:a16="http://schemas.microsoft.com/office/drawing/2014/main" id="{52DC4B98-DB43-FE60-E3C2-E7617FE8E3C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" name="Graphic 80" descr="Star with solid fill">
            <a:extLst>
              <a:ext uri="{FF2B5EF4-FFF2-40B4-BE49-F238E27FC236}">
                <a16:creationId xmlns:a16="http://schemas.microsoft.com/office/drawing/2014/main" id="{513549C8-1AEB-2D7E-00A9-9DDDC7524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16727" y="2943892"/>
            <a:ext cx="269656" cy="269656"/>
          </a:xfrm>
          <a:prstGeom prst="rect">
            <a:avLst/>
          </a:prstGeom>
        </p:spPr>
      </p:pic>
      <p:pic>
        <p:nvPicPr>
          <p:cNvPr id="82" name="Graphic 55" descr="Star with solid fill">
            <a:extLst>
              <a:ext uri="{FF2B5EF4-FFF2-40B4-BE49-F238E27FC236}">
                <a16:creationId xmlns:a16="http://schemas.microsoft.com/office/drawing/2014/main" id="{6059FDEC-A391-9137-21B9-34EB61EEA1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8914" y="2943892"/>
            <a:ext cx="269656" cy="2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5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7FEC1C-08AD-8CB4-0EF4-6598CD34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6B0CE2-3874-E40E-80B3-938BA5B70E2A}"/>
              </a:ext>
            </a:extLst>
          </p:cNvPr>
          <p:cNvSpPr/>
          <p:nvPr/>
        </p:nvSpPr>
        <p:spPr>
          <a:xfrm>
            <a:off x="8373256" y="833331"/>
            <a:ext cx="3197700" cy="4743491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dist="129162" dir="2700000" algn="ctr" rotWithShape="0">
              <a:srgbClr val="4ED87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hu-HU" alt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Two men playing football&#10;&#10;AI-generated content may be incorrect.">
            <a:extLst>
              <a:ext uri="{FF2B5EF4-FFF2-40B4-BE49-F238E27FC236}">
                <a16:creationId xmlns:a16="http://schemas.microsoft.com/office/drawing/2014/main" id="{924AEF40-6B6D-CC55-6B22-EE3AC776D3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36626" y="96640"/>
            <a:ext cx="3689790" cy="36897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62505B2-D589-0BAC-B8BE-CFD9EA7CCDF1}"/>
              </a:ext>
            </a:extLst>
          </p:cNvPr>
          <p:cNvSpPr txBox="1"/>
          <p:nvPr/>
        </p:nvSpPr>
        <p:spPr>
          <a:xfrm>
            <a:off x="317458" y="171678"/>
            <a:ext cx="230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FUTSAL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0BA584-C081-8A0C-0847-D3BAB0C9798D}"/>
              </a:ext>
            </a:extLst>
          </p:cNvPr>
          <p:cNvCxnSpPr>
            <a:cxnSpLocks/>
          </p:cNvCxnSpPr>
          <p:nvPr/>
        </p:nvCxnSpPr>
        <p:spPr>
          <a:xfrm>
            <a:off x="1467465" y="371733"/>
            <a:ext cx="101849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zöveg helye 2">
            <a:extLst>
              <a:ext uri="{FF2B5EF4-FFF2-40B4-BE49-F238E27FC236}">
                <a16:creationId xmlns:a16="http://schemas.microsoft.com/office/drawing/2014/main" id="{FEA145A2-A15F-FCF4-3450-343B441058E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35721" y="1638363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326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Szöveg helye 2">
            <a:extLst>
              <a:ext uri="{FF2B5EF4-FFF2-40B4-BE49-F238E27FC236}">
                <a16:creationId xmlns:a16="http://schemas.microsoft.com/office/drawing/2014/main" id="{343686DE-EC14-6B53-DDD7-9976BB45EAD6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135721" y="223997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Szöveg helye 2">
            <a:extLst>
              <a:ext uri="{FF2B5EF4-FFF2-40B4-BE49-F238E27FC236}">
                <a16:creationId xmlns:a16="http://schemas.microsoft.com/office/drawing/2014/main" id="{D0C83F57-BEE0-26E2-A2B7-7DEDA97E63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294123" y="1088540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3.548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Szöveg helye 2">
            <a:extLst>
              <a:ext uri="{FF2B5EF4-FFF2-40B4-BE49-F238E27FC236}">
                <a16:creationId xmlns:a16="http://schemas.microsoft.com/office/drawing/2014/main" id="{779D99DF-7686-BA1F-5E96-5F5C9C5DF3FE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306575" y="2239979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D09C80-D5D8-7207-0E32-30CA5CB9586D}"/>
              </a:ext>
            </a:extLst>
          </p:cNvPr>
          <p:cNvSpPr txBox="1"/>
          <p:nvPr/>
        </p:nvSpPr>
        <p:spPr>
          <a:xfrm>
            <a:off x="512071" y="685388"/>
            <a:ext cx="1912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Csapatok száma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58B2A97-CAB7-1D06-58EA-371CD5917578}"/>
              </a:ext>
            </a:extLst>
          </p:cNvPr>
          <p:cNvSpPr txBox="1">
            <a:spLocks/>
          </p:cNvSpPr>
          <p:nvPr/>
        </p:nvSpPr>
        <p:spPr>
          <a:xfrm>
            <a:off x="268834" y="76740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EC2A36-8027-9D6E-7AA4-A3BF676CBCAC}"/>
              </a:ext>
            </a:extLst>
          </p:cNvPr>
          <p:cNvSpPr txBox="1"/>
          <p:nvPr/>
        </p:nvSpPr>
        <p:spPr>
          <a:xfrm>
            <a:off x="2949524" y="5301340"/>
            <a:ext cx="697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•⁠  a ⁠magyar fiatalok játékperceinek növelése</a:t>
            </a:r>
          </a:p>
          <a:p>
            <a:r>
              <a:rPr lang="hu-HU" dirty="0">
                <a:solidFill>
                  <a:schemeClr val="bg1"/>
                </a:solidFill>
              </a:rPr>
              <a:t>•⁠  ⁠a nagypályás szakágtól elszakadó játékosok futsal felé irányítása </a:t>
            </a:r>
          </a:p>
          <a:p>
            <a:r>
              <a:rPr lang="hu-HU" dirty="0">
                <a:solidFill>
                  <a:schemeClr val="bg1"/>
                </a:solidFill>
              </a:rPr>
              <a:t>•⁠  ⁠rendszeres sikeres nemzetközi kupaszereplés</a:t>
            </a:r>
          </a:p>
          <a:p>
            <a:r>
              <a:rPr lang="hu-HU" dirty="0">
                <a:solidFill>
                  <a:schemeClr val="bg1"/>
                </a:solidFill>
              </a:rPr>
              <a:t>•  Futsalmagazin – minden héten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4B6077-240A-EBA1-56A8-6EA564DDCE6C}"/>
              </a:ext>
            </a:extLst>
          </p:cNvPr>
          <p:cNvSpPr txBox="1"/>
          <p:nvPr/>
        </p:nvSpPr>
        <p:spPr>
          <a:xfrm>
            <a:off x="3327870" y="4938327"/>
            <a:ext cx="151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Férfi NB 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4817AE-25D4-7CD0-BE67-AC71D75CD32F}"/>
              </a:ext>
            </a:extLst>
          </p:cNvPr>
          <p:cNvSpPr txBox="1"/>
          <p:nvPr/>
        </p:nvSpPr>
        <p:spPr>
          <a:xfrm>
            <a:off x="6605570" y="2541675"/>
            <a:ext cx="1607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</a:rPr>
              <a:t>szereplés,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Győri ETO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60D68A-B81A-8D46-0F42-4A187B4E4294}"/>
              </a:ext>
            </a:extLst>
          </p:cNvPr>
          <p:cNvSpPr txBox="1"/>
          <p:nvPr/>
        </p:nvSpPr>
        <p:spPr>
          <a:xfrm>
            <a:off x="6605570" y="2272966"/>
            <a:ext cx="1607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Futsal </a:t>
            </a:r>
            <a:r>
              <a:rPr lang="hu-HU" sz="1600" b="1" dirty="0" err="1">
                <a:solidFill>
                  <a:schemeClr val="bg1"/>
                </a:solidFill>
              </a:rPr>
              <a:t>Final</a:t>
            </a:r>
            <a:r>
              <a:rPr lang="hu-HU" sz="1600" b="1" dirty="0">
                <a:solidFill>
                  <a:schemeClr val="bg1"/>
                </a:solidFill>
              </a:rPr>
              <a:t> 4 </a:t>
            </a:r>
            <a:endParaRPr lang="hu-HU" sz="16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8647E7-C962-F32C-AFE2-727804862698}"/>
              </a:ext>
            </a:extLst>
          </p:cNvPr>
          <p:cNvSpPr txBox="1"/>
          <p:nvPr/>
        </p:nvSpPr>
        <p:spPr>
          <a:xfrm>
            <a:off x="6904182" y="1862846"/>
            <a:ext cx="15509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2018</a:t>
            </a:r>
            <a:endParaRPr lang="hu-HU" sz="16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574D47-0C9D-326C-7D36-7C69F1A0F1DB}"/>
              </a:ext>
            </a:extLst>
          </p:cNvPr>
          <p:cNvSpPr txBox="1"/>
          <p:nvPr/>
        </p:nvSpPr>
        <p:spPr>
          <a:xfrm>
            <a:off x="6605570" y="1193244"/>
            <a:ext cx="1952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UEFA FUTSAL edzőképzés</a:t>
            </a:r>
            <a:endParaRPr lang="hu-HU" sz="16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37CB1B-9912-0BB6-D42F-A636ED7E9D74}"/>
              </a:ext>
            </a:extLst>
          </p:cNvPr>
          <p:cNvSpPr txBox="1"/>
          <p:nvPr/>
        </p:nvSpPr>
        <p:spPr>
          <a:xfrm>
            <a:off x="6904182" y="877239"/>
            <a:ext cx="15509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2017</a:t>
            </a:r>
            <a:endParaRPr lang="hu-HU" sz="1600" b="1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4451FA1C-B469-8BFE-22B1-596F83D6711E}"/>
              </a:ext>
            </a:extLst>
          </p:cNvPr>
          <p:cNvSpPr txBox="1">
            <a:spLocks/>
          </p:cNvSpPr>
          <p:nvPr/>
        </p:nvSpPr>
        <p:spPr>
          <a:xfrm>
            <a:off x="6696495" y="1919260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A06058F-0361-402F-B6F0-03A080C7069E}"/>
              </a:ext>
            </a:extLst>
          </p:cNvPr>
          <p:cNvSpPr txBox="1">
            <a:spLocks/>
          </p:cNvSpPr>
          <p:nvPr/>
        </p:nvSpPr>
        <p:spPr>
          <a:xfrm>
            <a:off x="6687316" y="92120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0" name="Picture 69" descr="A red circle with a blue circle and white text&#10;&#10;AI-generated content may be incorrect.">
            <a:extLst>
              <a:ext uri="{FF2B5EF4-FFF2-40B4-BE49-F238E27FC236}">
                <a16:creationId xmlns:a16="http://schemas.microsoft.com/office/drawing/2014/main" id="{A90F6F73-1C8B-2C80-4DB7-ECF912BCC7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11323" y="835736"/>
            <a:ext cx="505607" cy="505607"/>
          </a:xfrm>
          <a:prstGeom prst="rect">
            <a:avLst/>
          </a:prstGeom>
        </p:spPr>
      </p:pic>
      <p:pic>
        <p:nvPicPr>
          <p:cNvPr id="72" name="Picture 71" descr="A logo with a volleyball ball and laurel wreath&#10;&#10;AI-generated content may be incorrect.">
            <a:extLst>
              <a:ext uri="{FF2B5EF4-FFF2-40B4-BE49-F238E27FC236}">
                <a16:creationId xmlns:a16="http://schemas.microsoft.com/office/drawing/2014/main" id="{18A9E5AF-2BB8-DF16-B47C-41AA0EF503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17043" y="1847916"/>
            <a:ext cx="468087" cy="47448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5BBFAC9-58E8-EC7C-0A6F-5F3797882266}"/>
              </a:ext>
            </a:extLst>
          </p:cNvPr>
          <p:cNvSpPr txBox="1"/>
          <p:nvPr/>
        </p:nvSpPr>
        <p:spPr>
          <a:xfrm>
            <a:off x="3327870" y="3520654"/>
            <a:ext cx="4229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Utánpótlás-bajnokságok 2010 óta</a:t>
            </a:r>
          </a:p>
          <a:p>
            <a:r>
              <a:rPr lang="hu-HU" sz="1600" dirty="0">
                <a:solidFill>
                  <a:schemeClr val="bg1"/>
                </a:solidFill>
              </a:rPr>
              <a:t>U17-es és U19-es mellett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F5EB4EEF-2277-CAF5-BD6C-44F8F280F76B}"/>
              </a:ext>
            </a:extLst>
          </p:cNvPr>
          <p:cNvSpPr txBox="1">
            <a:spLocks/>
          </p:cNvSpPr>
          <p:nvPr/>
        </p:nvSpPr>
        <p:spPr>
          <a:xfrm>
            <a:off x="3050530" y="3588824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49B80D4-3127-005A-A47D-13895A6DD7FB}"/>
              </a:ext>
            </a:extLst>
          </p:cNvPr>
          <p:cNvCxnSpPr>
            <a:cxnSpLocks/>
          </p:cNvCxnSpPr>
          <p:nvPr/>
        </p:nvCxnSpPr>
        <p:spPr>
          <a:xfrm>
            <a:off x="2606265" y="1247684"/>
            <a:ext cx="0" cy="524907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549AEC-463F-FC24-8038-B842231C717C}"/>
              </a:ext>
            </a:extLst>
          </p:cNvPr>
          <p:cNvCxnSpPr>
            <a:cxnSpLocks/>
          </p:cNvCxnSpPr>
          <p:nvPr/>
        </p:nvCxnSpPr>
        <p:spPr>
          <a:xfrm>
            <a:off x="289259" y="2596070"/>
            <a:ext cx="19018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zöveg helye 2">
            <a:extLst>
              <a:ext uri="{FF2B5EF4-FFF2-40B4-BE49-F238E27FC236}">
                <a16:creationId xmlns:a16="http://schemas.microsoft.com/office/drawing/2014/main" id="{E2AF6A2C-23FC-90C1-8398-244BA00F289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59330" y="3639076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1.292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Szöveg helye 2">
            <a:extLst>
              <a:ext uri="{FF2B5EF4-FFF2-40B4-BE49-F238E27FC236}">
                <a16:creationId xmlns:a16="http://schemas.microsoft.com/office/drawing/2014/main" id="{E8CDDF83-B210-B7B3-28AB-0102CE4B3E43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70518" y="423696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Szöveg helye 2">
            <a:extLst>
              <a:ext uri="{FF2B5EF4-FFF2-40B4-BE49-F238E27FC236}">
                <a16:creationId xmlns:a16="http://schemas.microsoft.com/office/drawing/2014/main" id="{25577380-206A-5B7A-77B0-C8414451C1FD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351436" y="322224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18.540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Szöveg helye 2">
            <a:extLst>
              <a:ext uri="{FF2B5EF4-FFF2-40B4-BE49-F238E27FC236}">
                <a16:creationId xmlns:a16="http://schemas.microsoft.com/office/drawing/2014/main" id="{32B4D1D2-B234-0A32-4EEC-B06ACB5C876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363240" y="423696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316D11-AF65-328B-B8F4-70B567F899D7}"/>
              </a:ext>
            </a:extLst>
          </p:cNvPr>
          <p:cNvSpPr txBox="1"/>
          <p:nvPr/>
        </p:nvSpPr>
        <p:spPr>
          <a:xfrm>
            <a:off x="512071" y="2786714"/>
            <a:ext cx="1957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Mérkőzések száma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AC430BC9-7387-745E-3E86-CC8276AF142E}"/>
              </a:ext>
            </a:extLst>
          </p:cNvPr>
          <p:cNvSpPr txBox="1">
            <a:spLocks/>
          </p:cNvSpPr>
          <p:nvPr/>
        </p:nvSpPr>
        <p:spPr>
          <a:xfrm>
            <a:off x="272327" y="2846246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6451C44-E288-A2C3-BB60-D9C19686A433}"/>
              </a:ext>
            </a:extLst>
          </p:cNvPr>
          <p:cNvCxnSpPr>
            <a:cxnSpLocks/>
          </p:cNvCxnSpPr>
          <p:nvPr/>
        </p:nvCxnSpPr>
        <p:spPr>
          <a:xfrm>
            <a:off x="339545" y="4614409"/>
            <a:ext cx="19723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zöveg helye 2">
            <a:extLst>
              <a:ext uri="{FF2B5EF4-FFF2-40B4-BE49-F238E27FC236}">
                <a16:creationId xmlns:a16="http://schemas.microsoft.com/office/drawing/2014/main" id="{DA95B637-9CB7-FEAD-904C-0F5E41DFC684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80203" y="5913133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1.817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Szöveg helye 2">
            <a:extLst>
              <a:ext uri="{FF2B5EF4-FFF2-40B4-BE49-F238E27FC236}">
                <a16:creationId xmlns:a16="http://schemas.microsoft.com/office/drawing/2014/main" id="{08100403-8F83-B11B-E1E3-EB90E34FEF3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80203" y="635383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E04CB1D-41F1-7B4A-AE31-BCCBA0ACDEA6}"/>
              </a:ext>
            </a:extLst>
          </p:cNvPr>
          <p:cNvSpPr/>
          <p:nvPr/>
        </p:nvSpPr>
        <p:spPr>
          <a:xfrm>
            <a:off x="1571154" y="5616889"/>
            <a:ext cx="447813" cy="632670"/>
          </a:xfrm>
          <a:prstGeom prst="rect">
            <a:avLst/>
          </a:prstGeom>
          <a:solidFill>
            <a:srgbClr val="4ED87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0" name="Szöveg helye 2">
            <a:extLst>
              <a:ext uri="{FF2B5EF4-FFF2-40B4-BE49-F238E27FC236}">
                <a16:creationId xmlns:a16="http://schemas.microsoft.com/office/drawing/2014/main" id="{0C0514D2-0D51-919D-9086-3B13BA06304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368384" y="5360184"/>
            <a:ext cx="867878" cy="26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34.266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Szöveg helye 2">
            <a:extLst>
              <a:ext uri="{FF2B5EF4-FFF2-40B4-BE49-F238E27FC236}">
                <a16:creationId xmlns:a16="http://schemas.microsoft.com/office/drawing/2014/main" id="{25947783-000C-EB4D-4B5C-7AB357BAA7BB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372925" y="6353834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BF172B4-8728-A3DD-C404-C08EB9044A50}"/>
              </a:ext>
            </a:extLst>
          </p:cNvPr>
          <p:cNvSpPr txBox="1"/>
          <p:nvPr/>
        </p:nvSpPr>
        <p:spPr>
          <a:xfrm>
            <a:off x="527734" y="4688084"/>
            <a:ext cx="1764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Versenyengedélyek száma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C9A20E9E-84CC-D109-034F-B4F3C7E0C18E}"/>
              </a:ext>
            </a:extLst>
          </p:cNvPr>
          <p:cNvSpPr txBox="1">
            <a:spLocks/>
          </p:cNvSpPr>
          <p:nvPr/>
        </p:nvSpPr>
        <p:spPr>
          <a:xfrm>
            <a:off x="269625" y="482187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FD91EDD-EA1B-C22F-0BF1-B779B175272B}"/>
              </a:ext>
            </a:extLst>
          </p:cNvPr>
          <p:cNvSpPr/>
          <p:nvPr/>
        </p:nvSpPr>
        <p:spPr>
          <a:xfrm>
            <a:off x="390235" y="6210893"/>
            <a:ext cx="447813" cy="45719"/>
          </a:xfrm>
          <a:prstGeom prst="rect">
            <a:avLst/>
          </a:prstGeom>
          <a:solidFill>
            <a:srgbClr val="4ED87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3" name="Graphic 2" descr="Group with solid fill">
            <a:extLst>
              <a:ext uri="{FF2B5EF4-FFF2-40B4-BE49-F238E27FC236}">
                <a16:creationId xmlns:a16="http://schemas.microsoft.com/office/drawing/2014/main" id="{FCF5F741-F2E0-1629-15EB-BC13A1B6F7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3015" y="1828939"/>
            <a:ext cx="452517" cy="452517"/>
          </a:xfrm>
          <a:prstGeom prst="rect">
            <a:avLst/>
          </a:prstGeom>
        </p:spPr>
      </p:pic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7822576F-98FD-5A59-9ECB-9621FAB126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33726" y="1839937"/>
            <a:ext cx="452517" cy="452517"/>
          </a:xfrm>
          <a:prstGeom prst="rect">
            <a:avLst/>
          </a:prstGeom>
        </p:spPr>
      </p:pic>
      <p:pic>
        <p:nvPicPr>
          <p:cNvPr id="11" name="Graphic 10" descr="Group with solid fill">
            <a:extLst>
              <a:ext uri="{FF2B5EF4-FFF2-40B4-BE49-F238E27FC236}">
                <a16:creationId xmlns:a16="http://schemas.microsoft.com/office/drawing/2014/main" id="{ED42E2FD-0D8D-98EC-8716-963AEC5E9E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17500" y="1845640"/>
            <a:ext cx="452517" cy="452517"/>
          </a:xfrm>
          <a:prstGeom prst="rect">
            <a:avLst/>
          </a:prstGeom>
        </p:spPr>
      </p:pic>
      <p:pic>
        <p:nvPicPr>
          <p:cNvPr id="12" name="Graphic 11" descr="Group with solid fill">
            <a:extLst>
              <a:ext uri="{FF2B5EF4-FFF2-40B4-BE49-F238E27FC236}">
                <a16:creationId xmlns:a16="http://schemas.microsoft.com/office/drawing/2014/main" id="{1CEBD174-966A-B5D4-9129-C765C26779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41742" y="1545508"/>
            <a:ext cx="452517" cy="452517"/>
          </a:xfrm>
          <a:prstGeom prst="rect">
            <a:avLst/>
          </a:prstGeom>
        </p:spPr>
      </p:pic>
      <p:pic>
        <p:nvPicPr>
          <p:cNvPr id="13" name="Graphic 12" descr="Group with solid fill">
            <a:extLst>
              <a:ext uri="{FF2B5EF4-FFF2-40B4-BE49-F238E27FC236}">
                <a16:creationId xmlns:a16="http://schemas.microsoft.com/office/drawing/2014/main" id="{7929E6C6-8EB7-68ED-E634-AE6AC95213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25516" y="1551211"/>
            <a:ext cx="452517" cy="452517"/>
          </a:xfrm>
          <a:prstGeom prst="rect">
            <a:avLst/>
          </a:prstGeom>
        </p:spPr>
      </p:pic>
      <p:pic>
        <p:nvPicPr>
          <p:cNvPr id="14" name="Graphic 13" descr="Group with solid fill">
            <a:extLst>
              <a:ext uri="{FF2B5EF4-FFF2-40B4-BE49-F238E27FC236}">
                <a16:creationId xmlns:a16="http://schemas.microsoft.com/office/drawing/2014/main" id="{DE6B1828-FEA5-6B12-BEAB-FFD59AFF371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25710" y="1247684"/>
            <a:ext cx="452517" cy="452517"/>
          </a:xfrm>
          <a:prstGeom prst="rect">
            <a:avLst/>
          </a:prstGeom>
        </p:spPr>
      </p:pic>
      <p:pic>
        <p:nvPicPr>
          <p:cNvPr id="15" name="Graphic 14" descr="Group with solid fill">
            <a:extLst>
              <a:ext uri="{FF2B5EF4-FFF2-40B4-BE49-F238E27FC236}">
                <a16:creationId xmlns:a16="http://schemas.microsoft.com/office/drawing/2014/main" id="{910196BC-45EC-2E90-1D64-9F850F5EA3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09484" y="1253387"/>
            <a:ext cx="452517" cy="452517"/>
          </a:xfrm>
          <a:prstGeom prst="rect">
            <a:avLst/>
          </a:prstGeom>
        </p:spPr>
      </p:pic>
      <p:pic>
        <p:nvPicPr>
          <p:cNvPr id="19" name="Graphic 18" descr="Football ball with solid fill">
            <a:extLst>
              <a:ext uri="{FF2B5EF4-FFF2-40B4-BE49-F238E27FC236}">
                <a16:creationId xmlns:a16="http://schemas.microsoft.com/office/drawing/2014/main" id="{D70A50CF-EC67-FC27-A6D6-39F4C9833A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82044" y="3909106"/>
            <a:ext cx="244826" cy="244826"/>
          </a:xfrm>
          <a:prstGeom prst="rect">
            <a:avLst/>
          </a:prstGeom>
        </p:spPr>
      </p:pic>
      <p:pic>
        <p:nvPicPr>
          <p:cNvPr id="21" name="Graphic 20" descr="Football ball with solid fill">
            <a:extLst>
              <a:ext uri="{FF2B5EF4-FFF2-40B4-BE49-F238E27FC236}">
                <a16:creationId xmlns:a16="http://schemas.microsoft.com/office/drawing/2014/main" id="{3073C303-0B45-6D3B-07DB-56464E7B62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68384" y="3402179"/>
            <a:ext cx="867870" cy="86787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C3D13E4-2E2B-5369-D92C-FCE14AA2B77C}"/>
              </a:ext>
            </a:extLst>
          </p:cNvPr>
          <p:cNvSpPr txBox="1">
            <a:spLocks/>
          </p:cNvSpPr>
          <p:nvPr/>
        </p:nvSpPr>
        <p:spPr>
          <a:xfrm>
            <a:off x="3052014" y="5012201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F0FA90-6BF8-A55B-A86F-0D834C5EC514}"/>
              </a:ext>
            </a:extLst>
          </p:cNvPr>
          <p:cNvSpPr txBox="1"/>
          <p:nvPr/>
        </p:nvSpPr>
        <p:spPr>
          <a:xfrm>
            <a:off x="9682519" y="1430338"/>
            <a:ext cx="1811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férfi válogatott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Eb-döntő</a:t>
            </a:r>
          </a:p>
        </p:txBody>
      </p:sp>
      <p:sp>
        <p:nvSpPr>
          <p:cNvPr id="23" name="Szöveg helye 2">
            <a:extLst>
              <a:ext uri="{FF2B5EF4-FFF2-40B4-BE49-F238E27FC236}">
                <a16:creationId xmlns:a16="http://schemas.microsoft.com/office/drawing/2014/main" id="{DF0BE240-EC0A-012F-F212-A0141B738657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775741" y="1443948"/>
            <a:ext cx="848909" cy="442695"/>
          </a:xfrm>
          <a:prstGeom prst="rect">
            <a:avLst/>
          </a:prstGeom>
          <a:solidFill>
            <a:srgbClr val="4ED870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E6B7A6-2FE1-1EDA-337E-51F9D9B47733}"/>
              </a:ext>
            </a:extLst>
          </p:cNvPr>
          <p:cNvSpPr txBox="1"/>
          <p:nvPr/>
        </p:nvSpPr>
        <p:spPr>
          <a:xfrm>
            <a:off x="9684479" y="2911942"/>
            <a:ext cx="2397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Visegrádi Négyek-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Torna győzelem</a:t>
            </a:r>
            <a:endParaRPr lang="en-US" sz="14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2D96F-CAF9-9145-B6DB-34F7B9674CAD}"/>
              </a:ext>
            </a:extLst>
          </p:cNvPr>
          <p:cNvSpPr txBox="1"/>
          <p:nvPr/>
        </p:nvSpPr>
        <p:spPr>
          <a:xfrm>
            <a:off x="9685498" y="3496555"/>
            <a:ext cx="18715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U21-es válogatott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Visegrádi Négyek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Torna győzelem</a:t>
            </a:r>
            <a:endParaRPr lang="en-US" sz="14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149E71-5543-BB76-5970-16D8EEDF61C3}"/>
              </a:ext>
            </a:extLst>
          </p:cNvPr>
          <p:cNvSpPr txBox="1"/>
          <p:nvPr/>
        </p:nvSpPr>
        <p:spPr>
          <a:xfrm>
            <a:off x="9684479" y="4447445"/>
            <a:ext cx="1763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válogatott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Eb-döntő (4 csapat) </a:t>
            </a:r>
          </a:p>
        </p:txBody>
      </p:sp>
      <p:sp>
        <p:nvSpPr>
          <p:cNvPr id="29" name="Szöveg helye 2">
            <a:extLst>
              <a:ext uri="{FF2B5EF4-FFF2-40B4-BE49-F238E27FC236}">
                <a16:creationId xmlns:a16="http://schemas.microsoft.com/office/drawing/2014/main" id="{BB880D93-35B1-6E32-91A9-07F92EC78B77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8772599" y="5080616"/>
            <a:ext cx="848909" cy="413081"/>
          </a:xfrm>
          <a:prstGeom prst="rect">
            <a:avLst/>
          </a:prstGeom>
          <a:solidFill>
            <a:srgbClr val="4ED870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8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FFBF5C-01FC-16BD-1FB9-AA0C30D8C035}"/>
              </a:ext>
            </a:extLst>
          </p:cNvPr>
          <p:cNvSpPr txBox="1"/>
          <p:nvPr/>
        </p:nvSpPr>
        <p:spPr>
          <a:xfrm>
            <a:off x="8589693" y="843120"/>
            <a:ext cx="2967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VÁLOGATOTTAK</a:t>
            </a:r>
            <a:endParaRPr lang="en-US" sz="2800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2BE699-33B6-F579-AF7E-93F9C0CA9E19}"/>
              </a:ext>
            </a:extLst>
          </p:cNvPr>
          <p:cNvSpPr txBox="1"/>
          <p:nvPr/>
        </p:nvSpPr>
        <p:spPr>
          <a:xfrm>
            <a:off x="3357005" y="4239110"/>
            <a:ext cx="991553" cy="380048"/>
          </a:xfrm>
          <a:prstGeom prst="rect">
            <a:avLst/>
          </a:prstGeom>
          <a:solidFill>
            <a:srgbClr val="4ED870"/>
          </a:solidFill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U9, U11</a:t>
            </a:r>
          </a:p>
        </p:txBody>
      </p:sp>
      <p:pic>
        <p:nvPicPr>
          <p:cNvPr id="34" name="Graphic 33" descr="Star with solid fill">
            <a:extLst>
              <a:ext uri="{FF2B5EF4-FFF2-40B4-BE49-F238E27FC236}">
                <a16:creationId xmlns:a16="http://schemas.microsoft.com/office/drawing/2014/main" id="{56C84916-8205-D443-190C-5C27899B93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16085" y="4441874"/>
            <a:ext cx="499664" cy="499664"/>
          </a:xfrm>
          <a:prstGeom prst="rect">
            <a:avLst/>
          </a:prstGeom>
        </p:spPr>
      </p:pic>
      <p:pic>
        <p:nvPicPr>
          <p:cNvPr id="35" name="Graphic 34" descr="Star with solid fill">
            <a:extLst>
              <a:ext uri="{FF2B5EF4-FFF2-40B4-BE49-F238E27FC236}">
                <a16:creationId xmlns:a16="http://schemas.microsoft.com/office/drawing/2014/main" id="{C68EBDE9-BB4C-4A64-D29D-D07E289612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68214" y="2280026"/>
            <a:ext cx="499664" cy="499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5D2EC-FCDC-DB12-226E-10483D73B1F2}"/>
              </a:ext>
            </a:extLst>
          </p:cNvPr>
          <p:cNvSpPr txBox="1"/>
          <p:nvPr/>
        </p:nvSpPr>
        <p:spPr>
          <a:xfrm>
            <a:off x="5949579" y="4131388"/>
            <a:ext cx="1536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</a:rPr>
              <a:t>bajnokságok, téli tornák beindítása</a:t>
            </a:r>
            <a:endParaRPr lang="hu-H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93F81-4B97-7B91-224F-D716F811A3A0}"/>
              </a:ext>
            </a:extLst>
          </p:cNvPr>
          <p:cNvSpPr txBox="1"/>
          <p:nvPr/>
        </p:nvSpPr>
        <p:spPr>
          <a:xfrm>
            <a:off x="4469484" y="4239110"/>
            <a:ext cx="1377244" cy="369332"/>
          </a:xfrm>
          <a:prstGeom prst="rect">
            <a:avLst/>
          </a:prstGeom>
          <a:solidFill>
            <a:srgbClr val="0D5061"/>
          </a:solidFill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U13 és U15</a:t>
            </a:r>
          </a:p>
        </p:txBody>
      </p:sp>
      <p:pic>
        <p:nvPicPr>
          <p:cNvPr id="5" name="Graphic 33" descr="Star with solid fill">
            <a:extLst>
              <a:ext uri="{FF2B5EF4-FFF2-40B4-BE49-F238E27FC236}">
                <a16:creationId xmlns:a16="http://schemas.microsoft.com/office/drawing/2014/main" id="{A415FA35-01A6-0E30-0F02-5A042306B1E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00446" y="5007527"/>
            <a:ext cx="499664" cy="499664"/>
          </a:xfrm>
          <a:prstGeom prst="rect">
            <a:avLst/>
          </a:prstGeom>
        </p:spPr>
      </p:pic>
      <p:pic>
        <p:nvPicPr>
          <p:cNvPr id="6" name="Graphic 33" descr="Star with solid fill">
            <a:extLst>
              <a:ext uri="{FF2B5EF4-FFF2-40B4-BE49-F238E27FC236}">
                <a16:creationId xmlns:a16="http://schemas.microsoft.com/office/drawing/2014/main" id="{C3B0EC53-7068-2055-533F-CE2D5A983C7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18208" y="1284556"/>
            <a:ext cx="499664" cy="499664"/>
          </a:xfrm>
          <a:prstGeom prst="rect">
            <a:avLst/>
          </a:prstGeom>
        </p:spPr>
      </p:pic>
      <p:pic>
        <p:nvPicPr>
          <p:cNvPr id="8" name="Graphic 33" descr="Star with solid fill">
            <a:extLst>
              <a:ext uri="{FF2B5EF4-FFF2-40B4-BE49-F238E27FC236}">
                <a16:creationId xmlns:a16="http://schemas.microsoft.com/office/drawing/2014/main" id="{8C21D92D-1501-D1E6-CCB1-645A8D2634B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764274" y="5919542"/>
            <a:ext cx="499664" cy="499664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B776D163-7A93-6EE3-E67C-1FAC34409EFF}"/>
              </a:ext>
            </a:extLst>
          </p:cNvPr>
          <p:cNvSpPr txBox="1"/>
          <p:nvPr/>
        </p:nvSpPr>
        <p:spPr>
          <a:xfrm>
            <a:off x="10190177" y="5915920"/>
            <a:ext cx="1763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rgbClr val="D5E0E5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Európa-bajnoki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rgbClr val="D5E0E5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szereplés</a:t>
            </a:r>
            <a:endParaRPr lang="en-US" sz="1600" b="1" dirty="0">
              <a:solidFill>
                <a:srgbClr val="D5E0E5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Picture 29" descr="A logo with white text&#10;&#10;AI-generated content may be incorrect.">
            <a:extLst>
              <a:ext uri="{FF2B5EF4-FFF2-40B4-BE49-F238E27FC236}">
                <a16:creationId xmlns:a16="http://schemas.microsoft.com/office/drawing/2014/main" id="{B3E691E5-0380-87A0-AC3A-0443562D4C0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14694" y="6217943"/>
            <a:ext cx="499660" cy="343517"/>
          </a:xfrm>
          <a:prstGeom prst="rect">
            <a:avLst/>
          </a:prstGeom>
        </p:spPr>
      </p:pic>
      <p:sp>
        <p:nvSpPr>
          <p:cNvPr id="37" name="Szöveg helye 2">
            <a:extLst>
              <a:ext uri="{FF2B5EF4-FFF2-40B4-BE49-F238E27FC236}">
                <a16:creationId xmlns:a16="http://schemas.microsoft.com/office/drawing/2014/main" id="{034F4094-E7FA-C848-3729-DE0662BD3F1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779056" y="2322403"/>
            <a:ext cx="848909" cy="1858592"/>
          </a:xfrm>
          <a:prstGeom prst="rect">
            <a:avLst/>
          </a:prstGeom>
          <a:solidFill>
            <a:srgbClr val="4ED870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8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Szöveg helye 2">
            <a:extLst>
              <a:ext uri="{FF2B5EF4-FFF2-40B4-BE49-F238E27FC236}">
                <a16:creationId xmlns:a16="http://schemas.microsoft.com/office/drawing/2014/main" id="{57EB342D-8507-2C73-51BD-0F36B51D4D0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8772598" y="4502078"/>
            <a:ext cx="848909" cy="413081"/>
          </a:xfrm>
          <a:prstGeom prst="rect">
            <a:avLst/>
          </a:prstGeom>
          <a:solidFill>
            <a:srgbClr val="4ED870"/>
          </a:solidFill>
          <a:ln>
            <a:noFill/>
          </a:ln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8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endParaRPr lang="en-US" sz="1800" b="1" dirty="0">
              <a:solidFill>
                <a:srgbClr val="0D506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2F6A6FC1-B286-237C-9ED3-1D1D2B05B705}"/>
              </a:ext>
            </a:extLst>
          </p:cNvPr>
          <p:cNvSpPr txBox="1"/>
          <p:nvPr/>
        </p:nvSpPr>
        <p:spPr>
          <a:xfrm>
            <a:off x="9686047" y="5024054"/>
            <a:ext cx="1763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válogatott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Eb-döntő (4 csapat) 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8A2D3F17-EFFA-5A8C-C210-86EA3B9E0E61}"/>
              </a:ext>
            </a:extLst>
          </p:cNvPr>
          <p:cNvSpPr txBox="1"/>
          <p:nvPr/>
        </p:nvSpPr>
        <p:spPr>
          <a:xfrm>
            <a:off x="9693514" y="2346323"/>
            <a:ext cx="1811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férfi válogatott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b="1" dirty="0">
                <a:solidFill>
                  <a:srgbClr val="0D506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Eb-döntő</a:t>
            </a:r>
          </a:p>
        </p:txBody>
      </p:sp>
      <p:sp>
        <p:nvSpPr>
          <p:cNvPr id="27" name="Szöveg helye 2">
            <a:extLst>
              <a:ext uri="{FF2B5EF4-FFF2-40B4-BE49-F238E27FC236}">
                <a16:creationId xmlns:a16="http://schemas.microsoft.com/office/drawing/2014/main" id="{6224B5C7-6FC1-3841-982B-129B392549B3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0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CF3B5-5908-DC97-6D9E-1FE07C86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F6E2B7-543B-B888-0012-0E8EDA9335BE}"/>
              </a:ext>
            </a:extLst>
          </p:cNvPr>
          <p:cNvCxnSpPr>
            <a:cxnSpLocks/>
          </p:cNvCxnSpPr>
          <p:nvPr/>
        </p:nvCxnSpPr>
        <p:spPr>
          <a:xfrm>
            <a:off x="2643402" y="371733"/>
            <a:ext cx="90089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 descr="A group of women in blue uniforms&#10;&#10;AI-generated content may be incorrect.">
            <a:extLst>
              <a:ext uri="{FF2B5EF4-FFF2-40B4-BE49-F238E27FC236}">
                <a16:creationId xmlns:a16="http://schemas.microsoft.com/office/drawing/2014/main" id="{52DEA7B9-E0CC-EAD5-C14D-A7910A2ED4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6715" y="-501562"/>
            <a:ext cx="3610811" cy="3610811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C0AE1B-448E-C3A9-E724-20134F99E2F7}"/>
              </a:ext>
            </a:extLst>
          </p:cNvPr>
          <p:cNvCxnSpPr>
            <a:cxnSpLocks/>
          </p:cNvCxnSpPr>
          <p:nvPr/>
        </p:nvCxnSpPr>
        <p:spPr>
          <a:xfrm flipH="1">
            <a:off x="8300766" y="689928"/>
            <a:ext cx="34130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5D10CF1-1FA4-3132-CCB9-50D8AB6E4EA1}"/>
              </a:ext>
            </a:extLst>
          </p:cNvPr>
          <p:cNvSpPr txBox="1"/>
          <p:nvPr/>
        </p:nvSpPr>
        <p:spPr>
          <a:xfrm>
            <a:off x="317457" y="171678"/>
            <a:ext cx="2859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LABDARÚGÁS</a:t>
            </a:r>
            <a:endParaRPr lang="en-HU" sz="2000" b="1" i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01F05E-C193-9D13-CB61-B0D02A9D1D56}"/>
              </a:ext>
            </a:extLst>
          </p:cNvPr>
          <p:cNvSpPr txBox="1"/>
          <p:nvPr/>
        </p:nvSpPr>
        <p:spPr>
          <a:xfrm>
            <a:off x="794572" y="684949"/>
            <a:ext cx="3074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Simple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Női Liga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4C89B94-81CE-E47D-2F96-357C7557B514}"/>
              </a:ext>
            </a:extLst>
          </p:cNvPr>
          <p:cNvSpPr txBox="1">
            <a:spLocks/>
          </p:cNvSpPr>
          <p:nvPr/>
        </p:nvSpPr>
        <p:spPr>
          <a:xfrm>
            <a:off x="500588" y="754494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E58C812-0D21-DC80-9C77-627389FF204D}"/>
              </a:ext>
            </a:extLst>
          </p:cNvPr>
          <p:cNvCxnSpPr>
            <a:cxnSpLocks/>
          </p:cNvCxnSpPr>
          <p:nvPr/>
        </p:nvCxnSpPr>
        <p:spPr>
          <a:xfrm flipH="1">
            <a:off x="373339" y="6326658"/>
            <a:ext cx="79274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zöveg helye 2">
            <a:extLst>
              <a:ext uri="{FF2B5EF4-FFF2-40B4-BE49-F238E27FC236}">
                <a16:creationId xmlns:a16="http://schemas.microsoft.com/office/drawing/2014/main" id="{6FD177B5-E497-FEA5-1914-439465A4DDA9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969530" y="4285293"/>
            <a:ext cx="1525136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FTC és 7 MTK aranyérem</a:t>
            </a:r>
            <a:endParaRPr lang="en-US" sz="1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Szöveg helye 2">
            <a:extLst>
              <a:ext uri="{FF2B5EF4-FFF2-40B4-BE49-F238E27FC236}">
                <a16:creationId xmlns:a16="http://schemas.microsoft.com/office/drawing/2014/main" id="{6F3A67B9-DF97-95C7-E74E-FE0F574087AC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3239515" y="4320013"/>
            <a:ext cx="1525136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FTC Kupagyőzelem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1902B70-364E-8575-50E7-D51DB75E8547}"/>
              </a:ext>
            </a:extLst>
          </p:cNvPr>
          <p:cNvCxnSpPr>
            <a:cxnSpLocks/>
          </p:cNvCxnSpPr>
          <p:nvPr/>
        </p:nvCxnSpPr>
        <p:spPr>
          <a:xfrm>
            <a:off x="459241" y="5581920"/>
            <a:ext cx="1119313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EAC06AF8-705F-CDFA-F907-A1190BEF2585}"/>
              </a:ext>
            </a:extLst>
          </p:cNvPr>
          <p:cNvSpPr txBox="1"/>
          <p:nvPr/>
        </p:nvSpPr>
        <p:spPr>
          <a:xfrm>
            <a:off x="821531" y="4907591"/>
            <a:ext cx="3902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 4 külföldi/csapat</a:t>
            </a:r>
          </a:p>
        </p:txBody>
      </p:sp>
      <p:pic>
        <p:nvPicPr>
          <p:cNvPr id="30" name="Graphic 29" descr="Trophy with solid fill">
            <a:extLst>
              <a:ext uri="{FF2B5EF4-FFF2-40B4-BE49-F238E27FC236}">
                <a16:creationId xmlns:a16="http://schemas.microsoft.com/office/drawing/2014/main" id="{EC8BD90F-6460-12B3-EB12-530BBDD63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22140" y="3748753"/>
            <a:ext cx="474043" cy="474043"/>
          </a:xfrm>
          <a:prstGeom prst="rect">
            <a:avLst/>
          </a:prstGeom>
        </p:spPr>
      </p:pic>
      <p:pic>
        <p:nvPicPr>
          <p:cNvPr id="33" name="Graphic 32" descr="Trophy with solid fill">
            <a:extLst>
              <a:ext uri="{FF2B5EF4-FFF2-40B4-BE49-F238E27FC236}">
                <a16:creationId xmlns:a16="http://schemas.microsoft.com/office/drawing/2014/main" id="{6E200B12-F7D2-1B8C-5F61-E306AADAD9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4435" y="3748752"/>
            <a:ext cx="474043" cy="474043"/>
          </a:xfrm>
          <a:prstGeom prst="rect">
            <a:avLst/>
          </a:prstGeom>
        </p:spPr>
      </p:pic>
      <p:pic>
        <p:nvPicPr>
          <p:cNvPr id="34" name="Graphic 33" descr="Trophy with solid fill">
            <a:extLst>
              <a:ext uri="{FF2B5EF4-FFF2-40B4-BE49-F238E27FC236}">
                <a16:creationId xmlns:a16="http://schemas.microsoft.com/office/drawing/2014/main" id="{8804AC4A-0586-0822-B663-C8D8765780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50167" y="3748751"/>
            <a:ext cx="474043" cy="474043"/>
          </a:xfrm>
          <a:prstGeom prst="rect">
            <a:avLst/>
          </a:prstGeom>
        </p:spPr>
      </p:pic>
      <p:pic>
        <p:nvPicPr>
          <p:cNvPr id="35" name="Graphic 34" descr="Trophy with solid fill">
            <a:extLst>
              <a:ext uri="{FF2B5EF4-FFF2-40B4-BE49-F238E27FC236}">
                <a16:creationId xmlns:a16="http://schemas.microsoft.com/office/drawing/2014/main" id="{8A038A4F-8F2A-86BB-B3DE-FF492D69A9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22140" y="3267503"/>
            <a:ext cx="474043" cy="474043"/>
          </a:xfrm>
          <a:prstGeom prst="rect">
            <a:avLst/>
          </a:prstGeom>
        </p:spPr>
      </p:pic>
      <p:pic>
        <p:nvPicPr>
          <p:cNvPr id="36" name="Graphic 35" descr="Trophy with solid fill">
            <a:extLst>
              <a:ext uri="{FF2B5EF4-FFF2-40B4-BE49-F238E27FC236}">
                <a16:creationId xmlns:a16="http://schemas.microsoft.com/office/drawing/2014/main" id="{E9E1F78D-4D6F-5A2F-2CE3-E967885E0F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4435" y="3267502"/>
            <a:ext cx="474043" cy="474043"/>
          </a:xfrm>
          <a:prstGeom prst="rect">
            <a:avLst/>
          </a:prstGeom>
        </p:spPr>
      </p:pic>
      <p:pic>
        <p:nvPicPr>
          <p:cNvPr id="37" name="Graphic 36" descr="Trophy with solid fill">
            <a:extLst>
              <a:ext uri="{FF2B5EF4-FFF2-40B4-BE49-F238E27FC236}">
                <a16:creationId xmlns:a16="http://schemas.microsoft.com/office/drawing/2014/main" id="{C286FAA4-1D04-117A-2358-4B5B0A0216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50167" y="3267501"/>
            <a:ext cx="474043" cy="474043"/>
          </a:xfrm>
          <a:prstGeom prst="rect">
            <a:avLst/>
          </a:prstGeom>
        </p:spPr>
      </p:pic>
      <p:pic>
        <p:nvPicPr>
          <p:cNvPr id="38" name="Graphic 37" descr="Medal with solid fill">
            <a:extLst>
              <a:ext uri="{FF2B5EF4-FFF2-40B4-BE49-F238E27FC236}">
                <a16:creationId xmlns:a16="http://schemas.microsoft.com/office/drawing/2014/main" id="{50A15F49-ABCD-E78F-32AC-922C166EC3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8375" y="3322398"/>
            <a:ext cx="429363" cy="429363"/>
          </a:xfrm>
          <a:prstGeom prst="rect">
            <a:avLst/>
          </a:prstGeom>
        </p:spPr>
      </p:pic>
      <p:pic>
        <p:nvPicPr>
          <p:cNvPr id="39" name="Graphic 38" descr="Medal with solid fill">
            <a:extLst>
              <a:ext uri="{FF2B5EF4-FFF2-40B4-BE49-F238E27FC236}">
                <a16:creationId xmlns:a16="http://schemas.microsoft.com/office/drawing/2014/main" id="{0EDAB066-7684-9D3C-C56E-B0DE314E9E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5898" y="3322398"/>
            <a:ext cx="429363" cy="429363"/>
          </a:xfrm>
          <a:prstGeom prst="rect">
            <a:avLst/>
          </a:prstGeom>
        </p:spPr>
      </p:pic>
      <p:pic>
        <p:nvPicPr>
          <p:cNvPr id="40" name="Graphic 39" descr="Medal with solid fill">
            <a:extLst>
              <a:ext uri="{FF2B5EF4-FFF2-40B4-BE49-F238E27FC236}">
                <a16:creationId xmlns:a16="http://schemas.microsoft.com/office/drawing/2014/main" id="{E8EE76EC-7C5D-8790-F392-BE0D14EF76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57040" y="3328551"/>
            <a:ext cx="429363" cy="429363"/>
          </a:xfrm>
          <a:prstGeom prst="rect">
            <a:avLst/>
          </a:prstGeom>
        </p:spPr>
      </p:pic>
      <p:pic>
        <p:nvPicPr>
          <p:cNvPr id="41" name="Graphic 40" descr="Medal with solid fill">
            <a:extLst>
              <a:ext uri="{FF2B5EF4-FFF2-40B4-BE49-F238E27FC236}">
                <a16:creationId xmlns:a16="http://schemas.microsoft.com/office/drawing/2014/main" id="{91DBF09B-38A3-64FE-9005-2BD2582919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8802" y="3750063"/>
            <a:ext cx="429363" cy="429363"/>
          </a:xfrm>
          <a:prstGeom prst="rect">
            <a:avLst/>
          </a:prstGeom>
        </p:spPr>
      </p:pic>
      <p:pic>
        <p:nvPicPr>
          <p:cNvPr id="42" name="Graphic 41" descr="Medal with solid fill">
            <a:extLst>
              <a:ext uri="{FF2B5EF4-FFF2-40B4-BE49-F238E27FC236}">
                <a16:creationId xmlns:a16="http://schemas.microsoft.com/office/drawing/2014/main" id="{4576FD60-3ED2-4809-8304-2FCF283F52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99944" y="3756216"/>
            <a:ext cx="429363" cy="429363"/>
          </a:xfrm>
          <a:prstGeom prst="rect">
            <a:avLst/>
          </a:prstGeom>
        </p:spPr>
      </p:pic>
      <p:pic>
        <p:nvPicPr>
          <p:cNvPr id="45" name="Graphic 44" descr="Medal with solid fill">
            <a:extLst>
              <a:ext uri="{FF2B5EF4-FFF2-40B4-BE49-F238E27FC236}">
                <a16:creationId xmlns:a16="http://schemas.microsoft.com/office/drawing/2014/main" id="{974476F4-96A0-702C-FBE7-A59875798A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7467" y="3756216"/>
            <a:ext cx="429363" cy="429363"/>
          </a:xfrm>
          <a:prstGeom prst="rect">
            <a:avLst/>
          </a:prstGeom>
        </p:spPr>
      </p:pic>
      <p:pic>
        <p:nvPicPr>
          <p:cNvPr id="48" name="Graphic 47" descr="Medal with solid fill">
            <a:extLst>
              <a:ext uri="{FF2B5EF4-FFF2-40B4-BE49-F238E27FC236}">
                <a16:creationId xmlns:a16="http://schemas.microsoft.com/office/drawing/2014/main" id="{4F2D653E-2F75-8906-7B1F-2BD27AA7E6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68609" y="3762369"/>
            <a:ext cx="429363" cy="429363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D90B72-9AE0-FE80-3FC4-73E8CBE07B6D}"/>
              </a:ext>
            </a:extLst>
          </p:cNvPr>
          <p:cNvCxnSpPr>
            <a:cxnSpLocks/>
          </p:cNvCxnSpPr>
          <p:nvPr/>
        </p:nvCxnSpPr>
        <p:spPr>
          <a:xfrm>
            <a:off x="516824" y="3100936"/>
            <a:ext cx="432493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E70B0302-92BB-60DE-057A-C0A09F42EFB5}"/>
              </a:ext>
            </a:extLst>
          </p:cNvPr>
          <p:cNvSpPr txBox="1">
            <a:spLocks/>
          </p:cNvSpPr>
          <p:nvPr/>
        </p:nvSpPr>
        <p:spPr>
          <a:xfrm>
            <a:off x="1275803" y="622168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FE6C781A-7950-F9E6-EB28-7DD32BFB3849}"/>
              </a:ext>
            </a:extLst>
          </p:cNvPr>
          <p:cNvSpPr txBox="1">
            <a:spLocks/>
          </p:cNvSpPr>
          <p:nvPr/>
        </p:nvSpPr>
        <p:spPr>
          <a:xfrm>
            <a:off x="2852812" y="6205383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0A55703B-996D-4455-779E-6DEB6AB16BCD}"/>
              </a:ext>
            </a:extLst>
          </p:cNvPr>
          <p:cNvSpPr txBox="1">
            <a:spLocks/>
          </p:cNvSpPr>
          <p:nvPr/>
        </p:nvSpPr>
        <p:spPr>
          <a:xfrm>
            <a:off x="4670883" y="620861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E8BBBCD7-0126-3B8C-7B92-DA6A24EE4459}"/>
              </a:ext>
            </a:extLst>
          </p:cNvPr>
          <p:cNvSpPr txBox="1">
            <a:spLocks/>
          </p:cNvSpPr>
          <p:nvPr/>
        </p:nvSpPr>
        <p:spPr>
          <a:xfrm>
            <a:off x="6589054" y="621256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36030A0-2204-64BD-1CB8-ABA8E0F0E652}"/>
              </a:ext>
            </a:extLst>
          </p:cNvPr>
          <p:cNvSpPr txBox="1"/>
          <p:nvPr/>
        </p:nvSpPr>
        <p:spPr>
          <a:xfrm>
            <a:off x="548058" y="5599817"/>
            <a:ext cx="2238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U15, U17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B7F1908-12D5-6447-B6C5-620DD5468EAB}"/>
              </a:ext>
            </a:extLst>
          </p:cNvPr>
          <p:cNvSpPr txBox="1"/>
          <p:nvPr/>
        </p:nvSpPr>
        <p:spPr>
          <a:xfrm>
            <a:off x="2536116" y="5636874"/>
            <a:ext cx="84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0E59613-BBA6-B1F5-6EF3-6D046FD0FB7E}"/>
              </a:ext>
            </a:extLst>
          </p:cNvPr>
          <p:cNvSpPr txBox="1"/>
          <p:nvPr/>
        </p:nvSpPr>
        <p:spPr>
          <a:xfrm>
            <a:off x="4358956" y="5632309"/>
            <a:ext cx="84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DB1A170-D01F-9220-453A-CBCC1C114627}"/>
              </a:ext>
            </a:extLst>
          </p:cNvPr>
          <p:cNvSpPr txBox="1"/>
          <p:nvPr/>
        </p:nvSpPr>
        <p:spPr>
          <a:xfrm>
            <a:off x="6250154" y="5621777"/>
            <a:ext cx="84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EF58A7E-68D8-B6BB-20BE-F8542CF872CD}"/>
              </a:ext>
            </a:extLst>
          </p:cNvPr>
          <p:cNvSpPr txBox="1"/>
          <p:nvPr/>
        </p:nvSpPr>
        <p:spPr>
          <a:xfrm>
            <a:off x="8792179" y="5949300"/>
            <a:ext cx="264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utánpótlás- bajnokságok bővülése</a:t>
            </a:r>
          </a:p>
        </p:txBody>
      </p:sp>
      <p:sp>
        <p:nvSpPr>
          <p:cNvPr id="115" name="Szöveg helye 2">
            <a:extLst>
              <a:ext uri="{FF2B5EF4-FFF2-40B4-BE49-F238E27FC236}">
                <a16:creationId xmlns:a16="http://schemas.microsoft.com/office/drawing/2014/main" id="{AA79DA77-6340-E1D5-2BA5-5B507B91505D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116629" y="5190372"/>
            <a:ext cx="681140" cy="26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0" name="Szöveg helye 2">
            <a:extLst>
              <a:ext uri="{FF2B5EF4-FFF2-40B4-BE49-F238E27FC236}">
                <a16:creationId xmlns:a16="http://schemas.microsoft.com/office/drawing/2014/main" id="{9D05A55A-C105-33D3-694D-AB1FD6F6A87D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291995" y="5203020"/>
            <a:ext cx="734866" cy="2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BB0A4EE-51BF-421E-3B8F-E7A3B045B245}"/>
              </a:ext>
            </a:extLst>
          </p:cNvPr>
          <p:cNvSpPr txBox="1"/>
          <p:nvPr/>
        </p:nvSpPr>
        <p:spPr>
          <a:xfrm>
            <a:off x="5034594" y="4687141"/>
            <a:ext cx="1260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3.025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F9DF457-E016-C6D9-1DD8-7BE559FEF9FF}"/>
              </a:ext>
            </a:extLst>
          </p:cNvPr>
          <p:cNvSpPr txBox="1"/>
          <p:nvPr/>
        </p:nvSpPr>
        <p:spPr>
          <a:xfrm>
            <a:off x="6670514" y="4590442"/>
            <a:ext cx="1596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28.725</a:t>
            </a:r>
          </a:p>
        </p:txBody>
      </p:sp>
      <p:pic>
        <p:nvPicPr>
          <p:cNvPr id="4" name="Graphic 3" descr="Medal with solid fill">
            <a:extLst>
              <a:ext uri="{FF2B5EF4-FFF2-40B4-BE49-F238E27FC236}">
                <a16:creationId xmlns:a16="http://schemas.microsoft.com/office/drawing/2014/main" id="{9DA048EF-A4FB-EBB5-4346-C8251B00F4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01671" y="3324356"/>
            <a:ext cx="429363" cy="429363"/>
          </a:xfrm>
          <a:prstGeom prst="rect">
            <a:avLst/>
          </a:prstGeom>
        </p:spPr>
      </p:pic>
      <p:pic>
        <p:nvPicPr>
          <p:cNvPr id="5" name="Graphic 4" descr="Medal with solid fill">
            <a:extLst>
              <a:ext uri="{FF2B5EF4-FFF2-40B4-BE49-F238E27FC236}">
                <a16:creationId xmlns:a16="http://schemas.microsoft.com/office/drawing/2014/main" id="{1043D5F7-745B-380C-CE05-836894A934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9194" y="3324356"/>
            <a:ext cx="429363" cy="429363"/>
          </a:xfrm>
          <a:prstGeom prst="rect">
            <a:avLst/>
          </a:prstGeom>
        </p:spPr>
      </p:pic>
      <p:pic>
        <p:nvPicPr>
          <p:cNvPr id="6" name="Graphic 5" descr="Medal with solid fill">
            <a:extLst>
              <a:ext uri="{FF2B5EF4-FFF2-40B4-BE49-F238E27FC236}">
                <a16:creationId xmlns:a16="http://schemas.microsoft.com/office/drawing/2014/main" id="{CE690196-A279-2F1B-1892-E0163738B5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570336" y="3330509"/>
            <a:ext cx="429363" cy="429363"/>
          </a:xfrm>
          <a:prstGeom prst="rect">
            <a:avLst/>
          </a:prstGeom>
        </p:spPr>
      </p:pic>
      <p:pic>
        <p:nvPicPr>
          <p:cNvPr id="7" name="Graphic 6" descr="Medal with solid fill">
            <a:extLst>
              <a:ext uri="{FF2B5EF4-FFF2-40B4-BE49-F238E27FC236}">
                <a16:creationId xmlns:a16="http://schemas.microsoft.com/office/drawing/2014/main" id="{0700E795-F727-7179-BCA0-81A1E22AD2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32098" y="3752021"/>
            <a:ext cx="429363" cy="429363"/>
          </a:xfrm>
          <a:prstGeom prst="rect">
            <a:avLst/>
          </a:prstGeom>
        </p:spPr>
      </p:pic>
      <p:pic>
        <p:nvPicPr>
          <p:cNvPr id="8" name="Graphic 7" descr="Medal with solid fill">
            <a:extLst>
              <a:ext uri="{FF2B5EF4-FFF2-40B4-BE49-F238E27FC236}">
                <a16:creationId xmlns:a16="http://schemas.microsoft.com/office/drawing/2014/main" id="{2C45F13A-ACA4-55C2-3653-AFA056AB75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13240" y="3758174"/>
            <a:ext cx="429363" cy="429363"/>
          </a:xfrm>
          <a:prstGeom prst="rect">
            <a:avLst/>
          </a:prstGeom>
        </p:spPr>
      </p:pic>
      <p:pic>
        <p:nvPicPr>
          <p:cNvPr id="9" name="Graphic 8" descr="Medal with solid fill">
            <a:extLst>
              <a:ext uri="{FF2B5EF4-FFF2-40B4-BE49-F238E27FC236}">
                <a16:creationId xmlns:a16="http://schemas.microsoft.com/office/drawing/2014/main" id="{8CC79286-1E12-9FFF-FBFC-A5044F69FF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00763" y="3758174"/>
            <a:ext cx="429363" cy="429363"/>
          </a:xfrm>
          <a:prstGeom prst="rect">
            <a:avLst/>
          </a:prstGeom>
        </p:spPr>
      </p:pic>
      <p:pic>
        <p:nvPicPr>
          <p:cNvPr id="10" name="Graphic 9" descr="Medal with solid fill">
            <a:extLst>
              <a:ext uri="{FF2B5EF4-FFF2-40B4-BE49-F238E27FC236}">
                <a16:creationId xmlns:a16="http://schemas.microsoft.com/office/drawing/2014/main" id="{26DDC6EF-4275-A53D-A028-C6E07C3D18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581905" y="3764327"/>
            <a:ext cx="429363" cy="429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14163E-68E5-0EEA-1241-15530A031125}"/>
              </a:ext>
            </a:extLst>
          </p:cNvPr>
          <p:cNvSpPr txBox="1"/>
          <p:nvPr/>
        </p:nvSpPr>
        <p:spPr>
          <a:xfrm>
            <a:off x="5262964" y="4182914"/>
            <a:ext cx="2654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Játékosok száma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F6415E-0E53-9729-6EDE-A94B8B41B77B}"/>
              </a:ext>
            </a:extLst>
          </p:cNvPr>
          <p:cNvSpPr txBox="1">
            <a:spLocks/>
          </p:cNvSpPr>
          <p:nvPr/>
        </p:nvSpPr>
        <p:spPr>
          <a:xfrm>
            <a:off x="501559" y="4999237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BF412E-023A-C3D1-6C64-052B8DABCB96}"/>
              </a:ext>
            </a:extLst>
          </p:cNvPr>
          <p:cNvCxnSpPr>
            <a:cxnSpLocks/>
          </p:cNvCxnSpPr>
          <p:nvPr/>
        </p:nvCxnSpPr>
        <p:spPr>
          <a:xfrm>
            <a:off x="8300766" y="863086"/>
            <a:ext cx="0" cy="45876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398E10-C528-F7A2-DF22-6F42E73F6985}"/>
              </a:ext>
            </a:extLst>
          </p:cNvPr>
          <p:cNvSpPr txBox="1"/>
          <p:nvPr/>
        </p:nvSpPr>
        <p:spPr>
          <a:xfrm>
            <a:off x="8451019" y="911972"/>
            <a:ext cx="19803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Kiss László, </a:t>
            </a:r>
          </a:p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Vágó Attila</a:t>
            </a:r>
          </a:p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Markó Edina, </a:t>
            </a:r>
          </a:p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Margret Kratz </a:t>
            </a:r>
            <a:b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(német tapasztalat)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9BB4B90-CEDF-9FD0-245A-E681A99BADCB}"/>
              </a:ext>
            </a:extLst>
          </p:cNvPr>
          <p:cNvSpPr txBox="1">
            <a:spLocks/>
          </p:cNvSpPr>
          <p:nvPr/>
        </p:nvSpPr>
        <p:spPr>
          <a:xfrm>
            <a:off x="8451020" y="573545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F0F90E-D8BB-77D5-6A30-47FFA250DD83}"/>
              </a:ext>
            </a:extLst>
          </p:cNvPr>
          <p:cNvSpPr txBox="1"/>
          <p:nvPr/>
        </p:nvSpPr>
        <p:spPr>
          <a:xfrm>
            <a:off x="10490600" y="881607"/>
            <a:ext cx="1292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Szarvas Alexandra</a:t>
            </a:r>
          </a:p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(új tudás és lendület)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839EC2A-2B96-01FA-08B6-9981A40914F3}"/>
              </a:ext>
            </a:extLst>
          </p:cNvPr>
          <p:cNvSpPr txBox="1">
            <a:spLocks/>
          </p:cNvSpPr>
          <p:nvPr/>
        </p:nvSpPr>
        <p:spPr>
          <a:xfrm>
            <a:off x="10530518" y="57501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8D78CE-AA29-5B76-2371-E88CDF29A5AD}"/>
              </a:ext>
            </a:extLst>
          </p:cNvPr>
          <p:cNvSpPr txBox="1"/>
          <p:nvPr/>
        </p:nvSpPr>
        <p:spPr>
          <a:xfrm>
            <a:off x="9114507" y="2139581"/>
            <a:ext cx="2721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UEFA-</a:t>
            </a:r>
            <a:r>
              <a:rPr lang="en-GB" b="1" dirty="0" err="1">
                <a:solidFill>
                  <a:schemeClr val="bg1"/>
                </a:solidFill>
                <a:latin typeface="Aptos" panose="020B0004020202020204" pitchFamily="34" charset="0"/>
              </a:rPr>
              <a:t>ranglista</a:t>
            </a: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: 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26. </a:t>
            </a:r>
            <a:b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FIFA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-r</a:t>
            </a:r>
            <a:r>
              <a:rPr lang="en-GB" b="1" dirty="0" err="1">
                <a:solidFill>
                  <a:schemeClr val="bg1"/>
                </a:solidFill>
                <a:latin typeface="Aptos" panose="020B0004020202020204" pitchFamily="34" charset="0"/>
              </a:rPr>
              <a:t>anglista</a:t>
            </a: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45. </a:t>
            </a:r>
            <a:endParaRPr lang="hu-HU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14E5EF-82F0-6DB9-9FAA-7BF6A3D3723B}"/>
              </a:ext>
            </a:extLst>
          </p:cNvPr>
          <p:cNvSpPr txBox="1"/>
          <p:nvPr/>
        </p:nvSpPr>
        <p:spPr>
          <a:xfrm>
            <a:off x="8459111" y="3852707"/>
            <a:ext cx="681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94CB80-27DF-BD2B-1577-15CFAF3C85E8}"/>
              </a:ext>
            </a:extLst>
          </p:cNvPr>
          <p:cNvSpPr txBox="1"/>
          <p:nvPr/>
        </p:nvSpPr>
        <p:spPr>
          <a:xfrm>
            <a:off x="9122771" y="3907297"/>
            <a:ext cx="2084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Válogatott játékos külföldön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229370-55CF-EF5A-5358-60B19E2DD02F}"/>
              </a:ext>
            </a:extLst>
          </p:cNvPr>
          <p:cNvSpPr txBox="1"/>
          <p:nvPr/>
        </p:nvSpPr>
        <p:spPr>
          <a:xfrm>
            <a:off x="9141102" y="4468428"/>
            <a:ext cx="26081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Tottenham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Hotspur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VFL </a:t>
            </a:r>
            <a:r>
              <a:rPr lang="hu-HU" sz="14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Wolfsburg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Internazionale</a:t>
            </a:r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r>
              <a:rPr lang="hu-HU" sz="14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Leverkusen stb.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45E26F-79BD-E5F0-A6EA-4C6EF80AA964}"/>
              </a:ext>
            </a:extLst>
          </p:cNvPr>
          <p:cNvSpPr txBox="1"/>
          <p:nvPr/>
        </p:nvSpPr>
        <p:spPr>
          <a:xfrm>
            <a:off x="9122771" y="3354395"/>
            <a:ext cx="2721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Aptos" panose="020B0004020202020204" pitchFamily="34" charset="0"/>
              </a:rPr>
              <a:t>Nemzetek</a:t>
            </a: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ptos" panose="020B0004020202020204" pitchFamily="34" charset="0"/>
              </a:rPr>
              <a:t>Ligája</a:t>
            </a: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 B</a:t>
            </a:r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ptos" panose="020B0004020202020204" pitchFamily="34" charset="0"/>
              </a:rPr>
              <a:t>liga</a:t>
            </a:r>
            <a:endParaRPr lang="hu-HU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D13B4AA-30B2-0ED4-6084-FFE8623D1D78}"/>
              </a:ext>
            </a:extLst>
          </p:cNvPr>
          <p:cNvSpPr txBox="1">
            <a:spLocks/>
          </p:cNvSpPr>
          <p:nvPr/>
        </p:nvSpPr>
        <p:spPr>
          <a:xfrm>
            <a:off x="8648294" y="2254732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3ED40B8-FDFE-3353-897F-7F7163F9E181}"/>
              </a:ext>
            </a:extLst>
          </p:cNvPr>
          <p:cNvSpPr txBox="1">
            <a:spLocks/>
          </p:cNvSpPr>
          <p:nvPr/>
        </p:nvSpPr>
        <p:spPr>
          <a:xfrm>
            <a:off x="8648294" y="3442179"/>
            <a:ext cx="216866" cy="236086"/>
          </a:xfrm>
          <a:prstGeom prst="rect">
            <a:avLst/>
          </a:prstGeom>
          <a:solidFill>
            <a:srgbClr val="4ED870"/>
          </a:solidFill>
        </p:spPr>
        <p:txBody>
          <a:bodyPr anchor="ctr" anchorCtr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A6B3A2-2001-265C-63F6-A79A8C23D707}"/>
              </a:ext>
            </a:extLst>
          </p:cNvPr>
          <p:cNvSpPr txBox="1"/>
          <p:nvPr/>
        </p:nvSpPr>
        <p:spPr>
          <a:xfrm>
            <a:off x="848165" y="6460046"/>
            <a:ext cx="13718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2010 előtt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F7405E-FFFD-8BA8-437C-3F6BF28D3301}"/>
              </a:ext>
            </a:extLst>
          </p:cNvPr>
          <p:cNvSpPr txBox="1"/>
          <p:nvPr/>
        </p:nvSpPr>
        <p:spPr>
          <a:xfrm>
            <a:off x="2643402" y="6457775"/>
            <a:ext cx="779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2018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BADE82-1A89-B9F6-6C65-BEAEA24D79A7}"/>
              </a:ext>
            </a:extLst>
          </p:cNvPr>
          <p:cNvSpPr txBox="1"/>
          <p:nvPr/>
        </p:nvSpPr>
        <p:spPr>
          <a:xfrm>
            <a:off x="4470665" y="6462940"/>
            <a:ext cx="779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2023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CAE76FA-A391-C6DF-1671-6F5BB7582477}"/>
              </a:ext>
            </a:extLst>
          </p:cNvPr>
          <p:cNvSpPr txBox="1"/>
          <p:nvPr/>
        </p:nvSpPr>
        <p:spPr>
          <a:xfrm>
            <a:off x="6370433" y="6464806"/>
            <a:ext cx="654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2023</a:t>
            </a:r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14" name="Picture 13" descr="A logo of a women's national league&#10;&#10;AI-generated content may be incorrect.">
            <a:extLst>
              <a:ext uri="{FF2B5EF4-FFF2-40B4-BE49-F238E27FC236}">
                <a16:creationId xmlns:a16="http://schemas.microsoft.com/office/drawing/2014/main" id="{C5AA1505-AABD-42A5-C5FF-6B88395F1C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15579" y="2856414"/>
            <a:ext cx="1025187" cy="523914"/>
          </a:xfrm>
          <a:prstGeom prst="rect">
            <a:avLst/>
          </a:prstGeom>
        </p:spPr>
      </p:pic>
      <p:sp>
        <p:nvSpPr>
          <p:cNvPr id="57" name="Szöveg helye 2">
            <a:extLst>
              <a:ext uri="{FF2B5EF4-FFF2-40B4-BE49-F238E27FC236}">
                <a16:creationId xmlns:a16="http://schemas.microsoft.com/office/drawing/2014/main" id="{F3D7DB28-89B7-B70A-E709-63F9CAD2709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319945" y="2175651"/>
            <a:ext cx="867878" cy="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Szöveg helye 2">
            <a:extLst>
              <a:ext uri="{FF2B5EF4-FFF2-40B4-BE49-F238E27FC236}">
                <a16:creationId xmlns:a16="http://schemas.microsoft.com/office/drawing/2014/main" id="{DD651B6E-919C-C53F-39BF-8982BEDCF7EC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939856" y="1643230"/>
            <a:ext cx="646728" cy="55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Szöveg helye 2">
            <a:extLst>
              <a:ext uri="{FF2B5EF4-FFF2-40B4-BE49-F238E27FC236}">
                <a16:creationId xmlns:a16="http://schemas.microsoft.com/office/drawing/2014/main" id="{B8D8A082-A924-4130-C7DA-AEA848E5002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109838" y="1369514"/>
            <a:ext cx="1248387" cy="78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endParaRPr lang="en-US" sz="48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Szöveg helye 2">
            <a:extLst>
              <a:ext uri="{FF2B5EF4-FFF2-40B4-BE49-F238E27FC236}">
                <a16:creationId xmlns:a16="http://schemas.microsoft.com/office/drawing/2014/main" id="{E65A371C-A0BA-8404-1540-6B84E4579C47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534331" y="2166459"/>
            <a:ext cx="1513927" cy="28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Graphic 60" descr="Arrow Right with solid fill">
            <a:extLst>
              <a:ext uri="{FF2B5EF4-FFF2-40B4-BE49-F238E27FC236}">
                <a16:creationId xmlns:a16="http://schemas.microsoft.com/office/drawing/2014/main" id="{2837C375-31F9-ED79-8903-54DB2DB930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442670">
            <a:off x="2619199" y="1544596"/>
            <a:ext cx="723983" cy="60108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435531E-E63F-B96C-CDF3-014FF8B64214}"/>
              </a:ext>
            </a:extLst>
          </p:cNvPr>
          <p:cNvSpPr txBox="1"/>
          <p:nvPr/>
        </p:nvSpPr>
        <p:spPr>
          <a:xfrm>
            <a:off x="408599" y="1643632"/>
            <a:ext cx="13801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Női akadémiai rendszer bevezetése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1A5918-2BFF-D883-DECF-28108F1F9055}"/>
              </a:ext>
            </a:extLst>
          </p:cNvPr>
          <p:cNvSpPr txBox="1"/>
          <p:nvPr/>
        </p:nvSpPr>
        <p:spPr>
          <a:xfrm>
            <a:off x="516093" y="1199565"/>
            <a:ext cx="1053205" cy="400110"/>
          </a:xfrm>
          <a:prstGeom prst="rect">
            <a:avLst/>
          </a:prstGeom>
          <a:solidFill>
            <a:srgbClr val="4ED87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  <a:endParaRPr lang="hu-HU" sz="20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62CAED-03AC-EB18-4F2B-1BF95C31DA84}"/>
              </a:ext>
            </a:extLst>
          </p:cNvPr>
          <p:cNvSpPr txBox="1"/>
          <p:nvPr/>
        </p:nvSpPr>
        <p:spPr>
          <a:xfrm>
            <a:off x="1781187" y="1201222"/>
            <a:ext cx="1053205" cy="400110"/>
          </a:xfrm>
          <a:prstGeom prst="rect">
            <a:avLst/>
          </a:prstGeom>
          <a:solidFill>
            <a:srgbClr val="4ED87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endParaRPr lang="hu-HU" sz="20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F14226-7D96-6A8E-681E-9AF3F1E8243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1749269" y="6310497"/>
            <a:ext cx="354241" cy="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3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endParaRPr lang="en-US" sz="3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500AF58B-1AD9-B2ED-EC6A-883E1F86DB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442670">
            <a:off x="6146991" y="4581147"/>
            <a:ext cx="723983" cy="601089"/>
          </a:xfrm>
          <a:prstGeom prst="rect">
            <a:avLst/>
          </a:prstGeom>
        </p:spPr>
      </p:pic>
      <p:sp>
        <p:nvSpPr>
          <p:cNvPr id="17" name="Szöveg helye 2">
            <a:extLst>
              <a:ext uri="{FF2B5EF4-FFF2-40B4-BE49-F238E27FC236}">
                <a16:creationId xmlns:a16="http://schemas.microsoft.com/office/drawing/2014/main" id="{D84AFC1B-7725-7917-BC9E-789A47F1F98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076183" y="3717736"/>
            <a:ext cx="681140" cy="26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E4474EB1-A8AD-5278-3128-908155BE7255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251549" y="3730384"/>
            <a:ext cx="734866" cy="2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6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840B3F-A2D9-3DF1-3431-9ACF42736F46}"/>
              </a:ext>
            </a:extLst>
          </p:cNvPr>
          <p:cNvSpPr txBox="1"/>
          <p:nvPr/>
        </p:nvSpPr>
        <p:spPr>
          <a:xfrm>
            <a:off x="4994148" y="3214505"/>
            <a:ext cx="1260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4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84693-DBE0-37BC-E22F-76D061D4D02F}"/>
              </a:ext>
            </a:extLst>
          </p:cNvPr>
          <p:cNvSpPr txBox="1"/>
          <p:nvPr/>
        </p:nvSpPr>
        <p:spPr>
          <a:xfrm>
            <a:off x="6630068" y="3117806"/>
            <a:ext cx="1596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5365DC-B3DA-1AAB-BD45-CF523848DB5C}"/>
              </a:ext>
            </a:extLst>
          </p:cNvPr>
          <p:cNvSpPr txBox="1"/>
          <p:nvPr/>
        </p:nvSpPr>
        <p:spPr>
          <a:xfrm>
            <a:off x="5222518" y="2710278"/>
            <a:ext cx="2654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Csapatok száma</a:t>
            </a:r>
          </a:p>
        </p:txBody>
      </p:sp>
      <p:pic>
        <p:nvPicPr>
          <p:cNvPr id="25" name="Graphic 24" descr="Arrow Right with solid fill">
            <a:extLst>
              <a:ext uri="{FF2B5EF4-FFF2-40B4-BE49-F238E27FC236}">
                <a16:creationId xmlns:a16="http://schemas.microsoft.com/office/drawing/2014/main" id="{CECDBA19-4A24-919B-2E47-E5B96F738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442670">
            <a:off x="6106545" y="3108511"/>
            <a:ext cx="723983" cy="6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166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VLGkHpWRXYqK2lwSD6r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C8B4D8852DED9D40B28C1BD9DC072515" ma:contentTypeVersion="13" ma:contentTypeDescription="Új dokumentum létrehozása." ma:contentTypeScope="" ma:versionID="cd022388de8b6b7aa2158aa1038b6fea">
  <xsd:schema xmlns:xsd="http://www.w3.org/2001/XMLSchema" xmlns:xs="http://www.w3.org/2001/XMLSchema" xmlns:p="http://schemas.microsoft.com/office/2006/metadata/properties" xmlns:ns3="a89cffe7-e7c2-4118-8997-9393a85bdea1" xmlns:ns4="ce61ba25-b42d-4ae6-ba87-abb1f9ecd024" targetNamespace="http://schemas.microsoft.com/office/2006/metadata/properties" ma:root="true" ma:fieldsID="8c3aa35f317221b842f4d83f3522d29e" ns3:_="" ns4:_="">
    <xsd:import namespace="a89cffe7-e7c2-4118-8997-9393a85bdea1"/>
    <xsd:import namespace="ce61ba25-b42d-4ae6-ba87-abb1f9ecd0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cffe7-e7c2-4118-8997-9393a85bde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1ba25-b42d-4ae6-ba87-abb1f9ecd02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89cffe7-e7c2-4118-8997-9393a85bde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B029A4-180D-4DF8-AA36-C667DC7CD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9cffe7-e7c2-4118-8997-9393a85bdea1"/>
    <ds:schemaRef ds:uri="ce61ba25-b42d-4ae6-ba87-abb1f9ecd0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B1FF93-4BFE-4D5A-81A0-856B4EA35095}">
  <ds:schemaRefs>
    <ds:schemaRef ds:uri="http://purl.org/dc/terms/"/>
    <ds:schemaRef ds:uri="http://schemas.microsoft.com/office/2006/metadata/properties"/>
    <ds:schemaRef ds:uri="a89cffe7-e7c2-4118-8997-9393a85bdea1"/>
    <ds:schemaRef ds:uri="ce61ba25-b42d-4ae6-ba87-abb1f9ecd024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67C04A-0C3D-4747-8341-F6F484DA39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7160</TotalTime>
  <Words>2018</Words>
  <Application>Microsoft Office PowerPoint</Application>
  <PresentationFormat>Szélesvásznú</PresentationFormat>
  <Paragraphs>731</Paragraphs>
  <Slides>19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Verdana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Kránicz Gergő</dc:creator>
  <cp:lastModifiedBy>Bokor Péter</cp:lastModifiedBy>
  <cp:revision>231</cp:revision>
  <cp:lastPrinted>2025-05-02T11:05:40Z</cp:lastPrinted>
  <dcterms:created xsi:type="dcterms:W3CDTF">2025-04-03T14:35:28Z</dcterms:created>
  <dcterms:modified xsi:type="dcterms:W3CDTF">2025-05-09T16:55:59Z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0x010100C8B4D8852DED9D40B28C1BD9DC072515</vt:lpwstr>
  </property>
</Properties>
</file>