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6"/>
  </p:notesMasterIdLst>
  <p:handoutMasterIdLst>
    <p:handoutMasterId r:id="rId47"/>
  </p:handoutMasterIdLst>
  <p:sldIdLst>
    <p:sldId id="259" r:id="rId2"/>
    <p:sldId id="690" r:id="rId3"/>
    <p:sldId id="691" r:id="rId4"/>
    <p:sldId id="739" r:id="rId5"/>
    <p:sldId id="741" r:id="rId6"/>
    <p:sldId id="742" r:id="rId7"/>
    <p:sldId id="743" r:id="rId8"/>
    <p:sldId id="740" r:id="rId9"/>
    <p:sldId id="745" r:id="rId10"/>
    <p:sldId id="744" r:id="rId11"/>
    <p:sldId id="738" r:id="rId12"/>
    <p:sldId id="680" r:id="rId13"/>
    <p:sldId id="676" r:id="rId14"/>
    <p:sldId id="664" r:id="rId15"/>
    <p:sldId id="681" r:id="rId16"/>
    <p:sldId id="682" r:id="rId17"/>
    <p:sldId id="683" r:id="rId18"/>
    <p:sldId id="689" r:id="rId19"/>
    <p:sldId id="658" r:id="rId20"/>
    <p:sldId id="661" r:id="rId21"/>
    <p:sldId id="665" r:id="rId22"/>
    <p:sldId id="668" r:id="rId23"/>
    <p:sldId id="669" r:id="rId24"/>
    <p:sldId id="671" r:id="rId25"/>
    <p:sldId id="674" r:id="rId26"/>
    <p:sldId id="673" r:id="rId27"/>
    <p:sldId id="672" r:id="rId28"/>
    <p:sldId id="746" r:id="rId29"/>
    <p:sldId id="685" r:id="rId30"/>
    <p:sldId id="737" r:id="rId31"/>
    <p:sldId id="728" r:id="rId32"/>
    <p:sldId id="710" r:id="rId33"/>
    <p:sldId id="714" r:id="rId34"/>
    <p:sldId id="711" r:id="rId35"/>
    <p:sldId id="712" r:id="rId36"/>
    <p:sldId id="719" r:id="rId37"/>
    <p:sldId id="736" r:id="rId38"/>
    <p:sldId id="720" r:id="rId39"/>
    <p:sldId id="713" r:id="rId40"/>
    <p:sldId id="715" r:id="rId41"/>
    <p:sldId id="717" r:id="rId42"/>
    <p:sldId id="724" r:id="rId43"/>
    <p:sldId id="677" r:id="rId44"/>
    <p:sldId id="678" r:id="rId45"/>
  </p:sldIdLst>
  <p:sldSz cx="9144000" cy="6858000" type="screen4x3"/>
  <p:notesSz cx="6797675" cy="9928225"/>
  <p:custDataLst>
    <p:tags r:id="rId4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7">
          <p15:clr>
            <a:srgbClr val="A4A3A4"/>
          </p15:clr>
        </p15:guide>
        <p15:guide id="2" orient="horz" pos="408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5476">
          <p15:clr>
            <a:srgbClr val="A4A3A4"/>
          </p15:clr>
        </p15:guide>
        <p15:guide id="5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 Gudra Tamás" initials="DGT" lastIdx="7" clrIdx="0"/>
  <p:cmAuthor id="1" name="Reményi Gergely" initials="R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4B4B4"/>
    <a:srgbClr val="FFD200"/>
    <a:srgbClr val="FF0000"/>
    <a:srgbClr val="666666"/>
    <a:srgbClr val="F1F1F1"/>
    <a:srgbClr val="F0F0F0"/>
    <a:srgbClr val="FAE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1" autoAdjust="0"/>
    <p:restoredTop sz="94127" autoAdjust="0"/>
  </p:normalViewPr>
  <p:slideViewPr>
    <p:cSldViewPr snapToGrid="0" showGuides="1">
      <p:cViewPr varScale="1">
        <p:scale>
          <a:sx n="77" d="100"/>
          <a:sy n="77" d="100"/>
        </p:scale>
        <p:origin x="1810" y="72"/>
      </p:cViewPr>
      <p:guideLst>
        <p:guide orient="horz" pos="917"/>
        <p:guide orient="horz" pos="4082"/>
        <p:guide orient="horz" pos="2160"/>
        <p:guide pos="5476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1651" y="-1555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D5CB48-9723-4250-BD68-2FFFC91B5E53}" type="doc">
      <dgm:prSet loTypeId="urn:microsoft.com/office/officeart/2005/8/layout/pyramid1" loCatId="pyramid" qsTypeId="urn:microsoft.com/office/officeart/2005/8/quickstyle/simple1" qsCatId="simple" csTypeId="urn:microsoft.com/office/officeart/2005/8/colors/accent3_3" csCatId="accent3" phldr="1"/>
      <dgm:spPr/>
    </dgm:pt>
    <dgm:pt modelId="{CE90E7C9-9B31-41AD-A788-44D9CE9F76AB}">
      <dgm:prSet phldrT="[Text]"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59673B2E-2724-4D87-8DAF-1375FA9FD326}" type="parTrans" cxnId="{099BDD5B-870B-428E-B669-9C4385969DA4}">
      <dgm:prSet/>
      <dgm:spPr/>
      <dgm:t>
        <a:bodyPr/>
        <a:lstStyle/>
        <a:p>
          <a:endParaRPr lang="hu-HU"/>
        </a:p>
      </dgm:t>
    </dgm:pt>
    <dgm:pt modelId="{4AAD2CB3-023B-4D50-B71F-24C4D2A95C80}" type="sibTrans" cxnId="{099BDD5B-870B-428E-B669-9C4385969DA4}">
      <dgm:prSet/>
      <dgm:spPr/>
      <dgm:t>
        <a:bodyPr/>
        <a:lstStyle/>
        <a:p>
          <a:endParaRPr lang="hu-HU"/>
        </a:p>
      </dgm:t>
    </dgm:pt>
    <dgm:pt modelId="{EF72984C-32E8-4CCE-B4EF-01CCA975105C}">
      <dgm:prSet phldrT="[Text]"/>
      <dgm:spPr/>
      <dgm:t>
        <a:bodyPr/>
        <a:lstStyle/>
        <a:p>
          <a:endParaRPr lang="hu-HU" dirty="0"/>
        </a:p>
        <a:p>
          <a:endParaRPr lang="hu-HU" dirty="0"/>
        </a:p>
      </dgm:t>
    </dgm:pt>
    <dgm:pt modelId="{61F7819C-1775-4478-8042-72A605A9E1CE}" type="parTrans" cxnId="{B9C4CE7B-9FB2-48B1-AE16-BC55B89D89A6}">
      <dgm:prSet/>
      <dgm:spPr/>
      <dgm:t>
        <a:bodyPr/>
        <a:lstStyle/>
        <a:p>
          <a:endParaRPr lang="hu-HU"/>
        </a:p>
      </dgm:t>
    </dgm:pt>
    <dgm:pt modelId="{54458545-1D04-4F44-BF2D-51FBE70DB944}" type="sibTrans" cxnId="{B9C4CE7B-9FB2-48B1-AE16-BC55B89D89A6}">
      <dgm:prSet/>
      <dgm:spPr/>
      <dgm:t>
        <a:bodyPr/>
        <a:lstStyle/>
        <a:p>
          <a:endParaRPr lang="hu-HU"/>
        </a:p>
      </dgm:t>
    </dgm:pt>
    <dgm:pt modelId="{7E7746E5-9609-4D59-92ED-893A9BD5B3DB}">
      <dgm:prSet/>
      <dgm:spPr/>
      <dgm:t>
        <a:bodyPr/>
        <a:lstStyle/>
        <a:p>
          <a:endParaRPr lang="hu-HU" dirty="0"/>
        </a:p>
      </dgm:t>
    </dgm:pt>
    <dgm:pt modelId="{1A30E331-329D-4358-A17B-77BA8B1F3B9F}" type="parTrans" cxnId="{0D6DFF9B-9C3A-45CC-8B6B-D6CD8E1EC7B4}">
      <dgm:prSet/>
      <dgm:spPr/>
      <dgm:t>
        <a:bodyPr/>
        <a:lstStyle/>
        <a:p>
          <a:endParaRPr lang="hu-HU"/>
        </a:p>
      </dgm:t>
    </dgm:pt>
    <dgm:pt modelId="{DF4FCAC3-6CEC-4422-9D63-90010F5AE07F}" type="sibTrans" cxnId="{0D6DFF9B-9C3A-45CC-8B6B-D6CD8E1EC7B4}">
      <dgm:prSet/>
      <dgm:spPr/>
      <dgm:t>
        <a:bodyPr/>
        <a:lstStyle/>
        <a:p>
          <a:endParaRPr lang="hu-HU"/>
        </a:p>
      </dgm:t>
    </dgm:pt>
    <dgm:pt modelId="{8E015DDB-3EC5-4848-A83C-C39BBE36A30D}" type="pres">
      <dgm:prSet presAssocID="{8ED5CB48-9723-4250-BD68-2FFFC91B5E53}" presName="Name0" presStyleCnt="0">
        <dgm:presLayoutVars>
          <dgm:dir/>
          <dgm:animLvl val="lvl"/>
          <dgm:resizeHandles val="exact"/>
        </dgm:presLayoutVars>
      </dgm:prSet>
      <dgm:spPr/>
    </dgm:pt>
    <dgm:pt modelId="{0C283485-1FF0-410F-ACBD-620A50623C13}" type="pres">
      <dgm:prSet presAssocID="{7E7746E5-9609-4D59-92ED-893A9BD5B3DB}" presName="Name8" presStyleCnt="0"/>
      <dgm:spPr/>
    </dgm:pt>
    <dgm:pt modelId="{2EC804B9-97EA-407B-811F-13C9109B7871}" type="pres">
      <dgm:prSet presAssocID="{7E7746E5-9609-4D59-92ED-893A9BD5B3DB}" presName="level" presStyleLbl="node1" presStyleIdx="0" presStyleCnt="3">
        <dgm:presLayoutVars>
          <dgm:chMax val="1"/>
          <dgm:bulletEnabled val="1"/>
        </dgm:presLayoutVars>
      </dgm:prSet>
      <dgm:spPr/>
    </dgm:pt>
    <dgm:pt modelId="{0693A305-BAB2-49E9-8530-5FA3D31DFCFF}" type="pres">
      <dgm:prSet presAssocID="{7E7746E5-9609-4D59-92ED-893A9BD5B3D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535C85B0-9457-4834-BB37-1F93A6C83FF3}" type="pres">
      <dgm:prSet presAssocID="{CE90E7C9-9B31-41AD-A788-44D9CE9F76AB}" presName="Name8" presStyleCnt="0"/>
      <dgm:spPr/>
    </dgm:pt>
    <dgm:pt modelId="{A89F45BB-8C3F-4217-9FD9-9B285EF8315D}" type="pres">
      <dgm:prSet presAssocID="{CE90E7C9-9B31-41AD-A788-44D9CE9F76AB}" presName="level" presStyleLbl="node1" presStyleIdx="1" presStyleCnt="3">
        <dgm:presLayoutVars>
          <dgm:chMax val="1"/>
          <dgm:bulletEnabled val="1"/>
        </dgm:presLayoutVars>
      </dgm:prSet>
      <dgm:spPr/>
    </dgm:pt>
    <dgm:pt modelId="{F67A5905-D1B3-468D-A2EA-E0DAA1974938}" type="pres">
      <dgm:prSet presAssocID="{CE90E7C9-9B31-41AD-A788-44D9CE9F76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5791EEE-945E-437C-9351-6F23A1E68E07}" type="pres">
      <dgm:prSet presAssocID="{EF72984C-32E8-4CCE-B4EF-01CCA975105C}" presName="Name8" presStyleCnt="0"/>
      <dgm:spPr/>
    </dgm:pt>
    <dgm:pt modelId="{07C29A1D-5344-468C-9465-2FEAA2C8A075}" type="pres">
      <dgm:prSet presAssocID="{EF72984C-32E8-4CCE-B4EF-01CCA975105C}" presName="level" presStyleLbl="node1" presStyleIdx="2" presStyleCnt="3">
        <dgm:presLayoutVars>
          <dgm:chMax val="1"/>
          <dgm:bulletEnabled val="1"/>
        </dgm:presLayoutVars>
      </dgm:prSet>
      <dgm:spPr/>
    </dgm:pt>
    <dgm:pt modelId="{9484F8CB-9BE7-4685-B0A0-1F020DAE97ED}" type="pres">
      <dgm:prSet presAssocID="{EF72984C-32E8-4CCE-B4EF-01CCA975105C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099BDD5B-870B-428E-B669-9C4385969DA4}" srcId="{8ED5CB48-9723-4250-BD68-2FFFC91B5E53}" destId="{CE90E7C9-9B31-41AD-A788-44D9CE9F76AB}" srcOrd="1" destOrd="0" parTransId="{59673B2E-2724-4D87-8DAF-1375FA9FD326}" sibTransId="{4AAD2CB3-023B-4D50-B71F-24C4D2A95C80}"/>
    <dgm:cxn modelId="{7D642D7B-3ED8-4C11-B824-5009D157CAE8}" type="presOf" srcId="{EF72984C-32E8-4CCE-B4EF-01CCA975105C}" destId="{07C29A1D-5344-468C-9465-2FEAA2C8A075}" srcOrd="0" destOrd="0" presId="urn:microsoft.com/office/officeart/2005/8/layout/pyramid1"/>
    <dgm:cxn modelId="{B9C4CE7B-9FB2-48B1-AE16-BC55B89D89A6}" srcId="{8ED5CB48-9723-4250-BD68-2FFFC91B5E53}" destId="{EF72984C-32E8-4CCE-B4EF-01CCA975105C}" srcOrd="2" destOrd="0" parTransId="{61F7819C-1775-4478-8042-72A605A9E1CE}" sibTransId="{54458545-1D04-4F44-BF2D-51FBE70DB944}"/>
    <dgm:cxn modelId="{ECB5857D-3D5A-4BEF-A0FD-CB7094E9B935}" type="presOf" srcId="{CE90E7C9-9B31-41AD-A788-44D9CE9F76AB}" destId="{A89F45BB-8C3F-4217-9FD9-9B285EF8315D}" srcOrd="0" destOrd="0" presId="urn:microsoft.com/office/officeart/2005/8/layout/pyramid1"/>
    <dgm:cxn modelId="{0D6DFF9B-9C3A-45CC-8B6B-D6CD8E1EC7B4}" srcId="{8ED5CB48-9723-4250-BD68-2FFFC91B5E53}" destId="{7E7746E5-9609-4D59-92ED-893A9BD5B3DB}" srcOrd="0" destOrd="0" parTransId="{1A30E331-329D-4358-A17B-77BA8B1F3B9F}" sibTransId="{DF4FCAC3-6CEC-4422-9D63-90010F5AE07F}"/>
    <dgm:cxn modelId="{FA16E5A8-338C-420C-8F29-1DE1CD365F09}" type="presOf" srcId="{EF72984C-32E8-4CCE-B4EF-01CCA975105C}" destId="{9484F8CB-9BE7-4685-B0A0-1F020DAE97ED}" srcOrd="1" destOrd="0" presId="urn:microsoft.com/office/officeart/2005/8/layout/pyramid1"/>
    <dgm:cxn modelId="{5024BAAB-A032-438F-9396-D5E4B3F3F84E}" type="presOf" srcId="{8ED5CB48-9723-4250-BD68-2FFFC91B5E53}" destId="{8E015DDB-3EC5-4848-A83C-C39BBE36A30D}" srcOrd="0" destOrd="0" presId="urn:microsoft.com/office/officeart/2005/8/layout/pyramid1"/>
    <dgm:cxn modelId="{A10FA5E6-A288-47E3-8A2C-7F95E9B10524}" type="presOf" srcId="{7E7746E5-9609-4D59-92ED-893A9BD5B3DB}" destId="{0693A305-BAB2-49E9-8530-5FA3D31DFCFF}" srcOrd="1" destOrd="0" presId="urn:microsoft.com/office/officeart/2005/8/layout/pyramid1"/>
    <dgm:cxn modelId="{1639E4F6-E6E5-4A01-8E1A-560D88B56EAC}" type="presOf" srcId="{7E7746E5-9609-4D59-92ED-893A9BD5B3DB}" destId="{2EC804B9-97EA-407B-811F-13C9109B7871}" srcOrd="0" destOrd="0" presId="urn:microsoft.com/office/officeart/2005/8/layout/pyramid1"/>
    <dgm:cxn modelId="{CD50F0DE-3FF4-4D1B-ADF5-46E4D42E5985}" type="presOf" srcId="{CE90E7C9-9B31-41AD-A788-44D9CE9F76AB}" destId="{F67A5905-D1B3-468D-A2EA-E0DAA1974938}" srcOrd="1" destOrd="0" presId="urn:microsoft.com/office/officeart/2005/8/layout/pyramid1"/>
    <dgm:cxn modelId="{4E006497-E1C5-4749-B6CF-253CC58FFC26}" type="presParOf" srcId="{8E015DDB-3EC5-4848-A83C-C39BBE36A30D}" destId="{0C283485-1FF0-410F-ACBD-620A50623C13}" srcOrd="0" destOrd="0" presId="urn:microsoft.com/office/officeart/2005/8/layout/pyramid1"/>
    <dgm:cxn modelId="{BE79258B-BD42-43C9-ACA1-ADFF301983F2}" type="presParOf" srcId="{0C283485-1FF0-410F-ACBD-620A50623C13}" destId="{2EC804B9-97EA-407B-811F-13C9109B7871}" srcOrd="0" destOrd="0" presId="urn:microsoft.com/office/officeart/2005/8/layout/pyramid1"/>
    <dgm:cxn modelId="{E655B076-254C-45C5-AB6A-E1B1070B15D3}" type="presParOf" srcId="{0C283485-1FF0-410F-ACBD-620A50623C13}" destId="{0693A305-BAB2-49E9-8530-5FA3D31DFCFF}" srcOrd="1" destOrd="0" presId="urn:microsoft.com/office/officeart/2005/8/layout/pyramid1"/>
    <dgm:cxn modelId="{1D7F1E47-CF73-4199-BC9C-EB01DDA9D4D4}" type="presParOf" srcId="{8E015DDB-3EC5-4848-A83C-C39BBE36A30D}" destId="{535C85B0-9457-4834-BB37-1F93A6C83FF3}" srcOrd="1" destOrd="0" presId="urn:microsoft.com/office/officeart/2005/8/layout/pyramid1"/>
    <dgm:cxn modelId="{EDB0209A-A448-4108-B3A0-61225BE91B80}" type="presParOf" srcId="{535C85B0-9457-4834-BB37-1F93A6C83FF3}" destId="{A89F45BB-8C3F-4217-9FD9-9B285EF8315D}" srcOrd="0" destOrd="0" presId="urn:microsoft.com/office/officeart/2005/8/layout/pyramid1"/>
    <dgm:cxn modelId="{C3A01DED-C9F2-42C3-8E0A-236B68BF2A25}" type="presParOf" srcId="{535C85B0-9457-4834-BB37-1F93A6C83FF3}" destId="{F67A5905-D1B3-468D-A2EA-E0DAA1974938}" srcOrd="1" destOrd="0" presId="urn:microsoft.com/office/officeart/2005/8/layout/pyramid1"/>
    <dgm:cxn modelId="{746AD5DD-5723-4B53-B44F-122786C0CBEF}" type="presParOf" srcId="{8E015DDB-3EC5-4848-A83C-C39BBE36A30D}" destId="{B5791EEE-945E-437C-9351-6F23A1E68E07}" srcOrd="2" destOrd="0" presId="urn:microsoft.com/office/officeart/2005/8/layout/pyramid1"/>
    <dgm:cxn modelId="{81360924-0FF8-4623-9632-AEAA6801A410}" type="presParOf" srcId="{B5791EEE-945E-437C-9351-6F23A1E68E07}" destId="{07C29A1D-5344-468C-9465-2FEAA2C8A075}" srcOrd="0" destOrd="0" presId="urn:microsoft.com/office/officeart/2005/8/layout/pyramid1"/>
    <dgm:cxn modelId="{0BDA389D-EA24-487D-8157-082D30D92A3B}" type="presParOf" srcId="{B5791EEE-945E-437C-9351-6F23A1E68E07}" destId="{9484F8CB-9BE7-4685-B0A0-1F020DAE97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804B9-97EA-407B-811F-13C9109B7871}">
      <dsp:nvSpPr>
        <dsp:cNvPr id="0" name=""/>
        <dsp:cNvSpPr/>
      </dsp:nvSpPr>
      <dsp:spPr>
        <a:xfrm>
          <a:off x="854691" y="0"/>
          <a:ext cx="854691" cy="1168065"/>
        </a:xfrm>
        <a:prstGeom prst="trapezoid">
          <a:avLst>
            <a:gd name="adj" fmla="val 5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400" kern="1200" dirty="0"/>
        </a:p>
      </dsp:txBody>
      <dsp:txXfrm>
        <a:off x="854691" y="0"/>
        <a:ext cx="854691" cy="1168065"/>
      </dsp:txXfrm>
    </dsp:sp>
    <dsp:sp modelId="{A89F45BB-8C3F-4217-9FD9-9B285EF8315D}">
      <dsp:nvSpPr>
        <dsp:cNvPr id="0" name=""/>
        <dsp:cNvSpPr/>
      </dsp:nvSpPr>
      <dsp:spPr>
        <a:xfrm>
          <a:off x="427345" y="1168066"/>
          <a:ext cx="1709382" cy="1168065"/>
        </a:xfrm>
        <a:prstGeom prst="trapezoid">
          <a:avLst>
            <a:gd name="adj" fmla="val 36586"/>
          </a:avLst>
        </a:prstGeom>
        <a:solidFill>
          <a:schemeClr val="accent3">
            <a:shade val="80000"/>
            <a:hueOff val="109454"/>
            <a:satOff val="-716"/>
            <a:lumOff val="122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400" kern="1200" dirty="0"/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400" kern="1200" dirty="0"/>
        </a:p>
      </dsp:txBody>
      <dsp:txXfrm>
        <a:off x="726487" y="1168066"/>
        <a:ext cx="1111098" cy="1168065"/>
      </dsp:txXfrm>
    </dsp:sp>
    <dsp:sp modelId="{07C29A1D-5344-468C-9465-2FEAA2C8A075}">
      <dsp:nvSpPr>
        <dsp:cNvPr id="0" name=""/>
        <dsp:cNvSpPr/>
      </dsp:nvSpPr>
      <dsp:spPr>
        <a:xfrm>
          <a:off x="0" y="2336132"/>
          <a:ext cx="2564073" cy="1168065"/>
        </a:xfrm>
        <a:prstGeom prst="trapezoid">
          <a:avLst>
            <a:gd name="adj" fmla="val 36586"/>
          </a:avLst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400" kern="1200" dirty="0"/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3400" kern="1200" dirty="0"/>
        </a:p>
      </dsp:txBody>
      <dsp:txXfrm>
        <a:off x="448712" y="2336132"/>
        <a:ext cx="1666648" cy="1168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53" name="Line 21"/>
          <p:cNvSpPr>
            <a:spLocks noChangeShapeType="1"/>
          </p:cNvSpPr>
          <p:nvPr/>
        </p:nvSpPr>
        <p:spPr bwMode="auto">
          <a:xfrm flipV="1">
            <a:off x="496888" y="485853"/>
            <a:ext cx="565626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91440" tIns="45719" rIns="91440" bIns="45719"/>
          <a:lstStyle/>
          <a:p>
            <a:pPr>
              <a:defRPr/>
            </a:pP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946400" cy="496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68" tIns="46884" rIns="93768" bIns="46884" numCol="1" anchor="t" anchorCtr="0" compatLnSpc="1">
            <a:prstTxWarp prst="textNoShape">
              <a:avLst/>
            </a:prstTxWarp>
          </a:bodyPr>
          <a:lstStyle>
            <a:lvl1pPr defTabSz="936624">
              <a:defRPr sz="13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4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5.wmf"/><Relationship Id="rId1" Type="http://schemas.openxmlformats.org/officeDocument/2006/relationships/theme" Target="../theme/theme2.xml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4000" y="773113"/>
            <a:ext cx="2838450" cy="213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82589" y="3021496"/>
            <a:ext cx="6034087" cy="61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6" tIns="47593" rIns="95186" bIns="475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1387475" y="538248"/>
            <a:ext cx="571500" cy="304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936624"/>
            <a:r>
              <a:rPr lang="en-US" sz="1100" b="0" dirty="0">
                <a:solidFill>
                  <a:srgbClr val="000000"/>
                </a:solidFill>
                <a:cs typeface="Arial" charset="0"/>
              </a:rPr>
              <a:t>Page </a:t>
            </a:r>
            <a:fld id="{A51796A0-7736-4CD4-A859-94423C9232DE}" type="slidenum">
              <a:rPr lang="en-US" sz="1100" b="0">
                <a:solidFill>
                  <a:srgbClr val="000000"/>
                </a:solidFill>
                <a:cs typeface="Arial" charset="0"/>
              </a:rPr>
              <a:pPr defTabSz="936624"/>
              <a:t>‹#›</a:t>
            </a:fld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33" name="Picture 5" descr="flipch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22914" y="1673493"/>
            <a:ext cx="295275" cy="685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452939" y="1746529"/>
          <a:ext cx="534987" cy="535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6316" imgH="476316" progId="MSPhotoEd.3">
                  <p:embed/>
                </p:oleObj>
              </mc:Choice>
              <mc:Fallback>
                <p:oleObj r:id="rId3" imgW="476316" imgH="476316" progId="MSPhotoEd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2939" y="1746529"/>
                        <a:ext cx="534987" cy="535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27401" y="1767172"/>
            <a:ext cx="669925" cy="528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1490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600"/>
      </a:spcBef>
      <a:spcAft>
        <a:spcPct val="0"/>
      </a:spcAft>
      <a:buClr>
        <a:srgbClr val="FFD200"/>
      </a:buClr>
      <a:buSzPct val="75000"/>
      <a:buFont typeface="Arial" charset="0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38125" indent="-23812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457200" indent="-219075" algn="l" rtl="0" eaLnBrk="0" fontAlgn="base" hangingPunct="0">
      <a:spcBef>
        <a:spcPts val="30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695325" indent="-23812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914400" indent="-219075" algn="l" rtl="0" eaLnBrk="0" fontAlgn="base" hangingPunct="0">
      <a:spcBef>
        <a:spcPts val="150"/>
      </a:spcBef>
      <a:spcAft>
        <a:spcPct val="0"/>
      </a:spcAft>
      <a:buClr>
        <a:srgbClr val="FFD200"/>
      </a:buClr>
      <a:buSzPct val="75000"/>
      <a:buFont typeface="Arial" charset="0"/>
      <a:buChar char="►"/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8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135175" name="Rectangle 18"/>
          <p:cNvSpPr>
            <a:spLocks noChangeArrowheads="1"/>
          </p:cNvSpPr>
          <p:nvPr/>
        </p:nvSpPr>
        <p:spPr bwMode="auto">
          <a:xfrm>
            <a:off x="5221289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  <p:sp>
        <p:nvSpPr>
          <p:cNvPr id="135176" name="Rectangle 19"/>
          <p:cNvSpPr>
            <a:spLocks noChangeArrowheads="1"/>
          </p:cNvSpPr>
          <p:nvPr/>
        </p:nvSpPr>
        <p:spPr bwMode="auto">
          <a:xfrm>
            <a:off x="4252914" y="1482962"/>
            <a:ext cx="854075" cy="1101902"/>
          </a:xfrm>
          <a:prstGeom prst="rect">
            <a:avLst/>
          </a:prstGeom>
          <a:solidFill>
            <a:schemeClr val="bg1">
              <a:alpha val="89803"/>
            </a:schemeClr>
          </a:solidFill>
          <a:ln w="9525" algn="ctr">
            <a:solidFill>
              <a:srgbClr val="000000">
                <a:alpha val="0"/>
              </a:srgbClr>
            </a:solidFill>
            <a:miter lim="800000"/>
            <a:headEnd/>
            <a:tailEnd/>
          </a:ln>
        </p:spPr>
        <p:txBody>
          <a:bodyPr wrap="none" lIns="88194" tIns="44097" rIns="88194" bIns="44097" anchor="ctr"/>
          <a:lstStyle/>
          <a:p>
            <a:pPr defTabSz="882648"/>
            <a:endParaRPr lang="en-GB" sz="3100" dirty="0"/>
          </a:p>
        </p:txBody>
      </p:sp>
    </p:spTree>
    <p:extLst>
      <p:ext uri="{BB962C8B-B14F-4D97-AF65-F5344CB8AC3E}">
        <p14:creationId xmlns:p14="http://schemas.microsoft.com/office/powerpoint/2010/main" val="135812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947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0742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213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059113" y="3457575"/>
            <a:ext cx="5543550" cy="908050"/>
          </a:xfrm>
        </p:spPr>
        <p:txBody>
          <a:bodyPr tIns="0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62288" y="4354513"/>
            <a:ext cx="5541962" cy="1019175"/>
          </a:xfrm>
        </p:spPr>
        <p:txBody>
          <a:bodyPr/>
          <a:lstStyle>
            <a:lvl1pPr marL="0" indent="0">
              <a:lnSpc>
                <a:spcPct val="85000"/>
              </a:lnSpc>
              <a:buFont typeface="Arial" charset="0"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526" y="834117"/>
            <a:ext cx="3672568" cy="367256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14H00249 grayscal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9900" y="1147763"/>
            <a:ext cx="8216900" cy="503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0"/>
          <p:cNvSpPr>
            <a:spLocks noChangeArrowheads="1"/>
          </p:cNvSpPr>
          <p:nvPr userDrawn="1"/>
        </p:nvSpPr>
        <p:spPr bwMode="auto">
          <a:xfrm>
            <a:off x="165100" y="5765800"/>
            <a:ext cx="8521700" cy="8763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5" name="AutoShape 7"/>
          <p:cNvSpPr>
            <a:spLocks noChangeArrowheads="1"/>
          </p:cNvSpPr>
          <p:nvPr userDrawn="1"/>
        </p:nvSpPr>
        <p:spPr bwMode="auto">
          <a:xfrm flipH="1">
            <a:off x="7734300" y="1147763"/>
            <a:ext cx="952500" cy="5030787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um 2" hidden="1">
            <a:extLst>
              <a:ext uri="{FF2B5EF4-FFF2-40B4-BE49-F238E27FC236}">
                <a16:creationId xmlns:a16="http://schemas.microsoft.com/office/drawing/2014/main" id="{9F918C0A-1D5C-462B-B47D-73D17135D264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7"/>
            </p:custDataLst>
            <p:extLst>
              <p:ext uri="{D42A27DB-BD31-4B8C-83A1-F6EECF244321}">
                <p14:modId xmlns:p14="http://schemas.microsoft.com/office/powerpoint/2010/main" val="173565237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9" imgW="352" imgH="353" progId="TCLayout.ActiveDocument.1">
                  <p:embed/>
                </p:oleObj>
              </mc:Choice>
              <mc:Fallback>
                <p:oleObj name="think-cell Slide" r:id="rId9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églalap 1" hidden="1">
            <a:extLst>
              <a:ext uri="{FF2B5EF4-FFF2-40B4-BE49-F238E27FC236}">
                <a16:creationId xmlns:a16="http://schemas.microsoft.com/office/drawing/2014/main" id="{9E3DC92D-9468-445D-ADBA-ABE2A32489F6}"/>
              </a:ext>
            </a:extLst>
          </p:cNvPr>
          <p:cNvSpPr/>
          <p:nvPr userDrawn="1">
            <p:custDataLst>
              <p:tags r:id="rId8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00188"/>
            <a:ext cx="8235950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15525" name="Rectangle 5"/>
          <p:cNvSpPr>
            <a:spLocks noChangeArrowheads="1"/>
          </p:cNvSpPr>
          <p:nvPr/>
        </p:nvSpPr>
        <p:spPr bwMode="auto">
          <a:xfrm>
            <a:off x="3255962" y="5948363"/>
            <a:ext cx="3132138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hu-HU" sz="1100" b="0" baseline="0" dirty="0">
                <a:solidFill>
                  <a:srgbClr val="000000"/>
                </a:solidFill>
                <a:cs typeface="Arial" charset="0"/>
              </a:rPr>
              <a:t>Klublicenc alapeljárás áttekintése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6" name="Rectangle 6"/>
          <p:cNvSpPr>
            <a:spLocks noChangeArrowheads="1"/>
          </p:cNvSpPr>
          <p:nvPr/>
        </p:nvSpPr>
        <p:spPr bwMode="auto">
          <a:xfrm>
            <a:off x="1936750" y="5948363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fld id="{A5B7315B-864F-4C6E-B135-EA9C0F11865C}" type="slidenum">
              <a:rPr lang="en-US" sz="1100" b="0" smtClean="0">
                <a:solidFill>
                  <a:srgbClr val="000000"/>
                </a:solidFill>
                <a:cs typeface="Arial" charset="0"/>
              </a:rPr>
              <a:pPr>
                <a:defRPr/>
              </a:pPr>
              <a:t>‹#›</a:t>
            </a:fld>
            <a:r>
              <a:rPr lang="hu-HU" sz="1100" b="0" dirty="0">
                <a:solidFill>
                  <a:srgbClr val="000000"/>
                </a:solidFill>
                <a:cs typeface="Arial" charset="0"/>
              </a:rPr>
              <a:t>. Oldal</a:t>
            </a:r>
            <a:endParaRPr lang="en-US" sz="1100" b="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515527" name="Line 7"/>
          <p:cNvSpPr>
            <a:spLocks noChangeShapeType="1"/>
          </p:cNvSpPr>
          <p:nvPr/>
        </p:nvSpPr>
        <p:spPr bwMode="auto">
          <a:xfrm>
            <a:off x="455613" y="1295400"/>
            <a:ext cx="8229600" cy="0"/>
          </a:xfrm>
          <a:prstGeom prst="line">
            <a:avLst/>
          </a:prstGeom>
          <a:noFill/>
          <a:ln w="12700">
            <a:solidFill>
              <a:schemeClr val="accent3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8" name="Line 8"/>
          <p:cNvSpPr>
            <a:spLocks noChangeShapeType="1"/>
          </p:cNvSpPr>
          <p:nvPr/>
        </p:nvSpPr>
        <p:spPr bwMode="auto">
          <a:xfrm>
            <a:off x="455613" y="5772150"/>
            <a:ext cx="8229600" cy="0"/>
          </a:xfrm>
          <a:prstGeom prst="line">
            <a:avLst/>
          </a:prstGeom>
          <a:noFill/>
          <a:ln w="3175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515529" name="Line 9"/>
          <p:cNvSpPr>
            <a:spLocks noChangeShapeType="1"/>
          </p:cNvSpPr>
          <p:nvPr/>
        </p:nvSpPr>
        <p:spPr bwMode="auto">
          <a:xfrm>
            <a:off x="455613" y="457200"/>
            <a:ext cx="8229600" cy="0"/>
          </a:xfrm>
          <a:prstGeom prst="line">
            <a:avLst/>
          </a:prstGeom>
          <a:noFill/>
          <a:ln w="6350">
            <a:solidFill>
              <a:srgbClr val="646464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pic>
        <p:nvPicPr>
          <p:cNvPr id="4098" name="Picture 2" descr="C:\Users\remenyi_gergely\Desktop\MLSZ 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927637"/>
            <a:ext cx="661899" cy="663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3" r:id="rId2"/>
    <p:sldLayoutId id="2147483704" r:id="rId3"/>
    <p:sldLayoutId id="2147483705" r:id="rId4"/>
    <p:sldLayoutId id="2147483707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kumentumtar.mlsz.hu/doc/szabalyzatok/penzugyi-monitoring-rendszer-eljarasrend" TargetMode="External"/><Relationship Id="rId2" Type="http://schemas.openxmlformats.org/officeDocument/2006/relationships/hyperlink" Target="https://dokumentumtar.mlsz.hu/doc/szabalyzatok/klublicenc-szabalyzat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0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kumentumtar.mlsz.hu/doc/szabalyzatok/klublicenc-szabalyzat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4716F328-B25E-4A3D-BF36-78C09253585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15034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52" imgH="353" progId="TCLayout.ActiveDocument.1">
                  <p:embed/>
                </p:oleObj>
              </mc:Choice>
              <mc:Fallback>
                <p:oleObj name="think-cell Slide" r:id="rId5" imgW="352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F0F264D2-2DDD-4BCF-A335-97CD43E0B951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70658" name="Rectangle 54"/>
          <p:cNvSpPr>
            <a:spLocks noGrp="1" noChangeArrowheads="1"/>
          </p:cNvSpPr>
          <p:nvPr>
            <p:ph type="ctrTitle"/>
          </p:nvPr>
        </p:nvSpPr>
        <p:spPr>
          <a:xfrm>
            <a:off x="1725612" y="4473574"/>
            <a:ext cx="6211888" cy="1343025"/>
          </a:xfrm>
        </p:spPr>
        <p:txBody>
          <a:bodyPr vert="horz"/>
          <a:lstStyle/>
          <a:p>
            <a:pPr algn="ctr" eaLnBrk="1" hangingPunct="1"/>
            <a:br>
              <a:rPr lang="hu-HU">
                <a:solidFill>
                  <a:schemeClr val="tx1"/>
                </a:solidFill>
              </a:rPr>
            </a:br>
            <a:r>
              <a:rPr lang="hu-HU">
                <a:solidFill>
                  <a:schemeClr val="tx1"/>
                </a:solidFill>
              </a:rPr>
              <a:t>MLSZ </a:t>
            </a:r>
            <a:r>
              <a:rPr lang="hu-HU" dirty="0">
                <a:solidFill>
                  <a:schemeClr val="tx1"/>
                </a:solidFill>
              </a:rPr>
              <a:t>Klublicenc alapeljárás áttekintése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Klublicenc és PMR kapcsolata – 2.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324216-5943-7581-4A70-DC7C5B8FEF6C}"/>
              </a:ext>
            </a:extLst>
          </p:cNvPr>
          <p:cNvSpPr txBox="1"/>
          <p:nvPr/>
        </p:nvSpPr>
        <p:spPr>
          <a:xfrm>
            <a:off x="630709" y="2349040"/>
            <a:ext cx="17622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Érintett Klubok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4EAA98-814C-3FDD-CA0D-E82E1DB68FEB}"/>
              </a:ext>
            </a:extLst>
          </p:cNvPr>
          <p:cNvSpPr txBox="1"/>
          <p:nvPr/>
        </p:nvSpPr>
        <p:spPr>
          <a:xfrm>
            <a:off x="3336972" y="1343868"/>
            <a:ext cx="24612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Klublicenc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D2E500-2430-2E06-179E-7F672CE457B9}"/>
              </a:ext>
            </a:extLst>
          </p:cNvPr>
          <p:cNvSpPr txBox="1"/>
          <p:nvPr/>
        </p:nvSpPr>
        <p:spPr>
          <a:xfrm>
            <a:off x="5811283" y="1350150"/>
            <a:ext cx="31489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PMR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3DCA95-1337-F624-4767-32730B9C35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07360" y="1688517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32FA4E-DEE5-615C-DE84-E5F0B83CC944}"/>
              </a:ext>
            </a:extLst>
          </p:cNvPr>
          <p:cNvCxnSpPr>
            <a:cxnSpLocks/>
          </p:cNvCxnSpPr>
          <p:nvPr/>
        </p:nvCxnSpPr>
        <p:spPr bwMode="auto">
          <a:xfrm>
            <a:off x="571499" y="171450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8E6EC45-7EB0-8FF8-4547-4BCD7E338F58}"/>
              </a:ext>
            </a:extLst>
          </p:cNvPr>
          <p:cNvSpPr txBox="1"/>
          <p:nvPr/>
        </p:nvSpPr>
        <p:spPr>
          <a:xfrm>
            <a:off x="621224" y="3945004"/>
            <a:ext cx="2514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Szabályzat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4592F8-5166-32B9-F5C2-92FA00C0C36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075680" y="1696981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A77F645-AEEF-F11F-4B21-7589911AFA6C}"/>
              </a:ext>
            </a:extLst>
          </p:cNvPr>
          <p:cNvSpPr txBox="1"/>
          <p:nvPr/>
        </p:nvSpPr>
        <p:spPr>
          <a:xfrm>
            <a:off x="3236916" y="2266152"/>
            <a:ext cx="2789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0" dirty="0">
                <a:solidFill>
                  <a:schemeClr val="tx1"/>
                </a:solidFill>
              </a:rPr>
              <a:t>NB II, NB I és UEFA versenyeken részt venni szándékozó klubok nyújthatnak be licenckérelmet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A135A-98BD-C0C5-70DF-49F484B76ED8}"/>
              </a:ext>
            </a:extLst>
          </p:cNvPr>
          <p:cNvSpPr txBox="1"/>
          <p:nvPr/>
        </p:nvSpPr>
        <p:spPr>
          <a:xfrm>
            <a:off x="6361321" y="2350039"/>
            <a:ext cx="2544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0" dirty="0">
                <a:solidFill>
                  <a:schemeClr val="tx1"/>
                </a:solidFill>
              </a:rPr>
              <a:t>NB II és NB I-es indulási joggal</a:t>
            </a:r>
          </a:p>
          <a:p>
            <a:pPr algn="just"/>
            <a:r>
              <a:rPr lang="hu-HU" sz="1200" b="0" dirty="0">
                <a:solidFill>
                  <a:schemeClr val="tx1"/>
                </a:solidFill>
              </a:rPr>
              <a:t>rendelkező sportszervezetek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868E2B-9CDC-D3E6-FF50-8DB3BFB439FF}"/>
              </a:ext>
            </a:extLst>
          </p:cNvPr>
          <p:cNvSpPr txBox="1"/>
          <p:nvPr/>
        </p:nvSpPr>
        <p:spPr>
          <a:xfrm>
            <a:off x="3135824" y="3580593"/>
            <a:ext cx="2715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0" dirty="0">
                <a:solidFill>
                  <a:schemeClr val="tx1"/>
                </a:solidFill>
              </a:rPr>
              <a:t>UEFA, NB I, NB II és UEFA női MLSZ Klublicenc Szabályzat (2024/25)</a:t>
            </a:r>
          </a:p>
          <a:p>
            <a:pPr algn="just"/>
            <a:endParaRPr lang="hu-HU" sz="1200" b="0" dirty="0">
              <a:solidFill>
                <a:schemeClr val="tx1"/>
              </a:solidFill>
            </a:endParaRPr>
          </a:p>
          <a:p>
            <a:pPr algn="just"/>
            <a:r>
              <a:rPr lang="hu-HU" sz="1200" b="0" dirty="0">
                <a:solidFill>
                  <a:schemeClr val="tx1"/>
                </a:solidFill>
                <a:hlinkClick r:id="rId2"/>
              </a:rPr>
              <a:t>https://dokumentumtar.mlsz.hu/doc/szabalyzatok/klublicenc-szabalyzat</a:t>
            </a: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C01CAA-79B9-6702-5A45-B10C321422BB}"/>
              </a:ext>
            </a:extLst>
          </p:cNvPr>
          <p:cNvSpPr txBox="1"/>
          <p:nvPr/>
        </p:nvSpPr>
        <p:spPr>
          <a:xfrm>
            <a:off x="6265214" y="3536793"/>
            <a:ext cx="24690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1200" b="0" dirty="0">
                <a:solidFill>
                  <a:schemeClr val="tx1"/>
                </a:solidFill>
              </a:rPr>
              <a:t>Pénzügyi Monitoring Rendszer</a:t>
            </a:r>
          </a:p>
          <a:p>
            <a:pPr algn="just"/>
            <a:r>
              <a:rPr lang="hu-HU" sz="1200" b="0" dirty="0">
                <a:solidFill>
                  <a:schemeClr val="tx1"/>
                </a:solidFill>
              </a:rPr>
              <a:t>Szabályzat</a:t>
            </a:r>
          </a:p>
          <a:p>
            <a:pPr algn="just"/>
            <a:endParaRPr lang="hu-HU" sz="1200" b="0" dirty="0">
              <a:solidFill>
                <a:schemeClr val="tx1"/>
              </a:solidFill>
            </a:endParaRPr>
          </a:p>
          <a:p>
            <a:pPr algn="just"/>
            <a:r>
              <a:rPr lang="hu-HU" sz="1200" b="0" dirty="0">
                <a:solidFill>
                  <a:schemeClr val="tx1"/>
                </a:solidFill>
                <a:hlinkClick r:id="rId3"/>
              </a:rPr>
              <a:t>https://dokumentumtar.mlsz.hu/doc/szabalyzatok/penzugyi-monitoring-rendszer-eljarasrend</a:t>
            </a:r>
            <a:endParaRPr lang="hu-HU" sz="1200" b="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5CD0B0-101B-1481-F803-D77F4FFC4D80}"/>
              </a:ext>
            </a:extLst>
          </p:cNvPr>
          <p:cNvCxnSpPr>
            <a:cxnSpLocks/>
          </p:cNvCxnSpPr>
          <p:nvPr/>
        </p:nvCxnSpPr>
        <p:spPr bwMode="auto">
          <a:xfrm>
            <a:off x="651932" y="3259666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B4B4B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12C4207-2F86-0907-DB16-98A7E384422B}"/>
              </a:ext>
            </a:extLst>
          </p:cNvPr>
          <p:cNvCxnSpPr>
            <a:cxnSpLocks/>
          </p:cNvCxnSpPr>
          <p:nvPr/>
        </p:nvCxnSpPr>
        <p:spPr bwMode="auto">
          <a:xfrm>
            <a:off x="651932" y="501650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B4B4B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8213FECD-86BA-1CDF-06E2-E6501857ABD6}"/>
              </a:ext>
            </a:extLst>
          </p:cNvPr>
          <p:cNvSpPr txBox="1"/>
          <p:nvPr/>
        </p:nvSpPr>
        <p:spPr>
          <a:xfrm>
            <a:off x="621224" y="5213066"/>
            <a:ext cx="2514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Döntéshozó testület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13747D-2E07-A67A-E7BE-C640DFD6C8F7}"/>
              </a:ext>
            </a:extLst>
          </p:cNvPr>
          <p:cNvSpPr txBox="1"/>
          <p:nvPr/>
        </p:nvSpPr>
        <p:spPr>
          <a:xfrm>
            <a:off x="3143001" y="5152646"/>
            <a:ext cx="29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Elsőfokú Licencadó Bizottság, Fellebbviteli Licencadó Bizottság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BEFEBD1-A145-0842-2505-764F8AA6A862}"/>
              </a:ext>
            </a:extLst>
          </p:cNvPr>
          <p:cNvSpPr txBox="1"/>
          <p:nvPr/>
        </p:nvSpPr>
        <p:spPr>
          <a:xfrm>
            <a:off x="6274213" y="5161113"/>
            <a:ext cx="29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Elsőfokú Licencadó Bizottság, Fellebbviteli Licencadó Bizottság 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040E396-F84D-9F77-6620-34E00562CCA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34217" y="1730847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C422BB79-DD09-F7BB-7CE8-12301644A56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655" y="1722380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8AE294D-6322-CCD6-1CD7-F1F77FA17844}"/>
              </a:ext>
            </a:extLst>
          </p:cNvPr>
          <p:cNvCxnSpPr>
            <a:cxnSpLocks/>
          </p:cNvCxnSpPr>
          <p:nvPr/>
        </p:nvCxnSpPr>
        <p:spPr bwMode="auto">
          <a:xfrm>
            <a:off x="554565" y="5651513"/>
            <a:ext cx="82291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54868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B2535FE8-26F7-483F-B7DA-F2954F70B0B3}"/>
              </a:ext>
            </a:extLst>
          </p:cNvPr>
          <p:cNvSpPr txBox="1"/>
          <p:nvPr/>
        </p:nvSpPr>
        <p:spPr>
          <a:xfrm>
            <a:off x="278892" y="2615184"/>
            <a:ext cx="858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3. Klublicenc alapeljárás bemutatása</a:t>
            </a:r>
          </a:p>
        </p:txBody>
      </p:sp>
    </p:spTree>
    <p:extLst>
      <p:ext uri="{BB962C8B-B14F-4D97-AF65-F5344CB8AC3E}">
        <p14:creationId xmlns:p14="http://schemas.microsoft.com/office/powerpoint/2010/main" val="2470180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Legfontosabb fogalmak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„A” kritérium:</a:t>
            </a:r>
            <a:r>
              <a:rPr lang="hu-HU" sz="1700" b="0" dirty="0">
                <a:solidFill>
                  <a:srgbClr val="000000"/>
                </a:solidFill>
              </a:rPr>
              <a:t> A licences / licenckérelmező által kötelezően teljesítendő kritériumpont. Amennyiben a licences/licenckérelmező bármely „A”- kritériumot nem teljesíti, nem kaphat licencet, vagy a már megkapott licencet vissza kell vonni. 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Alapeljárás időtartama:</a:t>
            </a:r>
            <a:r>
              <a:rPr lang="hu-HU" sz="1700" b="0" dirty="0">
                <a:solidFill>
                  <a:srgbClr val="000000"/>
                </a:solidFill>
              </a:rPr>
              <a:t> február elejétől – május végéig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Licenc: </a:t>
            </a:r>
            <a:r>
              <a:rPr lang="hu-HU" sz="1700" b="0" dirty="0">
                <a:solidFill>
                  <a:srgbClr val="000000"/>
                </a:solidFill>
              </a:rPr>
              <a:t>Az MLSZ által kiállított tanúsítvány, amely igazolja, hogy a licenckérelmező teljesített minden ahhoz szükséges kötelező kritériumot, hogy az UEFA klubversenyeken és / vagy a nemzeti első vagy másodosztályban való indulás eljárásait megkezdhesse. 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Licencadó:</a:t>
            </a:r>
            <a:r>
              <a:rPr lang="hu-HU" sz="1700" b="0" dirty="0">
                <a:solidFill>
                  <a:srgbClr val="000000"/>
                </a:solidFill>
              </a:rPr>
              <a:t> MLSZ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Licenckérelmező</a:t>
            </a:r>
            <a:r>
              <a:rPr lang="hu-HU" sz="1700" b="0" dirty="0">
                <a:solidFill>
                  <a:srgbClr val="000000"/>
                </a:solidFill>
              </a:rPr>
              <a:t>: Klubokat működtető gazdasági társaságok/egyéb szervezetek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dirty="0">
                <a:solidFill>
                  <a:srgbClr val="000000"/>
                </a:solidFill>
              </a:rPr>
              <a:t>Licences</a:t>
            </a:r>
            <a:r>
              <a:rPr lang="hu-HU" sz="1700" b="0" dirty="0">
                <a:solidFill>
                  <a:srgbClr val="000000"/>
                </a:solidFill>
              </a:rPr>
              <a:t>: Olyan licenckérelmező, amely licencadótól a licencet megkapta</a:t>
            </a:r>
            <a:r>
              <a:rPr lang="hu-HU" sz="1800" b="0" dirty="0"/>
              <a:t>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517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68300" y="4444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 klublicenc rendszert szakmai szempontból 6 fő kritérium csoport határozza meg</a:t>
            </a: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56000" y="1398606"/>
            <a:ext cx="8229600" cy="3810835"/>
            <a:chOff x="1152" y="1440"/>
            <a:chExt cx="3936" cy="1920"/>
          </a:xfrm>
        </p:grpSpPr>
        <p:sp>
          <p:nvSpPr>
            <p:cNvPr id="6" name="Freeform 4"/>
            <p:cNvSpPr>
              <a:spLocks/>
            </p:cNvSpPr>
            <p:nvPr/>
          </p:nvSpPr>
          <p:spPr bwMode="gray">
            <a:xfrm>
              <a:off x="1152" y="1440"/>
              <a:ext cx="3936" cy="519"/>
            </a:xfrm>
            <a:custGeom>
              <a:avLst/>
              <a:gdLst>
                <a:gd name="T0" fmla="*/ 0 w 5401"/>
                <a:gd name="T1" fmla="*/ 0 h 617"/>
                <a:gd name="T2" fmla="*/ 0 w 5401"/>
                <a:gd name="T3" fmla="*/ 0 h 617"/>
                <a:gd name="T4" fmla="*/ 3935 w 5401"/>
                <a:gd name="T5" fmla="*/ 0 h 617"/>
                <a:gd name="T6" fmla="*/ 2880 w 5401"/>
                <a:gd name="T7" fmla="*/ 518 h 617"/>
                <a:gd name="T8" fmla="*/ 1061 w 5401"/>
                <a:gd name="T9" fmla="*/ 518 h 617"/>
                <a:gd name="T10" fmla="*/ 0 w 5401"/>
                <a:gd name="T11" fmla="*/ 0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0"/>
                  </a:moveTo>
                  <a:lnTo>
                    <a:pt x="0" y="0"/>
                  </a:lnTo>
                  <a:lnTo>
                    <a:pt x="5400" y="0"/>
                  </a:lnTo>
                  <a:lnTo>
                    <a:pt x="3952" y="616"/>
                  </a:lnTo>
                  <a:lnTo>
                    <a:pt x="1456" y="616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gray">
            <a:xfrm>
              <a:off x="1152" y="2841"/>
              <a:ext cx="3936" cy="519"/>
            </a:xfrm>
            <a:custGeom>
              <a:avLst/>
              <a:gdLst>
                <a:gd name="T0" fmla="*/ 0 w 5401"/>
                <a:gd name="T1" fmla="*/ 518 h 617"/>
                <a:gd name="T2" fmla="*/ 0 w 5401"/>
                <a:gd name="T3" fmla="*/ 518 h 617"/>
                <a:gd name="T4" fmla="*/ 3935 w 5401"/>
                <a:gd name="T5" fmla="*/ 518 h 617"/>
                <a:gd name="T6" fmla="*/ 2880 w 5401"/>
                <a:gd name="T7" fmla="*/ 0 h 617"/>
                <a:gd name="T8" fmla="*/ 1061 w 5401"/>
                <a:gd name="T9" fmla="*/ 0 h 617"/>
                <a:gd name="T10" fmla="*/ 0 w 5401"/>
                <a:gd name="T11" fmla="*/ 518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616"/>
                  </a:moveTo>
                  <a:lnTo>
                    <a:pt x="0" y="616"/>
                  </a:lnTo>
                  <a:lnTo>
                    <a:pt x="5400" y="616"/>
                  </a:lnTo>
                  <a:lnTo>
                    <a:pt x="3952" y="0"/>
                  </a:lnTo>
                  <a:lnTo>
                    <a:pt x="1456" y="0"/>
                  </a:lnTo>
                  <a:lnTo>
                    <a:pt x="0" y="616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gray">
            <a:xfrm>
              <a:off x="1152" y="1507"/>
              <a:ext cx="1026" cy="1779"/>
            </a:xfrm>
            <a:custGeom>
              <a:avLst/>
              <a:gdLst>
                <a:gd name="T0" fmla="*/ 0 w 1409"/>
                <a:gd name="T1" fmla="*/ 0 h 2113"/>
                <a:gd name="T2" fmla="*/ 0 w 1409"/>
                <a:gd name="T3" fmla="*/ 0 h 2113"/>
                <a:gd name="T4" fmla="*/ 1025 w 1409"/>
                <a:gd name="T5" fmla="*/ 498 h 2113"/>
                <a:gd name="T6" fmla="*/ 1025 w 1409"/>
                <a:gd name="T7" fmla="*/ 1293 h 2113"/>
                <a:gd name="T8" fmla="*/ 0 w 1409"/>
                <a:gd name="T9" fmla="*/ 1778 h 2113"/>
                <a:gd name="T10" fmla="*/ 0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0" y="0"/>
                  </a:moveTo>
                  <a:lnTo>
                    <a:pt x="0" y="0"/>
                  </a:lnTo>
                  <a:lnTo>
                    <a:pt x="1408" y="592"/>
                  </a:lnTo>
                  <a:lnTo>
                    <a:pt x="1408" y="1536"/>
                  </a:lnTo>
                  <a:lnTo>
                    <a:pt x="0" y="2112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gray">
            <a:xfrm>
              <a:off x="4062" y="1507"/>
              <a:ext cx="1026" cy="1779"/>
            </a:xfrm>
            <a:custGeom>
              <a:avLst/>
              <a:gdLst>
                <a:gd name="T0" fmla="*/ 1025 w 1409"/>
                <a:gd name="T1" fmla="*/ 0 h 2113"/>
                <a:gd name="T2" fmla="*/ 1025 w 1409"/>
                <a:gd name="T3" fmla="*/ 0 h 2113"/>
                <a:gd name="T4" fmla="*/ 0 w 1409"/>
                <a:gd name="T5" fmla="*/ 498 h 2113"/>
                <a:gd name="T6" fmla="*/ 0 w 1409"/>
                <a:gd name="T7" fmla="*/ 1293 h 2113"/>
                <a:gd name="T8" fmla="*/ 1025 w 1409"/>
                <a:gd name="T9" fmla="*/ 1778 h 2113"/>
                <a:gd name="T10" fmla="*/ 1025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1408" y="0"/>
                  </a:moveTo>
                  <a:lnTo>
                    <a:pt x="1408" y="0"/>
                  </a:lnTo>
                  <a:lnTo>
                    <a:pt x="0" y="592"/>
                  </a:lnTo>
                  <a:lnTo>
                    <a:pt x="0" y="1536"/>
                  </a:lnTo>
                  <a:lnTo>
                    <a:pt x="1408" y="2112"/>
                  </a:lnTo>
                  <a:lnTo>
                    <a:pt x="1408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>
              <a:normAutofit/>
            </a:bodyPr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gray">
            <a:xfrm>
              <a:off x="2255" y="2002"/>
              <a:ext cx="1741" cy="788"/>
            </a:xfrm>
            <a:prstGeom prst="rect">
              <a:avLst/>
            </a:prstGeom>
            <a:solidFill>
              <a:srgbClr val="FFD2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pPr algn="ctr"/>
              <a:r>
                <a:rPr lang="hu-HU" sz="1400" dirty="0">
                  <a:solidFill>
                    <a:schemeClr val="tx1"/>
                  </a:solidFill>
                </a:rPr>
                <a:t>Pénzügyi kritériumok</a:t>
              </a: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gray">
            <a:xfrm>
              <a:off x="4160" y="1782"/>
              <a:ext cx="862" cy="10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>
              <a:normAutofit/>
            </a:bodyPr>
            <a:lstStyle/>
            <a:p>
              <a:r>
                <a:rPr lang="hu-HU" sz="1400" dirty="0">
                  <a:solidFill>
                    <a:schemeClr val="tx1"/>
                  </a:solidFill>
                </a:rPr>
                <a:t>Jogi kritériumok</a:t>
              </a:r>
            </a:p>
            <a:p>
              <a:pPr algn="l">
                <a:spcBef>
                  <a:spcPct val="0"/>
                </a:spcBef>
              </a:pPr>
              <a:endParaRPr lang="hu-HU" sz="14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gray">
            <a:xfrm>
              <a:off x="1152" y="1699"/>
              <a:ext cx="1026" cy="1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Személyügyi és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adminisztratív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kritériumok </a:t>
              </a: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gray">
            <a:xfrm>
              <a:off x="3004" y="3033"/>
              <a:ext cx="23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pPr algn="l"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Sportszakmai/társadalmi felelősségvállalási kritériumok</a:t>
              </a: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gray">
            <a:xfrm>
              <a:off x="3004" y="1572"/>
              <a:ext cx="232" cy="1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Infrastrukturális kritériumok</a:t>
              </a:r>
            </a:p>
          </p:txBody>
        </p:sp>
      </p:grp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445545" y="5370492"/>
            <a:ext cx="8229600" cy="338156"/>
          </a:xfrm>
          <a:prstGeom prst="rect">
            <a:avLst/>
          </a:prstGeom>
          <a:solidFill>
            <a:srgbClr val="92D050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45720" rIns="45720" anchor="ctr"/>
          <a:lstStyle/>
          <a:p>
            <a:pPr algn="ctr">
              <a:spcBef>
                <a:spcPct val="0"/>
              </a:spcBef>
              <a:spcAft>
                <a:spcPct val="40000"/>
              </a:spcAft>
            </a:pP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hu-HU" sz="1200" b="1" dirty="0">
                <a:solidFill>
                  <a:schemeClr val="tx1"/>
                </a:solidFill>
              </a:rPr>
              <a:t>Általános információk</a:t>
            </a:r>
            <a:endParaRPr lang="en-GB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6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68300" y="4444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Néhány kiemelt dokumentum az egyes kritérium csoportokhoz</a:t>
            </a:r>
          </a:p>
        </p:txBody>
      </p:sp>
      <p:grpSp>
        <p:nvGrpSpPr>
          <p:cNvPr id="16" name="Group 3">
            <a:extLst>
              <a:ext uri="{FF2B5EF4-FFF2-40B4-BE49-F238E27FC236}">
                <a16:creationId xmlns:a16="http://schemas.microsoft.com/office/drawing/2014/main" id="{2CE6EDD0-9E79-4928-B404-E136786652E9}"/>
              </a:ext>
            </a:extLst>
          </p:cNvPr>
          <p:cNvGrpSpPr>
            <a:grpSpLocks/>
          </p:cNvGrpSpPr>
          <p:nvPr/>
        </p:nvGrpSpPr>
        <p:grpSpPr bwMode="auto">
          <a:xfrm>
            <a:off x="334505" y="1418454"/>
            <a:ext cx="8571293" cy="3721519"/>
            <a:chOff x="1125" y="1450"/>
            <a:chExt cx="4058" cy="1875"/>
          </a:xfrm>
        </p:grpSpPr>
        <p:sp>
          <p:nvSpPr>
            <p:cNvPr id="17" name="Freeform 4">
              <a:extLst>
                <a:ext uri="{FF2B5EF4-FFF2-40B4-BE49-F238E27FC236}">
                  <a16:creationId xmlns:a16="http://schemas.microsoft.com/office/drawing/2014/main" id="{B62E21D7-78EE-408A-ABE9-FF1A584A2544}"/>
                </a:ext>
              </a:extLst>
            </p:cNvPr>
            <p:cNvSpPr>
              <a:spLocks/>
            </p:cNvSpPr>
            <p:nvPr/>
          </p:nvSpPr>
          <p:spPr bwMode="gray">
            <a:xfrm>
              <a:off x="1192" y="1450"/>
              <a:ext cx="3896" cy="509"/>
            </a:xfrm>
            <a:custGeom>
              <a:avLst/>
              <a:gdLst>
                <a:gd name="T0" fmla="*/ 0 w 5401"/>
                <a:gd name="T1" fmla="*/ 0 h 617"/>
                <a:gd name="T2" fmla="*/ 0 w 5401"/>
                <a:gd name="T3" fmla="*/ 0 h 617"/>
                <a:gd name="T4" fmla="*/ 3935 w 5401"/>
                <a:gd name="T5" fmla="*/ 0 h 617"/>
                <a:gd name="T6" fmla="*/ 2880 w 5401"/>
                <a:gd name="T7" fmla="*/ 518 h 617"/>
                <a:gd name="T8" fmla="*/ 1061 w 5401"/>
                <a:gd name="T9" fmla="*/ 518 h 617"/>
                <a:gd name="T10" fmla="*/ 0 w 5401"/>
                <a:gd name="T11" fmla="*/ 0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0"/>
                  </a:moveTo>
                  <a:lnTo>
                    <a:pt x="0" y="0"/>
                  </a:lnTo>
                  <a:lnTo>
                    <a:pt x="5400" y="0"/>
                  </a:lnTo>
                  <a:lnTo>
                    <a:pt x="3952" y="616"/>
                  </a:lnTo>
                  <a:lnTo>
                    <a:pt x="1456" y="616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D745D626-3487-47D6-9D70-C2D6F5B3F1BC}"/>
                </a:ext>
              </a:extLst>
            </p:cNvPr>
            <p:cNvSpPr>
              <a:spLocks/>
            </p:cNvSpPr>
            <p:nvPr/>
          </p:nvSpPr>
          <p:spPr bwMode="gray">
            <a:xfrm>
              <a:off x="1192" y="2827"/>
              <a:ext cx="3840" cy="498"/>
            </a:xfrm>
            <a:custGeom>
              <a:avLst/>
              <a:gdLst>
                <a:gd name="T0" fmla="*/ 0 w 5401"/>
                <a:gd name="T1" fmla="*/ 518 h 617"/>
                <a:gd name="T2" fmla="*/ 0 w 5401"/>
                <a:gd name="T3" fmla="*/ 518 h 617"/>
                <a:gd name="T4" fmla="*/ 3935 w 5401"/>
                <a:gd name="T5" fmla="*/ 518 h 617"/>
                <a:gd name="T6" fmla="*/ 2880 w 5401"/>
                <a:gd name="T7" fmla="*/ 0 h 617"/>
                <a:gd name="T8" fmla="*/ 1061 w 5401"/>
                <a:gd name="T9" fmla="*/ 0 h 617"/>
                <a:gd name="T10" fmla="*/ 0 w 5401"/>
                <a:gd name="T11" fmla="*/ 518 h 6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401" h="617">
                  <a:moveTo>
                    <a:pt x="0" y="616"/>
                  </a:moveTo>
                  <a:lnTo>
                    <a:pt x="0" y="616"/>
                  </a:lnTo>
                  <a:lnTo>
                    <a:pt x="5400" y="616"/>
                  </a:lnTo>
                  <a:lnTo>
                    <a:pt x="3952" y="0"/>
                  </a:lnTo>
                  <a:lnTo>
                    <a:pt x="1456" y="0"/>
                  </a:lnTo>
                  <a:lnTo>
                    <a:pt x="0" y="616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 dirty="0">
                <a:solidFill>
                  <a:schemeClr val="tx1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29228D91-08E3-42C2-81B3-B65B3D114C7C}"/>
                </a:ext>
              </a:extLst>
            </p:cNvPr>
            <p:cNvSpPr>
              <a:spLocks/>
            </p:cNvSpPr>
            <p:nvPr/>
          </p:nvSpPr>
          <p:spPr bwMode="gray">
            <a:xfrm>
              <a:off x="1172" y="1484"/>
              <a:ext cx="1046" cy="1807"/>
            </a:xfrm>
            <a:custGeom>
              <a:avLst/>
              <a:gdLst>
                <a:gd name="T0" fmla="*/ 0 w 1409"/>
                <a:gd name="T1" fmla="*/ 0 h 2113"/>
                <a:gd name="T2" fmla="*/ 0 w 1409"/>
                <a:gd name="T3" fmla="*/ 0 h 2113"/>
                <a:gd name="T4" fmla="*/ 1025 w 1409"/>
                <a:gd name="T5" fmla="*/ 498 h 2113"/>
                <a:gd name="T6" fmla="*/ 1025 w 1409"/>
                <a:gd name="T7" fmla="*/ 1293 h 2113"/>
                <a:gd name="T8" fmla="*/ 0 w 1409"/>
                <a:gd name="T9" fmla="*/ 1778 h 2113"/>
                <a:gd name="T10" fmla="*/ 0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0" y="0"/>
                  </a:moveTo>
                  <a:lnTo>
                    <a:pt x="0" y="0"/>
                  </a:lnTo>
                  <a:lnTo>
                    <a:pt x="1408" y="592"/>
                  </a:lnTo>
                  <a:lnTo>
                    <a:pt x="1408" y="1536"/>
                  </a:lnTo>
                  <a:lnTo>
                    <a:pt x="0" y="2112"/>
                  </a:lnTo>
                  <a:lnTo>
                    <a:pt x="0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/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0" name="Freeform 7">
              <a:extLst>
                <a:ext uri="{FF2B5EF4-FFF2-40B4-BE49-F238E27FC236}">
                  <a16:creationId xmlns:a16="http://schemas.microsoft.com/office/drawing/2014/main" id="{1BCC947D-9C54-44BA-B650-7407DA894989}"/>
                </a:ext>
              </a:extLst>
            </p:cNvPr>
            <p:cNvSpPr>
              <a:spLocks/>
            </p:cNvSpPr>
            <p:nvPr/>
          </p:nvSpPr>
          <p:spPr bwMode="gray">
            <a:xfrm>
              <a:off x="4034" y="1491"/>
              <a:ext cx="1054" cy="1800"/>
            </a:xfrm>
            <a:custGeom>
              <a:avLst/>
              <a:gdLst>
                <a:gd name="T0" fmla="*/ 1025 w 1409"/>
                <a:gd name="T1" fmla="*/ 0 h 2113"/>
                <a:gd name="T2" fmla="*/ 1025 w 1409"/>
                <a:gd name="T3" fmla="*/ 0 h 2113"/>
                <a:gd name="T4" fmla="*/ 0 w 1409"/>
                <a:gd name="T5" fmla="*/ 498 h 2113"/>
                <a:gd name="T6" fmla="*/ 0 w 1409"/>
                <a:gd name="T7" fmla="*/ 1293 h 2113"/>
                <a:gd name="T8" fmla="*/ 1025 w 1409"/>
                <a:gd name="T9" fmla="*/ 1778 h 2113"/>
                <a:gd name="T10" fmla="*/ 1025 w 1409"/>
                <a:gd name="T11" fmla="*/ 0 h 21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09" h="2113">
                  <a:moveTo>
                    <a:pt x="1408" y="0"/>
                  </a:moveTo>
                  <a:lnTo>
                    <a:pt x="1408" y="0"/>
                  </a:lnTo>
                  <a:lnTo>
                    <a:pt x="0" y="592"/>
                  </a:lnTo>
                  <a:lnTo>
                    <a:pt x="0" y="1536"/>
                  </a:lnTo>
                  <a:lnTo>
                    <a:pt x="1408" y="2112"/>
                  </a:lnTo>
                  <a:lnTo>
                    <a:pt x="1408" y="0"/>
                  </a:lnTo>
                </a:path>
              </a:pathLst>
            </a:custGeom>
            <a:solidFill>
              <a:srgbClr val="B4B4B4"/>
            </a:solidFill>
            <a:ln w="635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45720" rIns="45720" anchor="ctr" anchorCtr="1">
              <a:normAutofit/>
            </a:bodyPr>
            <a:lstStyle/>
            <a:p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21" name="Rectangle 8">
              <a:extLst>
                <a:ext uri="{FF2B5EF4-FFF2-40B4-BE49-F238E27FC236}">
                  <a16:creationId xmlns:a16="http://schemas.microsoft.com/office/drawing/2014/main" id="{41FF6DF8-3C2A-401A-BD16-CEEBDCB0B0BA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255" y="2002"/>
              <a:ext cx="1741" cy="788"/>
            </a:xfrm>
            <a:prstGeom prst="rect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919191"/>
                    </a:outerShdw>
                  </a:effectLst>
                </a14:hiddenEffects>
              </a:ext>
            </a:extLst>
          </p:spPr>
          <p:txBody>
            <a:bodyPr wrap="none" lIns="45720" rIns="45720" anchor="ctr"/>
            <a:lstStyle/>
            <a:p>
              <a:endParaRPr lang="hu-HU" sz="1400" dirty="0">
                <a:solidFill>
                  <a:schemeClr val="tx1"/>
                </a:solidFill>
              </a:endParaRP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Pénzügyi 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Könyvvizsgált éves beszámoló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Könyvvizsgálói jelentés lejárt tartozásról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</a:t>
              </a:r>
              <a:r>
                <a:rPr lang="hu-HU" sz="1100" b="0" dirty="0">
                  <a:solidFill>
                    <a:srgbClr val="FF0000"/>
                  </a:solidFill>
                </a:rPr>
                <a:t>(02.28. – 03.31.)</a:t>
              </a:r>
              <a:endParaRPr lang="hu-HU" sz="1100" b="0" dirty="0">
                <a:solidFill>
                  <a:schemeClr val="tx1"/>
                </a:solidFill>
              </a:endParaRP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MLSZ szabályok alapján elkészített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éves beszámoló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NAV és önkormányzati igazolás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tartozásmentességről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Eredményterv</a:t>
              </a:r>
              <a:endParaRPr lang="hu-HU" sz="1200" b="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30000"/>
                </a:spcBef>
                <a:buClr>
                  <a:schemeClr val="folHlink"/>
                </a:buClr>
              </a:pP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9">
              <a:extLst>
                <a:ext uri="{FF2B5EF4-FFF2-40B4-BE49-F238E27FC236}">
                  <a16:creationId xmlns:a16="http://schemas.microsoft.com/office/drawing/2014/main" id="{3314DAEA-B5A9-4491-BFE5-93901036E45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008" y="2072"/>
              <a:ext cx="1175" cy="6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>
              <a:normAutofit/>
            </a:bodyPr>
            <a:lstStyle/>
            <a:p>
              <a:pPr marL="114300" indent="-114300">
                <a:spcBef>
                  <a:spcPct val="30000"/>
                </a:spcBef>
                <a:buClr>
                  <a:schemeClr val="folHlink"/>
                </a:buClr>
              </a:pPr>
              <a:r>
                <a:rPr lang="hu-HU" sz="1200" u="sng" dirty="0">
                  <a:solidFill>
                    <a:schemeClr val="tx1"/>
                  </a:solidFill>
                </a:rPr>
                <a:t>Jogi kritériumok:</a:t>
              </a:r>
            </a:p>
            <a:p>
              <a:pPr marL="171450" indent="-171450">
                <a:spcBef>
                  <a:spcPct val="30000"/>
                </a:spcBef>
                <a:buFont typeface="Arial" panose="020B0604020202020204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Alapvető jogi információk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(társasági szerződés vagy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alapszabály vagy</a:t>
              </a:r>
            </a:p>
            <a:p>
              <a:pPr>
                <a:spcBef>
                  <a:spcPct val="30000"/>
                </a:spcBef>
              </a:pPr>
              <a:r>
                <a:rPr lang="hu-HU" sz="1100" b="0" dirty="0">
                  <a:solidFill>
                    <a:schemeClr val="tx1"/>
                  </a:solidFill>
                </a:rPr>
                <a:t>    alapító okirat és cégkivonat) </a:t>
              </a:r>
              <a:endParaRPr lang="en-US" sz="1100" b="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</a:pPr>
              <a:endParaRPr lang="hu-H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8563BEF2-83D7-4C96-8F74-1FFA7CDE5D5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1125" y="1705"/>
              <a:ext cx="1026" cy="12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200" u="sng" dirty="0">
                  <a:solidFill>
                    <a:schemeClr val="tx1"/>
                  </a:solidFill>
                </a:rPr>
                <a:t>Személyügyi és </a:t>
              </a: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adminisztratív </a:t>
              </a:r>
            </a:p>
            <a:p>
              <a:r>
                <a:rPr lang="hu-HU" sz="1200" u="sng" dirty="0">
                  <a:solidFill>
                    <a:schemeClr val="tx1"/>
                  </a:solidFill>
                </a:rPr>
                <a:t>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200" dirty="0">
                  <a:solidFill>
                    <a:schemeClr val="tx1"/>
                  </a:solidFill>
                </a:rPr>
                <a:t> </a:t>
              </a:r>
              <a:r>
                <a:rPr lang="hu-HU" sz="1100" b="0" dirty="0">
                  <a:solidFill>
                    <a:schemeClr val="tx1"/>
                  </a:solidFill>
                </a:rPr>
                <a:t>Adminisztratív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szakemberek alkalmazása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 Sportszakemberek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alkalmazása 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(munkaszerződés</a:t>
              </a:r>
            </a:p>
            <a:p>
              <a:r>
                <a:rPr lang="hu-HU" sz="1100" b="0" dirty="0">
                  <a:solidFill>
                    <a:schemeClr val="tx1"/>
                  </a:solidFill>
                </a:rPr>
                <a:t>     és végzettség)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(Sportszakemberek 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végzettségre vonatkozó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előírások: Regisztrációs 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 kártya Szabályzat + UEFA)</a:t>
              </a:r>
            </a:p>
          </p:txBody>
        </p: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99465B80-03D9-4D55-B7BE-08701C8D17BD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540" y="2827"/>
              <a:ext cx="1193" cy="4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pPr algn="l">
                <a:spcBef>
                  <a:spcPct val="0"/>
                </a:spcBef>
              </a:pPr>
              <a:r>
                <a:rPr lang="hu-HU" sz="1200" u="sng" dirty="0">
                  <a:solidFill>
                    <a:schemeClr val="tx1"/>
                  </a:solidFill>
                </a:rPr>
                <a:t>Sportszakmai/társadalmi felelősségvállalási kritériumok: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Utánpótlás nevelési program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utánpótlás csapatok számáról</a:t>
              </a:r>
            </a:p>
            <a:p>
              <a:pPr marL="171450" indent="-171450" algn="l">
                <a:spcBef>
                  <a:spcPct val="0"/>
                </a:spcBef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</a:t>
              </a:r>
              <a:r>
                <a:rPr lang="hu-HU" sz="1100" b="0" dirty="0" err="1">
                  <a:solidFill>
                    <a:schemeClr val="tx1"/>
                  </a:solidFill>
                </a:rPr>
                <a:t>antirasszizmusról</a:t>
              </a:r>
              <a:r>
                <a:rPr lang="hu-HU" sz="1100" b="0" dirty="0">
                  <a:solidFill>
                    <a:schemeClr val="tx1"/>
                  </a:solidFill>
                </a:rPr>
                <a:t>/ gyermek, ifjúság védelemről</a:t>
              </a:r>
              <a:endParaRPr lang="en-GB" sz="1100" b="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12">
              <a:extLst>
                <a:ext uri="{FF2B5EF4-FFF2-40B4-BE49-F238E27FC236}">
                  <a16:creationId xmlns:a16="http://schemas.microsoft.com/office/drawing/2014/main" id="{5F84B991-20C9-42BC-9FC4-CA50CED15165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2083" y="1481"/>
              <a:ext cx="2225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r>
                <a:rPr lang="hu-HU" sz="1200" u="sng" dirty="0">
                  <a:solidFill>
                    <a:schemeClr val="tx1"/>
                  </a:solidFill>
                </a:rPr>
                <a:t>Infrastrukturális kritériumok: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stadion NB I/NB II versenyekre rendelkezésre állásról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hu-HU" sz="1100" b="0" dirty="0">
                  <a:solidFill>
                    <a:schemeClr val="tx1"/>
                  </a:solidFill>
                </a:rPr>
                <a:t>Nyilatkozat edzési létesítmény rendelkezésre állásáról</a:t>
              </a:r>
            </a:p>
            <a:p>
              <a:r>
                <a:rPr lang="hu-HU" sz="1100" b="0" dirty="0">
                  <a:solidFill>
                    <a:srgbClr val="FF0000"/>
                  </a:solidFill>
                </a:rPr>
                <a:t>(Követelmények és előírások: Infrastruktúra Szabályzat)</a:t>
              </a:r>
              <a:endParaRPr lang="en-GB" sz="1100" b="0" dirty="0">
                <a:solidFill>
                  <a:srgbClr val="FF0000"/>
                </a:solidFill>
              </a:endParaRPr>
            </a:p>
            <a:p>
              <a:pPr algn="l">
                <a:spcBef>
                  <a:spcPct val="0"/>
                </a:spcBef>
              </a:pPr>
              <a:endParaRPr lang="en-GB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6" name="Rectangle 10">
            <a:extLst>
              <a:ext uri="{FF2B5EF4-FFF2-40B4-BE49-F238E27FC236}">
                <a16:creationId xmlns:a16="http://schemas.microsoft.com/office/drawing/2014/main" id="{8F157E13-8760-4245-B02A-A21353775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78" y="5231274"/>
            <a:ext cx="8229600" cy="338156"/>
          </a:xfrm>
          <a:prstGeom prst="rect">
            <a:avLst/>
          </a:prstGeom>
          <a:solidFill>
            <a:srgbClr val="92D050"/>
          </a:solidFill>
          <a:ln w="6350">
            <a:solidFill>
              <a:schemeClr val="folHlink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  <p:txBody>
          <a:bodyPr lIns="45720" rIns="45720" anchor="ctr"/>
          <a:lstStyle/>
          <a:p>
            <a:pPr algn="ctr">
              <a:spcBef>
                <a:spcPct val="0"/>
              </a:spcBef>
              <a:spcAft>
                <a:spcPct val="40000"/>
              </a:spcAft>
            </a:pPr>
            <a:r>
              <a:rPr lang="en-GB" sz="1200" b="1" dirty="0">
                <a:solidFill>
                  <a:schemeClr val="tx1"/>
                </a:solidFill>
              </a:rPr>
              <a:t> </a:t>
            </a:r>
            <a:r>
              <a:rPr lang="hu-HU" sz="1200" b="1" dirty="0">
                <a:solidFill>
                  <a:schemeClr val="tx1"/>
                </a:solidFill>
              </a:rPr>
              <a:t>Általános információk: </a:t>
            </a:r>
            <a:r>
              <a:rPr lang="hu-HU" sz="1200" b="0" dirty="0">
                <a:solidFill>
                  <a:schemeClr val="tx1"/>
                </a:solidFill>
              </a:rPr>
              <a:t>Licenckérelem, Titoktartási nyilatkozat</a:t>
            </a:r>
            <a:endParaRPr lang="en-GB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87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tényadatainak áttekintése - I.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548554" y="1619436"/>
            <a:ext cx="4125546" cy="21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b="1" dirty="0">
                <a:latin typeface="Arial" charset="0"/>
              </a:rPr>
              <a:t>MLSZ szabályok alapján elkészítendő éves beszámoló</a:t>
            </a:r>
            <a:endParaRPr lang="hu-HU" alt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Tartalmazza:</a:t>
            </a:r>
          </a:p>
          <a:p>
            <a:pPr marL="514350" lvl="1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Mérleg/Eredménykimutatás/Kiegészítő melléklet/</a:t>
            </a: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Üzleti jelentés/Cash flow kimutatás/Saját tőke változás kimutatás</a:t>
            </a:r>
            <a:r>
              <a:rPr lang="hu-HU" altLang="hu-HU" sz="1200" b="0" dirty="0">
                <a:latin typeface="Arial" charset="0"/>
              </a:rPr>
              <a:t>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Mérlegben az értékhelyesbítés </a:t>
            </a: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nem</a:t>
            </a:r>
            <a:r>
              <a:rPr lang="hu-HU" altLang="hu-HU" sz="1200" b="0" dirty="0">
                <a:latin typeface="Arial" charset="0"/>
              </a:rPr>
              <a:t> megengedett.*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solidFill>
                  <a:srgbClr val="FF0000"/>
                </a:solidFill>
                <a:latin typeface="Arial" charset="0"/>
              </a:rPr>
              <a:t>Tartalmaz </a:t>
            </a:r>
            <a:r>
              <a:rPr lang="hu-HU" altLang="hu-HU" sz="1200" b="0" dirty="0">
                <a:latin typeface="Arial" charset="0"/>
              </a:rPr>
              <a:t>minden olyan információt, amit az UEFA minimum követelményként határoz meg.</a:t>
            </a: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b="1" dirty="0">
                <a:latin typeface="Arial" charset="0"/>
              </a:rPr>
              <a:t>*2024.01.01-től: semmilyen eszköz nem felértékelhető!</a:t>
            </a: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en-GB" altLang="hu-HU" sz="1200" dirty="0">
              <a:latin typeface="Arial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4098192" cy="2196000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30000"/>
              </a:spcBef>
              <a:buClr>
                <a:schemeClr val="folHlink"/>
              </a:buClr>
            </a:pPr>
            <a:r>
              <a:rPr lang="hu-HU" altLang="hu-HU" sz="1200" dirty="0">
                <a:latin typeface="Arial" charset="0"/>
              </a:rPr>
              <a:t>Számviteli törvény alapján elkészítendő éves beszámoló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Tartalmazza:</a:t>
            </a:r>
          </a:p>
          <a:p>
            <a:pPr marL="514350" lvl="1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Mérleg/Eredménykimutatás/Kiegészítő melléklet.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Nem tartalmaz minden olyan információt, amit az UEFA minimum követelményként határoz meg.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endParaRPr lang="hu-HU" altLang="hu-HU" sz="1200" b="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Éves beszámoló a lezárt gazdasági évről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68300" y="4127528"/>
            <a:ext cx="8305800" cy="1358871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Könyvvizsgáló nyilatkozata függetlenségről és kamarai tagságról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 Könyvvizsgálói jelentés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Könyvvizsgáló jelentése a kiegészítő pénzügyi információk tekintetében</a:t>
            </a:r>
          </a:p>
          <a:p>
            <a:pPr marL="171450" indent="-171450" algn="ctr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+mj-lt"/>
              </a:rPr>
              <a:t>Összevont könyvvizsgálói jelentés lejárt tartozások tekintetében</a:t>
            </a:r>
            <a:endParaRPr lang="hu-HU" altLang="hu-HU" sz="1200" b="0" dirty="0">
              <a:latin typeface="+mj-lt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b="1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en-GB" altLang="hu-HU" sz="1200" b="1" dirty="0">
              <a:latin typeface="Arial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68300" y="3840534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Könyvvizsgálói jelentések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821A5632-D6C7-5D2C-AF77-34E85DB09CE7}"/>
              </a:ext>
            </a:extLst>
          </p:cNvPr>
          <p:cNvSpPr/>
          <p:nvPr/>
        </p:nvSpPr>
        <p:spPr bwMode="auto">
          <a:xfrm>
            <a:off x="4572000" y="3429001"/>
            <a:ext cx="4023360" cy="246888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531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tényadatainak áttekintése – II.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8305800" cy="1809564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Átigazolásokhoz kapcsolódó követelések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Átigazolásokhoz kapcsolódó tartozások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Alkalmazottak jegyzéke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NAV és önkormányzati igazolás tartozásmentességről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Adóhatóságok felé fennálló tartozások bemutatása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altLang="hu-HU" sz="1200" b="0" dirty="0">
                <a:latin typeface="Arial" charset="0"/>
              </a:rPr>
              <a:t>UEFA/MLSZ felé fennálló tartozások bemutatása</a:t>
            </a:r>
            <a:endParaRPr 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Összevont vezetői nyilatkozat tartozásmentességről</a:t>
            </a: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Lejárt tartozások igazolása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6324703" y="1619436"/>
            <a:ext cx="2819297" cy="1535419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Van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olyan tartozása, ami miatt nem kaphat licencet?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b="0" kern="0" baseline="0" dirty="0">
                <a:solidFill>
                  <a:srgbClr val="FF0000"/>
                </a:solidFill>
              </a:rPr>
              <a:t>(</a:t>
            </a:r>
            <a:r>
              <a:rPr lang="hu-HU" altLang="hu-HU" sz="1200" b="0" kern="0" dirty="0">
                <a:solidFill>
                  <a:srgbClr val="FF0000"/>
                </a:solidFill>
              </a:rPr>
              <a:t>02</a:t>
            </a:r>
            <a:r>
              <a:rPr lang="hu-HU" altLang="hu-HU" sz="1200" b="0" kern="0" baseline="0" dirty="0">
                <a:solidFill>
                  <a:srgbClr val="FF0000"/>
                </a:solidFill>
              </a:rPr>
              <a:t>.28.</a:t>
            </a:r>
            <a:r>
              <a:rPr lang="hu-HU" altLang="hu-HU" sz="1200" b="0" kern="0" dirty="0">
                <a:solidFill>
                  <a:srgbClr val="FF0000"/>
                </a:solidFill>
              </a:rPr>
              <a:t> – 03.31. szabály)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621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68300" y="454268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Pénzügyi kritérium áttekintése -  A klubok jövőbeli pénzügyi információinak áttekintése</a:t>
            </a:r>
            <a:endParaRPr lang="en-GB" sz="2800" i="1" dirty="0">
              <a:solidFill>
                <a:schemeClr val="tx1"/>
              </a:solidFill>
            </a:endParaRPr>
          </a:p>
          <a:p>
            <a:endParaRPr lang="hu-HU" sz="2800" dirty="0">
              <a:solidFill>
                <a:schemeClr val="tx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368300" y="1619436"/>
            <a:ext cx="8305800" cy="1545795"/>
          </a:xfrm>
          <a:prstGeom prst="rec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72000" tIns="72000" rIns="72000" bIns="72000" anchor="t"/>
          <a:lstStyle>
            <a:lvl1pPr marL="114300" indent="-114300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endParaRPr lang="hu-HU" sz="1200" b="0" dirty="0">
              <a:latin typeface="Arial" charset="0"/>
            </a:endParaRP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Eredményterv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rgbClr val="FF0000"/>
                </a:solidFill>
                <a:latin typeface="Arial" charset="0"/>
              </a:rPr>
              <a:t>Mérlegterv</a:t>
            </a:r>
          </a:p>
          <a:p>
            <a:pPr marL="171450" indent="-171450">
              <a:spcBef>
                <a:spcPct val="30000"/>
              </a:spcBef>
              <a:buClr>
                <a:schemeClr val="folHlink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latin typeface="Arial" charset="0"/>
              </a:rPr>
              <a:t>Cash - flow terv</a:t>
            </a:r>
          </a:p>
          <a:p>
            <a:pPr marL="0" indent="0">
              <a:spcBef>
                <a:spcPct val="30000"/>
              </a:spcBef>
              <a:buClr>
                <a:schemeClr val="folHlink"/>
              </a:buClr>
            </a:pPr>
            <a:endParaRPr lang="hu-HU" sz="1200" b="0" dirty="0">
              <a:latin typeface="Arial" charset="0"/>
            </a:endParaRPr>
          </a:p>
          <a:p>
            <a:pPr algn="ctr">
              <a:spcBef>
                <a:spcPct val="30000"/>
              </a:spcBef>
              <a:buClr>
                <a:schemeClr val="folHlink"/>
              </a:buClr>
            </a:pPr>
            <a:endParaRPr lang="hu-HU" altLang="hu-HU" sz="1200" b="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  <a:p>
            <a:pPr>
              <a:spcBef>
                <a:spcPct val="30000"/>
              </a:spcBef>
              <a:buClr>
                <a:schemeClr val="folHlink"/>
              </a:buClr>
            </a:pPr>
            <a:endParaRPr lang="hu-HU" altLang="hu-HU" sz="1200" dirty="0">
              <a:latin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68300" y="1332441"/>
            <a:ext cx="8305800" cy="261897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Jövőbeli pénzügyi információk: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760588" y="1604335"/>
            <a:ext cx="2819297" cy="1535419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squar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Vállalkozás folytatásának elve teljesül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?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85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FE61C6D-BF4C-4334-867C-E3BAE728FECF}"/>
              </a:ext>
            </a:extLst>
          </p:cNvPr>
          <p:cNvSpPr txBox="1"/>
          <p:nvPr/>
        </p:nvSpPr>
        <p:spPr>
          <a:xfrm>
            <a:off x="484632" y="566928"/>
            <a:ext cx="8586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solidFill>
                  <a:schemeClr val="tx1"/>
                </a:solidFill>
              </a:rPr>
              <a:t>Klublicenc alapeljárás időbeli áttekintése</a:t>
            </a:r>
          </a:p>
        </p:txBody>
      </p:sp>
    </p:spTree>
    <p:extLst>
      <p:ext uri="{BB962C8B-B14F-4D97-AF65-F5344CB8AC3E}">
        <p14:creationId xmlns:p14="http://schemas.microsoft.com/office/powerpoint/2010/main" val="1694288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Egyenes összekötő 27"/>
          <p:cNvCxnSpPr>
            <a:endCxn id="25" idx="1"/>
          </p:cNvCxnSpPr>
          <p:nvPr/>
        </p:nvCxnSpPr>
        <p:spPr bwMode="auto">
          <a:xfrm>
            <a:off x="6705600" y="1328554"/>
            <a:ext cx="18439" cy="41058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Egyenes összekötő 5"/>
          <p:cNvCxnSpPr/>
          <p:nvPr/>
        </p:nvCxnSpPr>
        <p:spPr bwMode="auto">
          <a:xfrm>
            <a:off x="3502562" y="1352000"/>
            <a:ext cx="0" cy="410587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368300" y="4444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Az alapeljárás fő lépéseinek áttekintése</a:t>
            </a:r>
          </a:p>
        </p:txBody>
      </p:sp>
      <p:grpSp>
        <p:nvGrpSpPr>
          <p:cNvPr id="4" name="Csoportba foglalás 3"/>
          <p:cNvGrpSpPr/>
          <p:nvPr/>
        </p:nvGrpSpPr>
        <p:grpSpPr>
          <a:xfrm>
            <a:off x="480464" y="1286739"/>
            <a:ext cx="8621395" cy="3695569"/>
            <a:chOff x="457199" y="1280632"/>
            <a:chExt cx="6879246" cy="4235286"/>
          </a:xfrm>
        </p:grpSpPr>
        <p:sp>
          <p:nvSpPr>
            <p:cNvPr id="21" name="AutoShape 8"/>
            <p:cNvSpPr>
              <a:spLocks noChangeArrowheads="1"/>
            </p:cNvSpPr>
            <p:nvPr/>
          </p:nvSpPr>
          <p:spPr bwMode="auto">
            <a:xfrm>
              <a:off x="457199" y="4765853"/>
              <a:ext cx="1690108" cy="750065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pPr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1. Alapeljárás </a:t>
              </a:r>
            </a:p>
            <a:p>
              <a:pPr>
                <a:spcBef>
                  <a:spcPct val="0"/>
                </a:spcBef>
              </a:pPr>
              <a:r>
                <a:rPr lang="hu-HU" sz="1400" dirty="0">
                  <a:solidFill>
                    <a:schemeClr val="tx1"/>
                  </a:solidFill>
                </a:rPr>
                <a:t>kezdete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1177926" y="4165600"/>
              <a:ext cx="1690687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2. Licenckérelem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benyújtása</a:t>
              </a:r>
            </a:p>
          </p:txBody>
        </p:sp>
        <p:sp>
          <p:nvSpPr>
            <p:cNvPr id="19" name="AutoShape 6"/>
            <p:cNvSpPr>
              <a:spLocks noChangeArrowheads="1"/>
            </p:cNvSpPr>
            <p:nvPr/>
          </p:nvSpPr>
          <p:spPr bwMode="auto">
            <a:xfrm>
              <a:off x="2015912" y="3531265"/>
              <a:ext cx="204652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3. Dokumentumok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értékelése, hiánypótlás</a:t>
              </a:r>
            </a:p>
          </p:txBody>
        </p:sp>
        <p:sp>
          <p:nvSpPr>
            <p:cNvPr id="18" name="AutoShape 5"/>
            <p:cNvSpPr>
              <a:spLocks noChangeArrowheads="1"/>
            </p:cNvSpPr>
            <p:nvPr/>
          </p:nvSpPr>
          <p:spPr bwMode="auto">
            <a:xfrm>
              <a:off x="3385237" y="2884884"/>
              <a:ext cx="137510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4. ELB* első ülés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AutoShape 4"/>
            <p:cNvSpPr>
              <a:spLocks noChangeArrowheads="1"/>
            </p:cNvSpPr>
            <p:nvPr/>
          </p:nvSpPr>
          <p:spPr bwMode="auto">
            <a:xfrm>
              <a:off x="3943202" y="2300848"/>
              <a:ext cx="1495916" cy="754541"/>
            </a:xfrm>
            <a:prstGeom prst="homePlate">
              <a:avLst>
                <a:gd name="adj" fmla="val 49999"/>
              </a:avLst>
            </a:prstGeom>
            <a:solidFill>
              <a:srgbClr val="FFC00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5. ELB második 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ülés</a:t>
              </a:r>
            </a:p>
          </p:txBody>
        </p:sp>
        <p:sp>
          <p:nvSpPr>
            <p:cNvPr id="16" name="AutoShape 3"/>
            <p:cNvSpPr>
              <a:spLocks noChangeArrowheads="1"/>
            </p:cNvSpPr>
            <p:nvPr/>
          </p:nvSpPr>
          <p:spPr bwMode="auto">
            <a:xfrm>
              <a:off x="5424405" y="1890140"/>
              <a:ext cx="1290876" cy="752474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6. Fellebbezések</a:t>
              </a:r>
            </a:p>
            <a:p>
              <a:r>
                <a:rPr lang="hu-HU" sz="1400" dirty="0">
                  <a:solidFill>
                    <a:schemeClr val="tx1"/>
                  </a:solidFill>
                </a:rPr>
                <a:t> benyújtása</a:t>
              </a:r>
            </a:p>
          </p:txBody>
        </p:sp>
        <p:sp>
          <p:nvSpPr>
            <p:cNvPr id="22" name="AutoShape 3"/>
            <p:cNvSpPr>
              <a:spLocks noChangeArrowheads="1"/>
            </p:cNvSpPr>
            <p:nvPr/>
          </p:nvSpPr>
          <p:spPr bwMode="auto">
            <a:xfrm>
              <a:off x="6103180" y="1280632"/>
              <a:ext cx="1233265" cy="640415"/>
            </a:xfrm>
            <a:prstGeom prst="homePlate">
              <a:avLst>
                <a:gd name="adj" fmla="val 50002"/>
              </a:avLst>
            </a:prstGeom>
            <a:solidFill>
              <a:srgbClr val="F0F0F0"/>
            </a:solidFill>
            <a:ln w="6350" cap="rnd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45720" rIns="45720" anchor="ctr"/>
            <a:lstStyle/>
            <a:p>
              <a:r>
                <a:rPr lang="hu-HU" sz="1400" dirty="0">
                  <a:solidFill>
                    <a:schemeClr val="tx1"/>
                  </a:solidFill>
                </a:rPr>
                <a:t>7. FLB* ülése</a:t>
              </a:r>
              <a:endParaRPr lang="en-GB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Téglalap 2"/>
          <p:cNvSpPr/>
          <p:nvPr/>
        </p:nvSpPr>
        <p:spPr bwMode="auto">
          <a:xfrm>
            <a:off x="6748423" y="4417735"/>
            <a:ext cx="2118850" cy="474663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hu-HU" sz="800" dirty="0">
                <a:solidFill>
                  <a:schemeClr val="tx1"/>
                </a:solidFill>
              </a:rPr>
              <a:t>Jelmagyarázat:</a:t>
            </a:r>
          </a:p>
          <a:p>
            <a:r>
              <a:rPr lang="hu-HU" sz="800" dirty="0">
                <a:solidFill>
                  <a:schemeClr val="tx1"/>
                </a:solidFill>
              </a:rPr>
              <a:t>ELB: Elsőfokú Licencadó Bizottság</a:t>
            </a:r>
          </a:p>
          <a:p>
            <a:r>
              <a:rPr lang="hu-HU" sz="800" dirty="0">
                <a:solidFill>
                  <a:schemeClr val="tx1"/>
                </a:solidFill>
              </a:rPr>
              <a:t>FLB: Fellebbviteli Licencadó Bizottság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3521001" y="5138356"/>
            <a:ext cx="3184599" cy="592138"/>
          </a:xfrm>
          <a:prstGeom prst="homePlate">
            <a:avLst>
              <a:gd name="adj" fmla="val 25615"/>
            </a:avLst>
          </a:prstGeom>
          <a:solidFill>
            <a:srgbClr val="FFC000"/>
          </a:solidFill>
          <a:ln w="6350">
            <a:solidFill>
              <a:srgbClr val="006699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</a:rPr>
              <a:t>Értékelés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Arial" panose="020B0604020202020204" pitchFamily="34" charset="0"/>
              </a:rPr>
              <a:t> – HP – Értékelés – Döntés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baseline="0" dirty="0">
                <a:solidFill>
                  <a:srgbClr val="646464"/>
                </a:solidFill>
              </a:rPr>
              <a:t>Március - Május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rgbClr val="646464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6724039" y="5138356"/>
            <a:ext cx="1925676" cy="592138"/>
          </a:xfrm>
          <a:prstGeom prst="homePlate">
            <a:avLst>
              <a:gd name="adj" fmla="val 25637"/>
            </a:avLst>
          </a:prstGeom>
          <a:solidFill>
            <a:srgbClr val="80808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</a:rPr>
              <a:t>Fellebbezés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dirty="0">
                <a:solidFill>
                  <a:schemeClr val="bg1"/>
                </a:solidFill>
              </a:rPr>
              <a:t>Május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7" name="AutoShape 14"/>
          <p:cNvSpPr>
            <a:spLocks noChangeArrowheads="1"/>
          </p:cNvSpPr>
          <p:nvPr/>
        </p:nvSpPr>
        <p:spPr bwMode="auto">
          <a:xfrm>
            <a:off x="480464" y="5138356"/>
            <a:ext cx="3022098" cy="592138"/>
          </a:xfrm>
          <a:prstGeom prst="homePlate">
            <a:avLst>
              <a:gd name="adj" fmla="val 24911"/>
            </a:avLst>
          </a:prstGeom>
          <a:solidFill>
            <a:srgbClr val="C0C0C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>
            <a:lvl1pPr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700"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</a:rPr>
              <a:t>Dokumentumok benyújtása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altLang="hu-HU" sz="1200" b="0" kern="0" dirty="0">
                <a:solidFill>
                  <a:srgbClr val="FFFFFF"/>
                </a:solidFill>
              </a:rPr>
              <a:t>Február - Március</a:t>
            </a:r>
            <a:endParaRPr kumimoji="0" lang="en-US" altLang="hu-HU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987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BB12543C-7DAD-4400-B0DE-EF479B029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r>
              <a:rPr lang="hu-HU" dirty="0"/>
              <a:t>Klublicenc rendszer célja, szintjei és a Klublicenc Szabályzat felépítése</a:t>
            </a:r>
          </a:p>
          <a:p>
            <a:r>
              <a:rPr lang="hu-HU" dirty="0"/>
              <a:t>Klublicenc és PMR rendszer kapcsolata</a:t>
            </a:r>
          </a:p>
          <a:p>
            <a:r>
              <a:rPr lang="hu-HU" dirty="0"/>
              <a:t>Klublicenc alapeljárás bemutatása</a:t>
            </a:r>
          </a:p>
          <a:p>
            <a:r>
              <a:rPr lang="hu-HU" dirty="0"/>
              <a:t>PMR-IFA egyablakos ügyintézési rend bemutatása</a:t>
            </a:r>
            <a:endParaRPr lang="en-US" dirty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Cím 1">
            <a:extLst>
              <a:ext uri="{FF2B5EF4-FFF2-40B4-BE49-F238E27FC236}">
                <a16:creationId xmlns:a16="http://schemas.microsoft.com/office/drawing/2014/main" id="{CD2E4066-F622-4D59-941E-80DE0A2FB44A}"/>
              </a:ext>
            </a:extLst>
          </p:cNvPr>
          <p:cNvSpPr txBox="1">
            <a:spLocks/>
          </p:cNvSpPr>
          <p:nvPr/>
        </p:nvSpPr>
        <p:spPr bwMode="auto">
          <a:xfrm>
            <a:off x="609600" y="609600"/>
            <a:ext cx="823436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kern="0"/>
              <a:t>Tartalomjegyzék</a:t>
            </a:r>
            <a:endParaRPr lang="hu-HU" kern="0" dirty="0"/>
          </a:p>
        </p:txBody>
      </p:sp>
    </p:spTree>
    <p:extLst>
      <p:ext uri="{BB962C8B-B14F-4D97-AF65-F5344CB8AC3E}">
        <p14:creationId xmlns:p14="http://schemas.microsoft.com/office/powerpoint/2010/main" val="667657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5968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1. lépés: Alapeljárás kezdete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557277" y="1298972"/>
            <a:ext cx="7701476" cy="4472306"/>
            <a:chOff x="1208" y="1448"/>
            <a:chExt cx="3754" cy="1979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208" y="2081"/>
              <a:ext cx="1603" cy="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Eljárás kezdetéről tájékoztató levél kiküldése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IFA rendszer előkészítése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 workshop megtartása</a:t>
              </a: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feladatai: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Munkaanyagok előkészítése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71450" indent="-17145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endParaRPr lang="en-US" sz="1200" b="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325" y="2081"/>
              <a:ext cx="1488" cy="10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-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feladatai: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2024 február elején megnyílik az IFA rendszer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Nyilatkozatok és egyéb dokumentumok feltöltésének a megkezdése az IFA rendszerben</a:t>
              </a:r>
              <a:endParaRPr lang="en-US" sz="1200" b="0" dirty="0">
                <a:solidFill>
                  <a:srgbClr val="FF0000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2855" y="1448"/>
              <a:ext cx="470" cy="1979"/>
              <a:chOff x="2855" y="1448"/>
              <a:chExt cx="470" cy="1979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3088" y="1448"/>
                <a:ext cx="2" cy="1781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2855" y="3211"/>
                <a:ext cx="470" cy="216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r>
                  <a:rPr lang="hu-HU" sz="1000" dirty="0">
                    <a:solidFill>
                      <a:srgbClr val="FF0000"/>
                    </a:solidFill>
                  </a:rPr>
                  <a:t>02.01</a:t>
                </a:r>
              </a:p>
            </p:txBody>
          </p:sp>
        </p:grpSp>
        <p:sp>
          <p:nvSpPr>
            <p:cNvPr id="13" name="Line 17"/>
            <p:cNvSpPr>
              <a:spLocks noChangeShapeType="1"/>
            </p:cNvSpPr>
            <p:nvPr/>
          </p:nvSpPr>
          <p:spPr bwMode="auto">
            <a:xfrm>
              <a:off x="4960" y="1448"/>
              <a:ext cx="2" cy="1781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7776642" y="5306422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endParaRPr lang="hu-HU" sz="1000" dirty="0">
              <a:solidFill>
                <a:srgbClr val="FF0000"/>
              </a:solidFill>
            </a:endParaRPr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4816180" y="1479322"/>
            <a:ext cx="3287682" cy="715238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alapeljárás elindítása 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AutoShape 4"/>
          <p:cNvSpPr>
            <a:spLocks noChangeArrowheads="1"/>
          </p:cNvSpPr>
          <p:nvPr/>
        </p:nvSpPr>
        <p:spPr bwMode="auto">
          <a:xfrm>
            <a:off x="558799" y="1479322"/>
            <a:ext cx="3287682" cy="715238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alapeljárás előkészítése 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28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5968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2. lépés: Licenckérelem benyújtása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325306" y="1462883"/>
            <a:ext cx="8550497" cy="4309528"/>
            <a:chOff x="1067" y="1434"/>
            <a:chExt cx="2710" cy="1944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2478" y="1474"/>
              <a:ext cx="1042" cy="288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l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        Eljárási dj befizetése 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2374" y="2051"/>
              <a:ext cx="1042" cy="1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UEFA és NB I: nettó 500 000 Ft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NB I: nettó 400 000 Ft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NB II: nettó 150 000 Ft, + áfa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UEFA női: nettó 50 000 Ft, + áfa 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számla kézhezvételétől számított 8. nap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feladata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Befizetések ellenőrzése.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152" y="1474"/>
              <a:ext cx="1042" cy="296"/>
            </a:xfrm>
            <a:prstGeom prst="homePlate">
              <a:avLst>
                <a:gd name="adj" fmla="val 2584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Licenckérelem benyújtása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067" y="1973"/>
              <a:ext cx="1042" cy="1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Nyilatkoznia szükséges, hogy UEFA, NBI, NBII és/vagy UEFA női licencet igényel-e.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Minden dokumentumot határidőn belül feltölti az IFA rendszerbe.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Minden eredetiben benyújtandó dokumentumot határidőn belül eljuttat a </a:t>
              </a:r>
              <a:r>
                <a:rPr lang="hu-HU" sz="1200" b="0" dirty="0" err="1">
                  <a:solidFill>
                    <a:schemeClr val="tx1"/>
                  </a:solidFill>
                </a:rPr>
                <a:t>klublicenc</a:t>
              </a:r>
              <a:r>
                <a:rPr lang="hu-HU" sz="1200" b="0" dirty="0">
                  <a:solidFill>
                    <a:schemeClr val="tx1"/>
                  </a:solidFill>
                </a:rPr>
                <a:t> adminisztrációhoz.</a:t>
              </a: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Licenckérelmek fogadása és adminisztrálása.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Dokumentáció ellenőrzése.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Licenc díj kiszámlázása.</a:t>
              </a:r>
              <a:endParaRPr lang="en-US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2284" y="1434"/>
              <a:ext cx="0" cy="17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3471" y="1434"/>
              <a:ext cx="306" cy="1944"/>
              <a:chOff x="3471" y="1434"/>
              <a:chExt cx="306" cy="1944"/>
            </a:xfrm>
          </p:grpSpPr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>
                <a:off x="3623" y="1434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6" name="AutoShape 15"/>
              <p:cNvSpPr>
                <a:spLocks noChangeArrowheads="1"/>
              </p:cNvSpPr>
              <p:nvPr/>
            </p:nvSpPr>
            <p:spPr bwMode="auto">
              <a:xfrm>
                <a:off x="3471" y="3169"/>
                <a:ext cx="306" cy="209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endParaRPr lang="hu-HU" sz="10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14" name="AutoShape 15"/>
          <p:cNvSpPr>
            <a:spLocks noChangeArrowheads="1"/>
          </p:cNvSpPr>
          <p:nvPr/>
        </p:nvSpPr>
        <p:spPr bwMode="auto">
          <a:xfrm>
            <a:off x="3682401" y="5309092"/>
            <a:ext cx="965481" cy="46331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03.18.</a:t>
            </a:r>
          </a:p>
        </p:txBody>
      </p:sp>
      <p:sp>
        <p:nvSpPr>
          <p:cNvPr id="18" name="AutoShape 8"/>
          <p:cNvSpPr>
            <a:spLocks noChangeArrowheads="1"/>
          </p:cNvSpPr>
          <p:nvPr/>
        </p:nvSpPr>
        <p:spPr bwMode="auto">
          <a:xfrm>
            <a:off x="3154450" y="1782906"/>
            <a:ext cx="1626989" cy="1210896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8" name="AutoShape 8">
            <a:extLst>
              <a:ext uri="{FF2B5EF4-FFF2-40B4-BE49-F238E27FC236}">
                <a16:creationId xmlns:a16="http://schemas.microsoft.com/office/drawing/2014/main" id="{109B01E9-3AD9-B456-E923-67CF0F84F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5079" y="3098233"/>
            <a:ext cx="1989658" cy="1459023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2. HP vége – 04.12.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859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3.1 lépés: Formai szempontú értékelések elvégzése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4137" y="1475948"/>
            <a:ext cx="4493979" cy="4296293"/>
            <a:chOff x="1152" y="1326"/>
            <a:chExt cx="888" cy="1986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1152" y="1369"/>
              <a:ext cx="736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Formai hiánypótlási felhívás megküldése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a kérelmezőknek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52" y="1851"/>
              <a:ext cx="736" cy="1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ellenőrzi a beküldött dokumentumok teljességét.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Elkészíti és kiküldi a formai hiánypótlási felszólítást az érintett klubok részére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feladatai: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Formai hiánypótlások áttekintése és pótlások előkészítése.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817" y="1326"/>
              <a:ext cx="223" cy="1986"/>
              <a:chOff x="1817" y="1326"/>
              <a:chExt cx="223" cy="1986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929" y="1326"/>
                <a:ext cx="0" cy="1837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1817" y="3097"/>
                <a:ext cx="223" cy="215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pPr algn="ctr"/>
                <a:r>
                  <a:rPr lang="hu-HU" sz="1200" dirty="0">
                    <a:solidFill>
                      <a:srgbClr val="FF0000"/>
                    </a:solidFill>
                  </a:rPr>
                  <a:t>03.22.</a:t>
                </a:r>
              </a:p>
            </p:txBody>
          </p:sp>
        </p:grpSp>
      </p:grpSp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5139196" y="4873504"/>
            <a:ext cx="2684466" cy="112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LEJÁR AZ 1. (FORMAI) HIÁNYPÓTLÁSI HATÁRIDŐ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endParaRPr lang="hu-HU" sz="1400" dirty="0">
              <a:solidFill>
                <a:srgbClr val="FF0000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4844529" y="1568969"/>
            <a:ext cx="3097438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u="sng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u="sng" dirty="0">
                <a:solidFill>
                  <a:schemeClr val="tx1"/>
                </a:solidFill>
              </a:rPr>
              <a:t>1. Hiánypótlási kör (5 munkanap)</a:t>
            </a: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Licenckérelmező teljesíti a formai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h</a:t>
            </a:r>
            <a:r>
              <a:rPr lang="hu-HU" sz="1200" b="1" dirty="0">
                <a:solidFill>
                  <a:schemeClr val="tx1"/>
                </a:solidFill>
              </a:rPr>
              <a:t>iánypótlásokat</a:t>
            </a:r>
          </a:p>
          <a:p>
            <a:pPr algn="l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7619459" y="5307134"/>
            <a:ext cx="1070403" cy="465107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pPr algn="ctr"/>
            <a:r>
              <a:rPr lang="hu-HU" sz="1200" dirty="0">
                <a:solidFill>
                  <a:srgbClr val="FF0000"/>
                </a:solidFill>
              </a:rPr>
              <a:t>03.29.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8154660" y="1399436"/>
            <a:ext cx="1" cy="3907698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484209" y="2621685"/>
            <a:ext cx="3457759" cy="2277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feladatai: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Minden megkért dokumentumot határidőn belül feltölti az IT rendszerbe.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Minden eredetiben be nem hozott dokumentumot határidőn belül eljuttat a klublicenc adminisztrációhoz.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ellenőrzi a beküldött dokumentumok teljességét</a:t>
            </a:r>
            <a:r>
              <a:rPr lang="en-US" sz="1200" b="0" dirty="0">
                <a:solidFill>
                  <a:schemeClr val="tx1"/>
                </a:solidFill>
              </a:rPr>
              <a:t> </a:t>
            </a:r>
            <a:endParaRPr lang="hu-HU" sz="1200" b="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AutoShape 8">
            <a:extLst>
              <a:ext uri="{FF2B5EF4-FFF2-40B4-BE49-F238E27FC236}">
                <a16:creationId xmlns:a16="http://schemas.microsoft.com/office/drawing/2014/main" id="{E63891BD-70E6-52E8-9E22-3627B279C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8296" y="3329281"/>
            <a:ext cx="1280581" cy="1218338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(02.28. – 03.31. szabály).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66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3.2. lépés: A kinevezett szakértők ellenőrzik a licenckérelmezők dokumentumait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77441" y="1578989"/>
            <a:ext cx="4325525" cy="4192455"/>
            <a:chOff x="1124" y="1382"/>
            <a:chExt cx="939" cy="1938"/>
          </a:xfrm>
        </p:grpSpPr>
        <p:sp>
          <p:nvSpPr>
            <p:cNvPr id="4" name="AutoShape 4"/>
            <p:cNvSpPr>
              <a:spLocks noChangeArrowheads="1"/>
            </p:cNvSpPr>
            <p:nvPr/>
          </p:nvSpPr>
          <p:spPr bwMode="auto">
            <a:xfrm>
              <a:off x="1124" y="1382"/>
              <a:ext cx="699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Beküldött dokumentumok tartalmi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értékelése és hiánypótlások megküldése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b="1" dirty="0">
                  <a:solidFill>
                    <a:schemeClr val="tx1"/>
                  </a:solidFill>
                </a:rPr>
                <a:t>a kérelmezőknek</a:t>
              </a: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124" y="1846"/>
              <a:ext cx="807" cy="1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Az egyes kritériumok kapcsán a szakértők átolvassák, majd szakmailag értékelik a beadott dokumentumokat.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Tartalmi hiánypótlási felszólítás keretében jelzik a kluboknak, ha hiányosságot találtak vagy a beadott dokumentumok nem felelnek meg a szabályzatban foglaltaknak.</a:t>
              </a: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feladatai</a:t>
              </a:r>
            </a:p>
            <a:p>
              <a:pPr marL="171450" indent="-17145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 typeface="Arial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Hiánypótlások áttekintése és a  pótlások előkészítése.</a:t>
              </a: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114300" indent="-114300"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760" y="1382"/>
              <a:ext cx="303" cy="1938"/>
              <a:chOff x="1760" y="1382"/>
              <a:chExt cx="303" cy="1938"/>
            </a:xfrm>
          </p:grpSpPr>
          <p:sp>
            <p:nvSpPr>
              <p:cNvPr id="17" name="Line 11"/>
              <p:cNvSpPr>
                <a:spLocks noChangeShapeType="1"/>
              </p:cNvSpPr>
              <p:nvPr/>
            </p:nvSpPr>
            <p:spPr bwMode="auto">
              <a:xfrm>
                <a:off x="1912" y="1382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18" name="AutoShape 12"/>
              <p:cNvSpPr>
                <a:spLocks noChangeArrowheads="1"/>
              </p:cNvSpPr>
              <p:nvPr/>
            </p:nvSpPr>
            <p:spPr bwMode="auto">
              <a:xfrm>
                <a:off x="1760" y="3105"/>
                <a:ext cx="303" cy="215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pPr algn="ctr"/>
                <a:r>
                  <a:rPr lang="hu-HU" sz="1200" dirty="0">
                    <a:solidFill>
                      <a:srgbClr val="FF0000"/>
                    </a:solidFill>
                  </a:rPr>
                  <a:t>04.05</a:t>
                </a:r>
              </a:p>
            </p:txBody>
          </p:sp>
        </p:grpSp>
      </p:grp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345767" y="1575526"/>
            <a:ext cx="2981574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u="sng" dirty="0">
                <a:solidFill>
                  <a:schemeClr val="tx1"/>
                </a:solidFill>
              </a:rPr>
              <a:t>2. Hiánypótlási kör (5 munkanap)</a:t>
            </a: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Licenckérelmező teljesíti a </a:t>
            </a: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tartalmi hiánypótlásokat</a:t>
            </a: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7664606" y="1578989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6972357" y="5306336"/>
            <a:ext cx="1384497" cy="465107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pPr algn="ctr"/>
            <a:r>
              <a:rPr lang="hu-HU" sz="1200" dirty="0">
                <a:solidFill>
                  <a:srgbClr val="FF0000"/>
                </a:solidFill>
              </a:rPr>
              <a:t>04.12.</a:t>
            </a: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E113E664-C62B-47A3-970E-EDDDDE0C80ED}"/>
              </a:ext>
            </a:extLst>
          </p:cNvPr>
          <p:cNvSpPr txBox="1"/>
          <p:nvPr/>
        </p:nvSpPr>
        <p:spPr>
          <a:xfrm>
            <a:off x="4247855" y="2588499"/>
            <a:ext cx="3508084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feladatai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licenckérelmező klub teljesíti a számára előírt hiánypótlást, azaz beküldi a hiányzó dokumentumot vagy módosított tartalommal újra beküldi a korábban beadott dokumentumot.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Fogadja és adminisztrálja a beérkező hiánypótlásokat.</a:t>
            </a:r>
          </a:p>
          <a:p>
            <a:pPr marL="114300" indent="-114300"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szakértők elkezdik értékelni a beérkező hiánypótlásokat.</a:t>
            </a:r>
          </a:p>
        </p:txBody>
      </p:sp>
      <p:sp>
        <p:nvSpPr>
          <p:cNvPr id="19" name="Rectangle 5">
            <a:extLst>
              <a:ext uri="{FF2B5EF4-FFF2-40B4-BE49-F238E27FC236}">
                <a16:creationId xmlns:a16="http://schemas.microsoft.com/office/drawing/2014/main" id="{B0F5CE07-199C-463C-AF1E-DD30C95D4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4854" y="3265272"/>
            <a:ext cx="1559146" cy="8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ctr"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LEJÁR A 2. HP HATÁRIDŐ!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667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4. lépés: Az Elsőfokú Licencadó Bizottság első ülése</a:t>
            </a: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4545938" y="1571520"/>
            <a:ext cx="3145379" cy="3932863"/>
            <a:chOff x="2050" y="1363"/>
            <a:chExt cx="825" cy="1818"/>
          </a:xfrm>
        </p:grpSpPr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050" y="1363"/>
              <a:ext cx="699" cy="408"/>
            </a:xfrm>
            <a:prstGeom prst="homePlate">
              <a:avLst>
                <a:gd name="adj" fmla="val 2584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>
                <a:spcBef>
                  <a:spcPct val="0"/>
                </a:spcBef>
              </a:pPr>
              <a:endParaRPr lang="hu-HU" sz="1200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Lezajlik az Elsőfokú Licencadó </a:t>
              </a:r>
            </a:p>
            <a:p>
              <a:pPr algn="ctr">
                <a:spcBef>
                  <a:spcPct val="0"/>
                </a:spcBef>
              </a:pPr>
              <a:r>
                <a:rPr lang="hu-HU" sz="1200" dirty="0">
                  <a:solidFill>
                    <a:schemeClr val="tx1"/>
                  </a:solidFill>
                </a:rPr>
                <a:t>Bizottság 1. ülése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2050" y="1781"/>
              <a:ext cx="699" cy="12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bizottsági tagok áttekintik a licenceljárás során beérkező dokumentumokat.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Az Elsőfokú Licencadó Bizottság összeül és dönt a licenc megadásáról vagy hiánypótlás kiírásáról.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értesíti a klubokat a Bizottság döntéséről.</a:t>
              </a: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feladata:</a:t>
              </a:r>
            </a:p>
            <a:p>
              <a:pPr marL="171450" lvl="1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Megtekinti a feltöltött határozatot</a:t>
              </a: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  <a:p>
              <a:pPr marL="0" lvl="1"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875" y="1386"/>
              <a:ext cx="0" cy="179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606424" y="1573684"/>
            <a:ext cx="2664993" cy="880459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Klublicenc Menedzser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megkapja a vezetői írásos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n</a:t>
            </a:r>
            <a:r>
              <a:rPr lang="hu-HU" sz="1200" b="1" dirty="0">
                <a:solidFill>
                  <a:schemeClr val="tx1"/>
                </a:solidFill>
              </a:rPr>
              <a:t>yilatkozatot </a:t>
            </a:r>
            <a:r>
              <a:rPr lang="hu-HU" sz="1200" dirty="0">
                <a:solidFill>
                  <a:schemeClr val="tx1"/>
                </a:solidFill>
              </a:rPr>
              <a:t>(F.05)</a:t>
            </a: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6423" y="2636837"/>
            <a:ext cx="2664993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Letölti a rendszerből a nyilatkozatot, kitölti és elküldi az MLSZ részére az Elsőfokú Licencadó Bizottság licencdöntési időszakát megelőző hét napon belül.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feladata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Fogadja és feldolgozza a beérkező nyilatkozatokat.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Klublicenc Menedzser elkészít a döntés előkészítő dokumentumot az Elsőfokú Licencadó Bizottság részére.</a:t>
            </a:r>
          </a:p>
          <a:p>
            <a:pPr marL="228600" lvl="1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/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3830519" y="1559797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4" name="AutoShape 12">
            <a:extLst>
              <a:ext uri="{FF2B5EF4-FFF2-40B4-BE49-F238E27FC236}">
                <a16:creationId xmlns:a16="http://schemas.microsoft.com/office/drawing/2014/main" id="{AFF21046-5C3D-4B0B-99EC-16BEE6B07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42044" y="5383336"/>
            <a:ext cx="1376950" cy="38164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04.19</a:t>
            </a:r>
          </a:p>
        </p:txBody>
      </p:sp>
      <p:sp>
        <p:nvSpPr>
          <p:cNvPr id="15" name="AutoShape 12">
            <a:extLst>
              <a:ext uri="{FF2B5EF4-FFF2-40B4-BE49-F238E27FC236}">
                <a16:creationId xmlns:a16="http://schemas.microsoft.com/office/drawing/2014/main" id="{FF830426-A16E-4199-9E3E-645767784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2842" y="5383336"/>
            <a:ext cx="1376950" cy="38164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~04.22</a:t>
            </a:r>
          </a:p>
        </p:txBody>
      </p:sp>
    </p:spTree>
    <p:extLst>
      <p:ext uri="{BB962C8B-B14F-4D97-AF65-F5344CB8AC3E}">
        <p14:creationId xmlns:p14="http://schemas.microsoft.com/office/powerpoint/2010/main" val="121069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Az Elsőfokú Licencadó Bizottság hiánypótlásának költségei I.</a:t>
            </a:r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328916"/>
              </p:ext>
            </p:extLst>
          </p:nvPr>
        </p:nvGraphicFramePr>
        <p:xfrm>
          <a:off x="381000" y="2650331"/>
          <a:ext cx="8607552" cy="31081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2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4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1330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Licenckérelem típusa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Hiánypótlási díjak mértéke annak függvényében, hogy hány kritériumot érint a hiánypótlási felhívás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7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</a:rPr>
                        <a:t>UEFA/NBI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30 000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769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chemeClr val="tx1"/>
                          </a:solidFill>
                          <a:effectLst/>
                        </a:rPr>
                        <a:t>NB I</a:t>
                      </a:r>
                      <a:endParaRPr lang="hu-HU" sz="14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24 000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6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NB II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9 000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657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UEFA női</a:t>
                      </a: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9 000 HUF+áfa/ hiánypótoltatott kritérium 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rgbClr val="B4B4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495370"/>
                  </a:ext>
                </a:extLst>
              </a:tr>
            </a:tbl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81000" y="1387371"/>
            <a:ext cx="6273801" cy="88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Klublicenc szabályzat: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„A hiánypótlásra kötelezett klubnak annyiszor kell megfizetnie az 1. táblázatban feltüntetett eljárási díjakat – egy hiánypótlási eljáráson belül -, ahány kritériumot érintenek a határozatban szereplő hiánypótlási pontok.”</a:t>
            </a: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404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381000" y="406399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5. lépés: Hiánypótlás és az Elsőfokú Licencadó Bizottság második ülése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485626" y="1478490"/>
            <a:ext cx="7541060" cy="4023720"/>
            <a:chOff x="1152" y="1369"/>
            <a:chExt cx="1608" cy="1860"/>
          </a:xfrm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1152" y="1369"/>
              <a:ext cx="699" cy="407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l">
                <a:spcBef>
                  <a:spcPct val="0"/>
                </a:spcBef>
              </a:pPr>
              <a:endParaRPr lang="hu-HU" sz="1200" b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0"/>
                </a:spcBef>
              </a:pPr>
              <a:r>
                <a:rPr lang="hu-HU" sz="1200" b="1" u="sng" dirty="0">
                  <a:solidFill>
                    <a:schemeClr val="tx1"/>
                  </a:solidFill>
                </a:rPr>
                <a:t>3., Utolsó hiánypótlási kör</a:t>
              </a:r>
            </a:p>
          </p:txBody>
        </p:sp>
        <p:sp>
          <p:nvSpPr>
            <p:cNvPr id="10" name="Line 11"/>
            <p:cNvSpPr>
              <a:spLocks noChangeShapeType="1"/>
            </p:cNvSpPr>
            <p:nvPr/>
          </p:nvSpPr>
          <p:spPr bwMode="auto">
            <a:xfrm>
              <a:off x="1972" y="1369"/>
              <a:ext cx="0" cy="186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  <p:sp>
          <p:nvSpPr>
            <p:cNvPr id="9" name="Line 14"/>
            <p:cNvSpPr>
              <a:spLocks noChangeShapeType="1"/>
            </p:cNvSpPr>
            <p:nvPr/>
          </p:nvSpPr>
          <p:spPr bwMode="auto">
            <a:xfrm>
              <a:off x="2756" y="1369"/>
              <a:ext cx="4" cy="1805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 anchor="ctr" anchorCtr="1"/>
            <a:lstStyle/>
            <a:p>
              <a:endParaRPr lang="hu-HU"/>
            </a:p>
          </p:txBody>
        </p:sp>
      </p:grp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85626" y="2497690"/>
            <a:ext cx="3002552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Határidőre teljesíti az Elsőfokú Licencadó Bizottság által kiírt hiánypótlást.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Letölti a rendszerből a vezetői írásos nyilatkozatot (25/A. § F.05), kitölti és elküldi az MLSZ részére az Elsőfokú Licencadó Bizottság licencdöntési időszakát megelőző hét napon belül.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beérkezett hiánypótlásokat folyamatosan értékeli.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661991" y="1478490"/>
            <a:ext cx="3278110" cy="897333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endParaRPr lang="hu-HU" sz="1200" b="1" dirty="0">
              <a:solidFill>
                <a:schemeClr val="tx1"/>
              </a:solidFill>
            </a:endParaRPr>
          </a:p>
          <a:p>
            <a:pPr algn="ctr">
              <a:spcBef>
                <a:spcPct val="0"/>
              </a:spcBef>
            </a:pPr>
            <a:r>
              <a:rPr lang="hu-HU" sz="1200" b="1" dirty="0">
                <a:solidFill>
                  <a:schemeClr val="tx1"/>
                </a:solidFill>
              </a:rPr>
              <a:t>Elsőfokú Licencadó Bizottság 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d</a:t>
            </a:r>
            <a:r>
              <a:rPr lang="hu-HU" sz="1200" b="1" dirty="0">
                <a:solidFill>
                  <a:schemeClr val="tx1"/>
                </a:solidFill>
              </a:rPr>
              <a:t>öntést hoz a licenc megadásáról,</a:t>
            </a:r>
          </a:p>
          <a:p>
            <a:pPr algn="ctr">
              <a:spcBef>
                <a:spcPct val="0"/>
              </a:spcBef>
            </a:pPr>
            <a:r>
              <a:rPr lang="hu-HU" sz="1200" dirty="0">
                <a:solidFill>
                  <a:schemeClr val="tx1"/>
                </a:solidFill>
              </a:rPr>
              <a:t>vagy elutasításáról</a:t>
            </a:r>
            <a:endParaRPr lang="hu-HU" sz="1200" b="1" dirty="0">
              <a:solidFill>
                <a:schemeClr val="tx1"/>
              </a:solidFill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661991" y="2636836"/>
            <a:ext cx="3002552" cy="2652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rgbClr val="FF0000"/>
                </a:solidFill>
              </a:rPr>
              <a:t>Az Elsőfokú Licencadó Bizottság összeül és dönt a licenc megadásáról vagy elutasításáról.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értesíti a klubokat a Bizottság döntéséről.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Megtekinti a feltöltött határozatot.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Fellebbezést nyújthat be a Fellebbviteli Licencadó Bizottsághoz.</a:t>
            </a: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endParaRPr lang="hu-HU" sz="1200" dirty="0">
              <a:solidFill>
                <a:schemeClr val="tx1"/>
              </a:solidFill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2670289" y="3994262"/>
            <a:ext cx="1626989" cy="1210896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Jogvesztő</a:t>
            </a:r>
            <a:r>
              <a:rPr kumimoji="0" lang="hu-HU" altLang="hu-HU" sz="1200" b="0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 határidő</a:t>
            </a:r>
            <a:endParaRPr kumimoji="0" lang="en-GB" altLang="hu-HU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8E9ED887-A882-4B03-B0E0-E5CFBD159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353" y="5190914"/>
            <a:ext cx="1299676" cy="572309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05.03.</a:t>
            </a: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56D9F920-AB12-4B3C-B206-FDF9FA57CE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5604" y="5188654"/>
            <a:ext cx="1382163" cy="576331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200" dirty="0">
                <a:solidFill>
                  <a:srgbClr val="FF0000"/>
                </a:solidFill>
              </a:rPr>
              <a:t>~05.10</a:t>
            </a:r>
          </a:p>
        </p:txBody>
      </p:sp>
    </p:spTree>
    <p:extLst>
      <p:ext uri="{BB962C8B-B14F-4D97-AF65-F5344CB8AC3E}">
        <p14:creationId xmlns:p14="http://schemas.microsoft.com/office/powerpoint/2010/main" val="4267883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08716" y="1400403"/>
            <a:ext cx="5002423" cy="4372008"/>
            <a:chOff x="1777" y="1330"/>
            <a:chExt cx="1055" cy="2021"/>
          </a:xfrm>
        </p:grpSpPr>
        <p:sp>
          <p:nvSpPr>
            <p:cNvPr id="3" name="AutoShape 4"/>
            <p:cNvSpPr>
              <a:spLocks noChangeArrowheads="1"/>
            </p:cNvSpPr>
            <p:nvPr/>
          </p:nvSpPr>
          <p:spPr bwMode="auto">
            <a:xfrm>
              <a:off x="2025" y="1383"/>
              <a:ext cx="699" cy="293"/>
            </a:xfrm>
            <a:prstGeom prst="homePlate">
              <a:avLst>
                <a:gd name="adj" fmla="val 25926"/>
              </a:avLst>
            </a:prstGeom>
            <a:solidFill>
              <a:srgbClr val="B4B4B4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45720" rIns="45720"/>
            <a:lstStyle/>
            <a:p>
              <a:pPr algn="ctr"/>
              <a:endParaRPr lang="hu-HU" sz="1200" dirty="0">
                <a:solidFill>
                  <a:schemeClr val="tx1"/>
                </a:solidFill>
              </a:endParaRPr>
            </a:p>
            <a:p>
              <a:pPr algn="ctr"/>
              <a:r>
                <a:rPr lang="hu-HU" sz="1200" dirty="0">
                  <a:solidFill>
                    <a:schemeClr val="tx1"/>
                  </a:solidFill>
                </a:rPr>
                <a:t>Fellebbviteli Licencadó Bizottság ülésezik</a:t>
              </a:r>
              <a:endParaRPr lang="hu-HU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025" y="1846"/>
              <a:ext cx="807" cy="11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MLSZ feladat: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Fellebbviteli Licencadó Bizottság az ülés során eldönti, hogy helybenhagyja az elsőfok döntését vagy módosítja azt.</a:t>
              </a:r>
            </a:p>
            <a:p>
              <a:pPr marL="114300" indent="-114300">
                <a:spcAft>
                  <a:spcPct val="30000"/>
                </a:spcAft>
                <a:buClr>
                  <a:srgbClr val="006699"/>
                </a:buClr>
                <a:buFontTx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A Klublicenc Adminisztráció értesíti a klubot a Bizottság döntéséről.</a:t>
              </a: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endParaRPr lang="hu-HU" sz="1200" b="0" dirty="0">
                <a:solidFill>
                  <a:schemeClr val="tx1"/>
                </a:solidFill>
              </a:endParaRPr>
            </a:p>
            <a:p>
              <a:pPr>
                <a:spcAft>
                  <a:spcPct val="30000"/>
                </a:spcAft>
                <a:buClr>
                  <a:srgbClr val="006699"/>
                </a:buClr>
              </a:pPr>
              <a:r>
                <a:rPr lang="hu-HU" sz="1200" dirty="0">
                  <a:solidFill>
                    <a:schemeClr val="tx1"/>
                  </a:solidFill>
                </a:rPr>
                <a:t>Licenckérelmező feladata</a:t>
              </a:r>
            </a:p>
            <a:p>
              <a:pPr marL="171450" indent="-171450">
                <a:spcAft>
                  <a:spcPct val="30000"/>
                </a:spcAft>
                <a:buClr>
                  <a:srgbClr val="006699"/>
                </a:buClr>
                <a:buFont typeface="Arial" panose="020B0604020202020204" pitchFamily="34" charset="0"/>
                <a:buChar char="•"/>
              </a:pPr>
              <a:r>
                <a:rPr lang="hu-HU" sz="1200" b="0" dirty="0">
                  <a:solidFill>
                    <a:schemeClr val="tx1"/>
                  </a:solidFill>
                </a:rPr>
                <a:t>Megtekinti a feltöltött határozatot.</a:t>
              </a:r>
            </a:p>
            <a:p>
              <a:pPr algn="l">
                <a:spcBef>
                  <a:spcPct val="0"/>
                </a:spcBef>
                <a:spcAft>
                  <a:spcPct val="30000"/>
                </a:spcAft>
                <a:buClr>
                  <a:srgbClr val="006699"/>
                </a:buClr>
              </a:pP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1777" y="1330"/>
              <a:ext cx="350" cy="2021"/>
              <a:chOff x="1777" y="1330"/>
              <a:chExt cx="350" cy="2021"/>
            </a:xfrm>
          </p:grpSpPr>
          <p:sp>
            <p:nvSpPr>
              <p:cNvPr id="6" name="Line 11"/>
              <p:cNvSpPr>
                <a:spLocks noChangeShapeType="1"/>
              </p:cNvSpPr>
              <p:nvPr/>
            </p:nvSpPr>
            <p:spPr bwMode="auto">
              <a:xfrm>
                <a:off x="1952" y="1330"/>
                <a:ext cx="0" cy="1795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45720" rIns="45720" anchor="ctr" anchorCtr="1"/>
              <a:lstStyle/>
              <a:p>
                <a:endParaRPr lang="hu-HU"/>
              </a:p>
            </p:txBody>
          </p:sp>
          <p:sp>
            <p:nvSpPr>
              <p:cNvPr id="7" name="AutoShape 12"/>
              <p:cNvSpPr>
                <a:spLocks noChangeArrowheads="1"/>
              </p:cNvSpPr>
              <p:nvPr/>
            </p:nvSpPr>
            <p:spPr bwMode="auto">
              <a:xfrm>
                <a:off x="1777" y="3128"/>
                <a:ext cx="350" cy="223"/>
              </a:xfrm>
              <a:prstGeom prst="triangle">
                <a:avLst>
                  <a:gd name="adj" fmla="val 50000"/>
                </a:avLst>
              </a:prstGeom>
              <a:solidFill>
                <a:srgbClr val="B4B4B4"/>
              </a:solidFill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45720" rIns="45720" anchor="ctr" anchorCtr="1"/>
              <a:lstStyle/>
              <a:p>
                <a:r>
                  <a:rPr lang="hu-HU" sz="1300" dirty="0">
                    <a:solidFill>
                      <a:srgbClr val="FF0000"/>
                    </a:solidFill>
                  </a:rPr>
                  <a:t>8. nap</a:t>
                </a:r>
              </a:p>
            </p:txBody>
          </p:sp>
        </p:grpSp>
      </p:grpSp>
      <p:sp>
        <p:nvSpPr>
          <p:cNvPr id="8" name="Szövegdoboz 7"/>
          <p:cNvSpPr txBox="1"/>
          <p:nvPr/>
        </p:nvSpPr>
        <p:spPr>
          <a:xfrm>
            <a:off x="381000" y="4063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6. lépés: A Fellebbviteli Bizottság ülése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4732037" y="4914936"/>
            <a:ext cx="2781302" cy="63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400" dirty="0">
                <a:solidFill>
                  <a:srgbClr val="FF0000"/>
                </a:solidFill>
              </a:rPr>
              <a:t>Az FLB döntése végleges, a klubok részére lezárul az eljárás</a:t>
            </a:r>
            <a:endParaRPr lang="hu-HU" sz="14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marL="114300" indent="-114300"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  <a:buFontTx/>
              <a:buChar char="•"/>
            </a:pPr>
            <a:endParaRPr lang="hu-HU" sz="12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ct val="30000"/>
              </a:spcAft>
              <a:buClr>
                <a:srgbClr val="006699"/>
              </a:buClr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378929" y="2513416"/>
            <a:ext cx="3278110" cy="2652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Licenckérelmező feladata: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licenceljárásban résztvevő klubnak jogában áll fellebbezést benyújtania a Fellebbviteli Licencadó Bizottsághoz a döntés kézhezvételét követő 8 napon belül.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 elkészíti és benyújtja a fellebbezést az alátámasztó dokumentumokkal együtt.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Új bizonyíték benyújtása nem lehetséges, kivétel…</a:t>
            </a:r>
          </a:p>
          <a:p>
            <a:pPr marL="171450" lvl="1" indent="-17145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0" lvl="1">
              <a:spcAft>
                <a:spcPct val="30000"/>
              </a:spcAft>
              <a:buClr>
                <a:srgbClr val="006699"/>
              </a:buClr>
            </a:pPr>
            <a:r>
              <a:rPr lang="hu-HU" sz="1200" dirty="0">
                <a:solidFill>
                  <a:schemeClr val="tx1"/>
                </a:solidFill>
              </a:rPr>
              <a:t>MLSZ feladat:</a:t>
            </a:r>
          </a:p>
          <a:p>
            <a:pPr marL="228600" lvl="1" indent="-228600">
              <a:spcAft>
                <a:spcPct val="30000"/>
              </a:spcAft>
              <a:buClr>
                <a:srgbClr val="006699"/>
              </a:buClr>
              <a:buFont typeface="Arial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Menedzser befogadja a fellebbezést, és összehívja a Fellebbviteli Licencadó Bizottságot.</a:t>
            </a:r>
          </a:p>
        </p:txBody>
      </p:sp>
      <p:sp>
        <p:nvSpPr>
          <p:cNvPr id="17" name="AutoShape 4"/>
          <p:cNvSpPr>
            <a:spLocks noChangeArrowheads="1"/>
          </p:cNvSpPr>
          <p:nvPr/>
        </p:nvSpPr>
        <p:spPr bwMode="auto">
          <a:xfrm>
            <a:off x="381000" y="1515059"/>
            <a:ext cx="3314402" cy="633782"/>
          </a:xfrm>
          <a:prstGeom prst="homePlate">
            <a:avLst>
              <a:gd name="adj" fmla="val 25926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/>
          <a:lstStyle/>
          <a:p>
            <a:pPr algn="ctr"/>
            <a:endParaRPr lang="hu-HU" sz="1200" dirty="0">
              <a:solidFill>
                <a:schemeClr val="tx1"/>
              </a:solidFill>
            </a:endParaRPr>
          </a:p>
          <a:p>
            <a:pPr algn="ctr"/>
            <a:r>
              <a:rPr lang="hu-HU" sz="1200" dirty="0">
                <a:solidFill>
                  <a:schemeClr val="tx1"/>
                </a:solidFill>
              </a:rPr>
              <a:t>Fellebbezés benyújtás</a:t>
            </a:r>
            <a:endParaRPr lang="hu-HU" sz="1200" b="1" dirty="0">
              <a:solidFill>
                <a:schemeClr val="bg1"/>
              </a:solidFill>
            </a:endParaRPr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8147088" y="1423117"/>
            <a:ext cx="0" cy="388310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7317302" y="5289997"/>
            <a:ext cx="1659572" cy="482414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endParaRPr lang="hu-HU" sz="13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6671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57995" y="492267"/>
            <a:ext cx="4253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Tipikus hibák - pénzügy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81000" y="1348155"/>
            <a:ext cx="8235950" cy="437270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Adatok Ft-ban és nem </a:t>
            </a:r>
            <a:r>
              <a:rPr lang="hu-HU" sz="2000" b="0" kern="0" dirty="0" err="1">
                <a:solidFill>
                  <a:srgbClr val="000000"/>
                </a:solidFill>
              </a:rPr>
              <a:t>eFt</a:t>
            </a:r>
            <a:r>
              <a:rPr lang="hu-HU" sz="2000" b="0" kern="0" dirty="0">
                <a:solidFill>
                  <a:srgbClr val="000000"/>
                </a:solidFill>
              </a:rPr>
              <a:t>-ban lettek megadva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„(</a:t>
            </a:r>
            <a:r>
              <a:rPr lang="hu-HU" sz="2000" b="0" kern="0" dirty="0">
                <a:solidFill>
                  <a:srgbClr val="FF0000"/>
                </a:solidFill>
              </a:rPr>
              <a:t>Február 28</a:t>
            </a:r>
            <a:r>
              <a:rPr lang="hu-HU" sz="2000" b="0" kern="0" dirty="0">
                <a:solidFill>
                  <a:srgbClr val="000000"/>
                </a:solidFill>
              </a:rPr>
              <a:t>) / Március 31” szabály fontosságának későn történő felismerése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„Meglátjuk, hogyan alakul a bajnokság, legfeljebb az utolsó héten beadunk mindent”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Klublicenc Szabályzat használatának hiánya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Konszolidáció / kombinált beszámoló elkészítése nem indul meg időben (L. 05 feltöltése javasolt minél előbb)</a:t>
            </a:r>
          </a:p>
          <a:p>
            <a:pPr marL="0" indent="0">
              <a:buClrTx/>
              <a:buNone/>
            </a:pPr>
            <a:endParaRPr lang="hu-HU" sz="2000" b="0" kern="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hu-HU" b="0" kern="0" dirty="0"/>
              <a:t>	</a:t>
            </a:r>
          </a:p>
          <a:p>
            <a:endParaRPr lang="hu-HU" b="0" kern="0" dirty="0"/>
          </a:p>
          <a:p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5763760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81000" y="406399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chemeClr val="tx1"/>
                </a:solidFill>
              </a:rPr>
              <a:t>A licenc megtagadásának esetei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381000" y="1348155"/>
            <a:ext cx="8235950" cy="4372708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Bármilyen „A” kritériumot igazoló dokumentumot nem, vagy nem megfelelően töltöttek fel határidőre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Az eljárási díjak késői befizetése, vagy a befizetés elmulasztása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Jogvesztő határidők elmulasztása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A könyvvizsgálói jelentés a záradék megadásának elutasítását vagy elutasító könyvvizsgálói záradékot tartalmaz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„Február 28/ Március 31” szabály megsértése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2000" b="0" kern="0" dirty="0">
                <a:solidFill>
                  <a:srgbClr val="000000"/>
                </a:solidFill>
              </a:rPr>
              <a:t>Vállalkozás folytatásának elve nem teljesül</a:t>
            </a:r>
            <a:r>
              <a:rPr lang="hu-HU" b="0" kern="0" dirty="0"/>
              <a:t>	</a:t>
            </a:r>
          </a:p>
          <a:p>
            <a:endParaRPr lang="hu-HU" b="0" kern="0" dirty="0"/>
          </a:p>
          <a:p>
            <a:endParaRPr lang="hu-HU" b="0" kern="0" dirty="0"/>
          </a:p>
        </p:txBody>
      </p:sp>
    </p:spTree>
    <p:extLst>
      <p:ext uri="{BB962C8B-B14F-4D97-AF65-F5344CB8AC3E}">
        <p14:creationId xmlns:p14="http://schemas.microsoft.com/office/powerpoint/2010/main" val="3005637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B2535FE8-26F7-483F-B7DA-F2954F70B0B3}"/>
              </a:ext>
            </a:extLst>
          </p:cNvPr>
          <p:cNvSpPr txBox="1"/>
          <p:nvPr/>
        </p:nvSpPr>
        <p:spPr>
          <a:xfrm>
            <a:off x="278892" y="2615184"/>
            <a:ext cx="8586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1. Klublicenc rendszer célja, szintjei és a Klublicenc Szabályzat felépítése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86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kern="0">
                <a:solidFill>
                  <a:schemeClr val="tx1"/>
                </a:solidFill>
              </a:rPr>
              <a:t>Kérdések</a:t>
            </a:r>
            <a:r>
              <a:rPr lang="en-US" sz="2800" kern="0">
                <a:solidFill>
                  <a:schemeClr val="tx1"/>
                </a:solidFill>
              </a:rPr>
              <a:t>?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pic>
        <p:nvPicPr>
          <p:cNvPr id="4" name="Picture 4" descr="Kapcsolódó kép">
            <a:extLst>
              <a:ext uri="{FF2B5EF4-FFF2-40B4-BE49-F238E27FC236}">
                <a16:creationId xmlns:a16="http://schemas.microsoft.com/office/drawing/2014/main" id="{847C0DC6-54FE-4522-B100-80808BC1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765446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>
            <a:extLst>
              <a:ext uri="{FF2B5EF4-FFF2-40B4-BE49-F238E27FC236}">
                <a16:creationId xmlns:a16="http://schemas.microsoft.com/office/drawing/2014/main" id="{4B5B1217-BAF4-48D7-BE5E-63373C4E825B}"/>
              </a:ext>
            </a:extLst>
          </p:cNvPr>
          <p:cNvSpPr txBox="1">
            <a:spLocks noChangeArrowheads="1"/>
          </p:cNvSpPr>
          <p:nvPr/>
        </p:nvSpPr>
        <p:spPr>
          <a:xfrm>
            <a:off x="1117329" y="2636385"/>
            <a:ext cx="6909341" cy="1343025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hu-HU" kern="0" dirty="0">
                <a:solidFill>
                  <a:schemeClr val="tx1"/>
                </a:solidFill>
              </a:rPr>
              <a:t>4. PMR-IFA egyablakos ügyintézési rend bemutatása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004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542752-FE34-4523-8063-E9EE39752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 PMR és IFA között általános 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D4F92A0-BE52-4237-A193-0BC47D209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Az alábbi adatokat PMR-ben és IFA-ban is szolgáltatni kell:</a:t>
            </a:r>
          </a:p>
          <a:p>
            <a:pPr lvl="1"/>
            <a:r>
              <a:rPr lang="hu-HU" sz="1600" dirty="0"/>
              <a:t>Mérleg adatok</a:t>
            </a:r>
          </a:p>
          <a:p>
            <a:pPr lvl="1"/>
            <a:r>
              <a:rPr lang="hu-HU" sz="1600" dirty="0"/>
              <a:t>Eredménykimutatás adatok</a:t>
            </a:r>
          </a:p>
          <a:p>
            <a:pPr lvl="1"/>
            <a:r>
              <a:rPr lang="hu-HU" sz="1600" dirty="0"/>
              <a:t>Főkönyvi kivonat (Excel formátumban)</a:t>
            </a:r>
          </a:p>
          <a:p>
            <a:pPr lvl="1"/>
            <a:r>
              <a:rPr lang="hu-HU" sz="1600" dirty="0"/>
              <a:t>Éves beszámoló (PDF formátumban)</a:t>
            </a:r>
          </a:p>
          <a:p>
            <a:pPr lvl="1"/>
            <a:r>
              <a:rPr lang="hu-HU" sz="1600" dirty="0"/>
              <a:t>Könyvvizsgálói jelentés (PDF formátumban)</a:t>
            </a:r>
          </a:p>
          <a:p>
            <a:pPr lvl="1"/>
            <a:endParaRPr lang="hu-HU" dirty="0"/>
          </a:p>
          <a:p>
            <a:r>
              <a:rPr lang="hu-HU" sz="2000" dirty="0"/>
              <a:t>A fenti adatokat tartalmi hiánypótlásig csak PMR-ben kell benyújtani!</a:t>
            </a:r>
          </a:p>
          <a:p>
            <a:endParaRPr lang="hu-HU" sz="2000" dirty="0"/>
          </a:p>
          <a:p>
            <a:endParaRPr lang="hu-HU" sz="2000" dirty="0"/>
          </a:p>
          <a:p>
            <a:pPr marL="361950" lvl="1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29566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C4470DC-1F65-4873-8BB5-889900536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 PMR és IFA között általános információk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9D5274-E355-4AAD-89D5-8331C969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Az egyablakos ügyintézés miatt az IFA rendszer zárt állapotban van a következő kritérium pontok esetében:</a:t>
            </a:r>
          </a:p>
          <a:p>
            <a:pPr lvl="1"/>
            <a:r>
              <a:rPr lang="hu-HU" sz="1600" dirty="0"/>
              <a:t>F.01.01 Éves beszámoló – Mérleg</a:t>
            </a:r>
          </a:p>
          <a:p>
            <a:pPr lvl="1"/>
            <a:r>
              <a:rPr lang="hu-HU" sz="1600" dirty="0"/>
              <a:t>F.01.02 Éves beszámoló – Eredménykimutatás</a:t>
            </a:r>
          </a:p>
          <a:p>
            <a:pPr lvl="1"/>
            <a:r>
              <a:rPr lang="hu-HU" sz="1600" dirty="0"/>
              <a:t>F.01.07 Könyvvizsgálói jelentés</a:t>
            </a:r>
          </a:p>
          <a:p>
            <a:pPr lvl="1"/>
            <a:r>
              <a:rPr lang="hu-HU" sz="1600" dirty="0"/>
              <a:t>F.01.12 Főkönyvi kivonat</a:t>
            </a:r>
          </a:p>
        </p:txBody>
      </p:sp>
      <p:sp>
        <p:nvSpPr>
          <p:cNvPr id="4" name="AutoShape 8">
            <a:extLst>
              <a:ext uri="{FF2B5EF4-FFF2-40B4-BE49-F238E27FC236}">
                <a16:creationId xmlns:a16="http://schemas.microsoft.com/office/drawing/2014/main" id="{B36115A7-D772-420C-BF6C-EAA68B503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213" y="3714298"/>
            <a:ext cx="3272275" cy="1643514"/>
          </a:xfrm>
          <a:prstGeom prst="star24">
            <a:avLst>
              <a:gd name="adj" fmla="val 37500"/>
            </a:avLst>
          </a:prstGeom>
          <a:solidFill>
            <a:srgbClr val="FFD200"/>
          </a:solidFill>
          <a:ln w="635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C0C0C0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>
            <a:lvl1pPr marL="114300" indent="-1143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400">
                <a:solidFill>
                  <a:srgbClr val="646464"/>
                </a:solidFill>
                <a:latin typeface="Arial" panose="020B0604020202020204" pitchFamily="34" charset="0"/>
              </a:defRPr>
            </a:lvl1pPr>
            <a:lvl2pPr marL="717550" indent="-35560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2000">
                <a:solidFill>
                  <a:srgbClr val="646464"/>
                </a:solidFill>
                <a:latin typeface="Arial" panose="020B0604020202020204" pitchFamily="34" charset="0"/>
              </a:defRPr>
            </a:lvl2pPr>
            <a:lvl3pPr marL="1081088" indent="-361950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>
                <a:solidFill>
                  <a:srgbClr val="646464"/>
                </a:solidFill>
                <a:latin typeface="Arial" panose="020B0604020202020204" pitchFamily="34" charset="0"/>
              </a:defRPr>
            </a:lvl3pPr>
            <a:lvl4pPr marL="1441450" indent="-358775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4pPr>
            <a:lvl5pPr marL="1800225" indent="-357188">
              <a:spcBef>
                <a:spcPct val="20000"/>
              </a:spcBef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5pPr>
            <a:lvl6pPr marL="22574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6pPr>
            <a:lvl7pPr marL="27146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7pPr>
            <a:lvl8pPr marL="31718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8pPr>
            <a:lvl9pPr marL="3629025" indent="-3571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panose="020B0604020202020204" pitchFamily="34" charset="0"/>
              <a:buChar char="►"/>
              <a:defRPr sz="1600">
                <a:solidFill>
                  <a:srgbClr val="646464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8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Kivéve: NB3-as </a:t>
            </a:r>
          </a:p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kumimoji="0" lang="hu-HU" altLang="hu-HU" sz="18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</a:rPr>
              <a:t>sportszervezetek</a:t>
            </a:r>
            <a:endParaRPr kumimoji="0" lang="en-GB" altLang="hu-HU" sz="18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632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539A78F-F9BD-44A4-823E-7452CFA86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Egyablakos ügyintézésre nem jogosultak köre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D956FC2-0730-4D1B-9478-841195361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000" dirty="0"/>
              <a:t>A 2023/24-es Klublicenc alapeljárás ideje alatt NB3-ban szereplő sportszervezetek:</a:t>
            </a:r>
          </a:p>
          <a:p>
            <a:pPr lvl="1"/>
            <a:r>
              <a:rPr lang="hu-HU" sz="1600" dirty="0"/>
              <a:t>Az adatszolgáltatás csak IFA-ban történik.</a:t>
            </a:r>
          </a:p>
          <a:p>
            <a:pPr lvl="1"/>
            <a:endParaRPr lang="hu-HU" dirty="0"/>
          </a:p>
          <a:p>
            <a:r>
              <a:rPr lang="hu-HU" sz="2000" dirty="0"/>
              <a:t>A 2023/24-es Klublicenc alapeljárás ideje alatt konszolidált vagy kombinált éves beszámolót készítő sportszervezetek:</a:t>
            </a:r>
          </a:p>
          <a:p>
            <a:pPr lvl="1"/>
            <a:r>
              <a:rPr lang="hu-HU" sz="1600" dirty="0"/>
              <a:t>Az adatszolgáltatás PMR-ben és IFA-ban külön-külön történik.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88899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69DD29B7-C13A-4D96-A884-C3FDFE272B4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id="{69DD29B7-C13A-4D96-A884-C3FDFE272B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églalap 3" hidden="1">
            <a:extLst>
              <a:ext uri="{FF2B5EF4-FFF2-40B4-BE49-F238E27FC236}">
                <a16:creationId xmlns:a16="http://schemas.microsoft.com/office/drawing/2014/main" id="{6631FBB2-A4FB-4E01-BD8D-A3C30614904E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58127337-79AC-4D24-A3AA-B2E4264EC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0. Egyablakos ügyintézés menete</a:t>
            </a: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E6901084-31DC-464C-AAB1-E3C1FAE63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29803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17" name="Line 17">
            <a:extLst>
              <a:ext uri="{FF2B5EF4-FFF2-40B4-BE49-F238E27FC236}">
                <a16:creationId xmlns:a16="http://schemas.microsoft.com/office/drawing/2014/main" id="{7AE02A6A-094D-49BA-99F3-A4A75A81C8F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9310" y="1400651"/>
            <a:ext cx="8645" cy="3897382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8" name="AutoShape 4">
            <a:extLst>
              <a:ext uri="{FF2B5EF4-FFF2-40B4-BE49-F238E27FC236}">
                <a16:creationId xmlns:a16="http://schemas.microsoft.com/office/drawing/2014/main" id="{DD0DC1F1-8B62-475A-B138-EB78D6F3B9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957" y="1400651"/>
            <a:ext cx="5614220" cy="742893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0. </a:t>
            </a:r>
            <a:r>
              <a:rPr lang="hu-HU" sz="1400" b="1" dirty="0">
                <a:solidFill>
                  <a:schemeClr val="tx1"/>
                </a:solidFill>
              </a:rPr>
              <a:t>lépés: a sportszervezet benyújtja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a licenckérelmét az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671D335-4235-4041-9490-27E2C80A6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514" y="3053653"/>
            <a:ext cx="2967917" cy="133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benyújtott licenckérelem következtében létrejön az informatikai kapcsolat a PMR és az IFA között.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02B9E738-F90B-4081-9270-A6F0F4A0DEC6}"/>
              </a:ext>
            </a:extLst>
          </p:cNvPr>
          <p:cNvSpPr txBox="1"/>
          <p:nvPr/>
        </p:nvSpPr>
        <p:spPr>
          <a:xfrm>
            <a:off x="4455914" y="4692065"/>
            <a:ext cx="3621821" cy="7571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Megjegyzés: csak elektronikusan benyújtott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licenckérelem esetén tudja a sportszervezet </a:t>
            </a:r>
          </a:p>
          <a:p>
            <a:pPr marL="0" marR="0" lvl="0" indent="0" defTabSz="914400" eaLnBrk="0" fontAlgn="auto" latinLnBrk="0" hangingPunct="0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>
                <a:srgbClr val="C0C0C0"/>
              </a:buClr>
              <a:buSzTx/>
              <a:buNone/>
              <a:tabLst/>
              <a:defRPr/>
            </a:pPr>
            <a:r>
              <a:rPr lang="hu-HU" altLang="hu-HU" sz="1200" kern="0" dirty="0">
                <a:solidFill>
                  <a:schemeClr val="tx1"/>
                </a:solidFill>
              </a:rPr>
              <a:t>az egyablakos ügyintézést elvégezni!</a:t>
            </a:r>
            <a:endParaRPr lang="en-GB" altLang="hu-HU" sz="1200" kern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8AC5D2-4920-4A67-BA07-6D1E5EB5D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6513" y="2386517"/>
            <a:ext cx="2967917" cy="1334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releváns PMR adatszolgáltatás kiírásra kerül.</a:t>
            </a:r>
          </a:p>
        </p:txBody>
      </p:sp>
    </p:spTree>
    <p:extLst>
      <p:ext uri="{BB962C8B-B14F-4D97-AF65-F5344CB8AC3E}">
        <p14:creationId xmlns:p14="http://schemas.microsoft.com/office/powerpoint/2010/main" val="24900170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um 10" hidden="1">
            <a:extLst>
              <a:ext uri="{FF2B5EF4-FFF2-40B4-BE49-F238E27FC236}">
                <a16:creationId xmlns:a16="http://schemas.microsoft.com/office/drawing/2014/main" id="{FFA3253E-77F0-4467-8DBF-DFCDD416B85B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1" name="Objektum 10" hidden="1">
                        <a:extLst>
                          <a:ext uri="{FF2B5EF4-FFF2-40B4-BE49-F238E27FC236}">
                            <a16:creationId xmlns:a16="http://schemas.microsoft.com/office/drawing/2014/main" id="{FFA3253E-77F0-4467-8DBF-DFCDD416B8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3AFD5697-8736-475B-9B3A-5D8FDAD539DC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F4F68A6A-EF9E-48A3-B251-D146A685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28324"/>
            <a:ext cx="8234363" cy="863600"/>
          </a:xfrm>
        </p:spPr>
        <p:txBody>
          <a:bodyPr/>
          <a:lstStyle/>
          <a:p>
            <a:pPr algn="ctr"/>
            <a:r>
              <a:rPr lang="hu-HU" dirty="0"/>
              <a:t>1. PMR adatszolgáltatás kiírása</a:t>
            </a:r>
            <a:br>
              <a:rPr lang="hu-HU" dirty="0"/>
            </a:br>
            <a:endParaRPr lang="hu-HU" dirty="0"/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5E3CA5E9-62CB-4B18-9778-5EAD63623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644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0192909D-96C4-4692-A657-8AF4F3620A6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51430" y="1410341"/>
            <a:ext cx="14525" cy="3894431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B27076A7-B278-4531-B63C-1D54008C1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5957" y="1410342"/>
            <a:ext cx="6752400" cy="739165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1. lépés: a sportszervezet </a:t>
            </a:r>
            <a:r>
              <a:rPr lang="hu-HU" sz="1400" dirty="0">
                <a:solidFill>
                  <a:schemeClr val="tx1"/>
                </a:solidFill>
              </a:rPr>
              <a:t>a</a:t>
            </a:r>
            <a:r>
              <a:rPr lang="hu-HU" sz="1400" b="1" dirty="0">
                <a:solidFill>
                  <a:schemeClr val="tx1"/>
                </a:solidFill>
              </a:rPr>
              <a:t>datszolgáltatása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normál adatszolgáltatási időszakban és formai hiánypótlási időszakban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Line 17">
            <a:extLst>
              <a:ext uri="{FF2B5EF4-FFF2-40B4-BE49-F238E27FC236}">
                <a16:creationId xmlns:a16="http://schemas.microsoft.com/office/drawing/2014/main" id="{5626BF24-95F7-49FE-8242-1C844670E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0214" y="2149507"/>
            <a:ext cx="14524" cy="3165212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8" name="AutoShape 12">
            <a:extLst>
              <a:ext uri="{FF2B5EF4-FFF2-40B4-BE49-F238E27FC236}">
                <a16:creationId xmlns:a16="http://schemas.microsoft.com/office/drawing/2014/main" id="{D151FC3D-47C6-4735-B735-987412596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9888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02.28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D38E927B-C50B-4D34-A93F-4B9DB2DEE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1513" y="3421877"/>
            <a:ext cx="3052689" cy="739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sportszervezet normál adatszolgáltatási időszakban 2024.02.28-ig szolgáltat adatot PMR-ben.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6CBBB7-A2DD-4CBE-89F1-8BF5E0CCB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8898" y="3401233"/>
            <a:ext cx="3052689" cy="1018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sportszervezet 2024.02.28. után formai hiánypótlás keretében szolgáltat adatot PMR-ben </a:t>
            </a:r>
            <a:r>
              <a:rPr lang="hu-HU" sz="1200" b="0" dirty="0">
                <a:solidFill>
                  <a:srgbClr val="FF0000"/>
                </a:solidFill>
              </a:rPr>
              <a:t>formai megfelelésig. A tartalmi értékelési folyamat során az IFA és PMR adatszolgáltatása szétválik egymástól.</a:t>
            </a:r>
          </a:p>
        </p:txBody>
      </p:sp>
    </p:spTree>
    <p:extLst>
      <p:ext uri="{BB962C8B-B14F-4D97-AF65-F5344CB8AC3E}">
        <p14:creationId xmlns:p14="http://schemas.microsoft.com/office/powerpoint/2010/main" val="230660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5" hidden="1">
            <a:extLst>
              <a:ext uri="{FF2B5EF4-FFF2-40B4-BE49-F238E27FC236}">
                <a16:creationId xmlns:a16="http://schemas.microsoft.com/office/drawing/2014/main" id="{AF711C38-33EB-4B7D-BE8B-147262E303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6" name="Objektum 5" hidden="1">
                        <a:extLst>
                          <a:ext uri="{FF2B5EF4-FFF2-40B4-BE49-F238E27FC236}">
                            <a16:creationId xmlns:a16="http://schemas.microsoft.com/office/drawing/2014/main" id="{AF711C38-33EB-4B7D-BE8B-147262E303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 hidden="1">
            <a:extLst>
              <a:ext uri="{FF2B5EF4-FFF2-40B4-BE49-F238E27FC236}">
                <a16:creationId xmlns:a16="http://schemas.microsoft.com/office/drawing/2014/main" id="{6884E9ED-E529-46D8-A482-5F23CCB6EC9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672DD67F-2FCC-4584-94EF-5FAB4DB4C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2. Adatok feltöltése a PMR-be</a:t>
            </a:r>
          </a:p>
        </p:txBody>
      </p:sp>
      <p:sp>
        <p:nvSpPr>
          <p:cNvPr id="7" name="AutoShape 12">
            <a:extLst>
              <a:ext uri="{FF2B5EF4-FFF2-40B4-BE49-F238E27FC236}">
                <a16:creationId xmlns:a16="http://schemas.microsoft.com/office/drawing/2014/main" id="{F184FD66-A101-48AA-983B-0A60767442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32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8" name="Line 17">
            <a:extLst>
              <a:ext uri="{FF2B5EF4-FFF2-40B4-BE49-F238E27FC236}">
                <a16:creationId xmlns:a16="http://schemas.microsoft.com/office/drawing/2014/main" id="{9DBC24EC-7002-4257-AD86-E410DA3473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3143" y="1341307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34CE2FEE-9E7E-4355-B56C-65378090C3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89" y="1338926"/>
            <a:ext cx="6918504" cy="613707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2/1 l</a:t>
            </a:r>
            <a:r>
              <a:rPr lang="hu-HU" sz="1400" b="1" dirty="0">
                <a:solidFill>
                  <a:schemeClr val="tx1"/>
                </a:solidFill>
              </a:rPr>
              <a:t>épés: a sportszervezet adatot szolgáltat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és kezdeményezi az adatok átvitelét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DD6B87-8C87-480C-AE6D-8594C5F84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1941" y="2181716"/>
            <a:ext cx="7290889" cy="3205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228600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/>
            </a:pPr>
            <a:r>
              <a:rPr lang="hu-HU" sz="1200" b="0" dirty="0">
                <a:solidFill>
                  <a:schemeClr val="tx1"/>
                </a:solidFill>
              </a:rPr>
              <a:t>A sportszervezet a PMR-ben befejezi a </a:t>
            </a:r>
            <a:r>
              <a:rPr lang="hu-HU" sz="1200" b="0" u="sng" dirty="0">
                <a:solidFill>
                  <a:schemeClr val="tx1"/>
                </a:solidFill>
              </a:rPr>
              <a:t>teljes</a:t>
            </a:r>
            <a:r>
              <a:rPr lang="hu-HU" sz="1200" b="0" dirty="0">
                <a:solidFill>
                  <a:schemeClr val="tx1"/>
                </a:solidFill>
              </a:rPr>
              <a:t> adatszolgáltatást: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Mérleg (adat)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Eredménykimutatás (adat)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Főkönyv (.</a:t>
            </a:r>
            <a:r>
              <a:rPr lang="hu-HU" sz="1200" b="0" dirty="0" err="1">
                <a:solidFill>
                  <a:schemeClr val="tx1"/>
                </a:solidFill>
              </a:rPr>
              <a:t>xls</a:t>
            </a:r>
            <a:r>
              <a:rPr lang="hu-HU" sz="1200" b="0" dirty="0">
                <a:solidFill>
                  <a:schemeClr val="tx1"/>
                </a:solidFill>
              </a:rPr>
              <a:t>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Független könyvvizsgálói jelentés (.pdf)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PMR független ténymegállapító jelentés (.pdf)</a:t>
            </a: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Közzétételre kerülő éves beszámoló – mérleg és eredménykimutatás (.pdf)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228600" indent="-228600">
              <a:spcAft>
                <a:spcPct val="30000"/>
              </a:spcAft>
              <a:buClr>
                <a:srgbClr val="006699"/>
              </a:buClr>
              <a:buFont typeface="+mj-lt"/>
              <a:buAutoNum type="arabicPeriod" startAt="2"/>
            </a:pPr>
            <a:r>
              <a:rPr lang="hu-HU" sz="1200" b="0" dirty="0">
                <a:solidFill>
                  <a:schemeClr val="tx1"/>
                </a:solidFill>
              </a:rPr>
              <a:t>A PMR felületen található gombbal nyilatkozik, hogy át szeretné-e vinni az érintett adatokat az IFA rendszerbe (lásd: köv. dia).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1213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ktum 16" hidden="1">
            <a:extLst>
              <a:ext uri="{FF2B5EF4-FFF2-40B4-BE49-F238E27FC236}">
                <a16:creationId xmlns:a16="http://schemas.microsoft.com/office/drawing/2014/main" id="{C9F64A11-9159-4E8D-85A5-D7081C16107F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7" name="Objektum 16" hidden="1">
                        <a:extLst>
                          <a:ext uri="{FF2B5EF4-FFF2-40B4-BE49-F238E27FC236}">
                            <a16:creationId xmlns:a16="http://schemas.microsoft.com/office/drawing/2014/main" id="{C9F64A11-9159-4E8D-85A5-D7081C16107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C8817FA6-3868-44A3-AA80-313F73112FCD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D62E7D9-82A3-44AA-BB57-6992FD15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3. Adatok IFA-ba való átadásának technikai megvalósítása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BCCB7F0E-5DE1-47CD-AA35-E60B3BE8B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32" y="530477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472EAA90-A4D9-4236-8BA6-A8CE7A77B9E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43143" y="1341307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F00293E-5E53-48C3-B397-7E3A968234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789" y="1338926"/>
            <a:ext cx="6671736" cy="613707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2/2 l</a:t>
            </a:r>
            <a:r>
              <a:rPr lang="hu-HU" sz="1400" b="1" dirty="0">
                <a:solidFill>
                  <a:schemeClr val="tx1"/>
                </a:solidFill>
              </a:rPr>
              <a:t>épés: a sportszervezet adatot szolgáltat PMR-ben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és kezdeményezi az adatok átvitelét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F1FD654D-0F04-4FCD-BAF5-793D35A25F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8721" y="2137292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adatszolgáltatás benyújtása után: „Adatok átadása IFA rendszerbe” gomb.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DCFFCBC8-2F80-4079-B520-7F18D94BB84B}"/>
              </a:ext>
            </a:extLst>
          </p:cNvPr>
          <p:cNvSpPr/>
          <p:nvPr/>
        </p:nvSpPr>
        <p:spPr bwMode="auto">
          <a:xfrm rot="13090563">
            <a:off x="2784293" y="2820698"/>
            <a:ext cx="222397" cy="745024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734F8009-70B4-4769-847A-6D616B32B055}"/>
              </a:ext>
            </a:extLst>
          </p:cNvPr>
          <p:cNvSpPr/>
          <p:nvPr/>
        </p:nvSpPr>
        <p:spPr bwMode="auto">
          <a:xfrm rot="8368312">
            <a:off x="3725282" y="2816344"/>
            <a:ext cx="222397" cy="75697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784134F4-FF0C-4735-B583-9731E03C3EFD}"/>
              </a:ext>
            </a:extLst>
          </p:cNvPr>
          <p:cNvSpPr txBox="1"/>
          <p:nvPr/>
        </p:nvSpPr>
        <p:spPr>
          <a:xfrm>
            <a:off x="1425255" y="3552724"/>
            <a:ext cx="191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Éves beszámolót készítő klubok rákattintanak.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F68BDC40-D94C-4ED6-9A6C-89505C19ACDC}"/>
              </a:ext>
            </a:extLst>
          </p:cNvPr>
          <p:cNvSpPr txBox="1"/>
          <p:nvPr/>
        </p:nvSpPr>
        <p:spPr>
          <a:xfrm>
            <a:off x="3453310" y="3552724"/>
            <a:ext cx="2456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 err="1">
                <a:solidFill>
                  <a:schemeClr val="tx1"/>
                </a:solidFill>
              </a:rPr>
              <a:t>Konsz</a:t>
            </a:r>
            <a:r>
              <a:rPr lang="hu-HU" sz="1200" b="0" dirty="0">
                <a:solidFill>
                  <a:schemeClr val="tx1"/>
                </a:solidFill>
              </a:rPr>
              <a:t>./</a:t>
            </a:r>
            <a:r>
              <a:rPr lang="hu-HU" sz="1200" b="0" dirty="0" err="1">
                <a:solidFill>
                  <a:schemeClr val="tx1"/>
                </a:solidFill>
              </a:rPr>
              <a:t>komb</a:t>
            </a:r>
            <a:r>
              <a:rPr lang="hu-HU" sz="1200" b="0" dirty="0">
                <a:solidFill>
                  <a:schemeClr val="tx1"/>
                </a:solidFill>
              </a:rPr>
              <a:t>. éves beszámolót készítő klubok nem kattintanak rá.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E9D7FA2-9100-4BE8-86C0-0DEDE1C94E83}"/>
              </a:ext>
            </a:extLst>
          </p:cNvPr>
          <p:cNvSpPr/>
          <p:nvPr/>
        </p:nvSpPr>
        <p:spPr bwMode="auto">
          <a:xfrm rot="10800000">
            <a:off x="2179705" y="4230896"/>
            <a:ext cx="220378" cy="5060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E8CAD5A-CC1B-4F55-A69B-52F85B0AA694}"/>
              </a:ext>
            </a:extLst>
          </p:cNvPr>
          <p:cNvSpPr txBox="1"/>
          <p:nvPr/>
        </p:nvSpPr>
        <p:spPr>
          <a:xfrm>
            <a:off x="1330557" y="4953430"/>
            <a:ext cx="1912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Elindul az adatátemelés IFA-ba.</a:t>
            </a: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3FA5AA12-DD3E-4F66-9B63-73AD6DD9DDA9}"/>
              </a:ext>
            </a:extLst>
          </p:cNvPr>
          <p:cNvSpPr txBox="1"/>
          <p:nvPr/>
        </p:nvSpPr>
        <p:spPr>
          <a:xfrm>
            <a:off x="3453310" y="4953430"/>
            <a:ext cx="2601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Az adatok nem kerülnek át IFA-ba, az IFA zárolt pontjai írhatóvá válnak.</a:t>
            </a:r>
          </a:p>
        </p:txBody>
      </p:sp>
      <p:sp>
        <p:nvSpPr>
          <p:cNvPr id="15" name="Nyíl: felfelé mutató 14">
            <a:extLst>
              <a:ext uri="{FF2B5EF4-FFF2-40B4-BE49-F238E27FC236}">
                <a16:creationId xmlns:a16="http://schemas.microsoft.com/office/drawing/2014/main" id="{A6A3A85E-4430-4DFE-BD22-59DFCC1111C4}"/>
              </a:ext>
            </a:extLst>
          </p:cNvPr>
          <p:cNvSpPr/>
          <p:nvPr/>
        </p:nvSpPr>
        <p:spPr bwMode="auto">
          <a:xfrm rot="10800000">
            <a:off x="4542014" y="4230896"/>
            <a:ext cx="220378" cy="50602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B2CBA1D3-8F19-4C09-8E35-1D02DDD8AD82}"/>
              </a:ext>
            </a:extLst>
          </p:cNvPr>
          <p:cNvSpPr txBox="1"/>
          <p:nvPr/>
        </p:nvSpPr>
        <p:spPr>
          <a:xfrm>
            <a:off x="6054697" y="2760530"/>
            <a:ext cx="2896356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sz="1200" dirty="0">
                <a:solidFill>
                  <a:schemeClr val="tx1"/>
                </a:solidFill>
              </a:rPr>
              <a:t>Megjegyzés: Csak azután kezdeményezze az adatátvitelt, miután mindegyik pontnál véglegesítette az adatszolgáltatást a   „benyújtva” státuszra állítással!</a:t>
            </a:r>
          </a:p>
        </p:txBody>
      </p:sp>
      <p:pic>
        <p:nvPicPr>
          <p:cNvPr id="18" name="Kép 17">
            <a:extLst>
              <a:ext uri="{FF2B5EF4-FFF2-40B4-BE49-F238E27FC236}">
                <a16:creationId xmlns:a16="http://schemas.microsoft.com/office/drawing/2014/main" id="{F57A449D-292F-48F3-98AC-5A404D6C5F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7699" y="2291922"/>
            <a:ext cx="3190875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2911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um 5" hidden="1">
            <a:extLst>
              <a:ext uri="{FF2B5EF4-FFF2-40B4-BE49-F238E27FC236}">
                <a16:creationId xmlns:a16="http://schemas.microsoft.com/office/drawing/2014/main" id="{E00102C8-FC83-4B6F-94C3-93D4610EAA02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6" name="Objektum 5" hidden="1">
                        <a:extLst>
                          <a:ext uri="{FF2B5EF4-FFF2-40B4-BE49-F238E27FC236}">
                            <a16:creationId xmlns:a16="http://schemas.microsoft.com/office/drawing/2014/main" id="{E00102C8-FC83-4B6F-94C3-93D4610EAA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54B924B3-1C82-4C7D-A1FD-019566C04AE8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BC9B0D3A-C7C2-4D5F-AA49-649441C4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4.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2C1D727A-40C4-4E1F-935D-E271A47D8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861" y="5298032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C7F80AAB-7B49-4DCA-ABA4-B49B18ECF6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1067" y="1311756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10" name="AutoShape 4">
            <a:extLst>
              <a:ext uri="{FF2B5EF4-FFF2-40B4-BE49-F238E27FC236}">
                <a16:creationId xmlns:a16="http://schemas.microsoft.com/office/drawing/2014/main" id="{6ACC7E8F-B6FA-4542-843D-A7A27AC521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827" y="1334444"/>
            <a:ext cx="6706673" cy="617058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3. l</a:t>
            </a:r>
            <a:r>
              <a:rPr lang="hu-HU" sz="1400" b="1" dirty="0">
                <a:solidFill>
                  <a:schemeClr val="tx1"/>
                </a:solidFill>
              </a:rPr>
              <a:t>épés: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formai értékelés PMR-ben és adatok átvitele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F1CE197-958A-42A0-AD4C-B711E037F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335" y="2260223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Klublicenc Adminisztráció elvégzi a benyújtott adatok formai ellenőrzését PMR-ben.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Formai értékelés eredménye: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73A285DD-9BA8-45AF-ACAC-FF17AF39B54F}"/>
              </a:ext>
            </a:extLst>
          </p:cNvPr>
          <p:cNvSpPr txBox="1"/>
          <p:nvPr/>
        </p:nvSpPr>
        <p:spPr>
          <a:xfrm>
            <a:off x="6302276" y="2563669"/>
            <a:ext cx="28417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rgbClr val="FF0000"/>
                </a:solidFill>
              </a:rPr>
              <a:t>Éves beszámolót készítő klubok: az adatok átkerülnek PMR-</a:t>
            </a:r>
            <a:r>
              <a:rPr lang="hu-HU" sz="1200" b="0" dirty="0" err="1">
                <a:solidFill>
                  <a:srgbClr val="FF0000"/>
                </a:solidFill>
              </a:rPr>
              <a:t>ből</a:t>
            </a:r>
            <a:r>
              <a:rPr lang="hu-HU" sz="1200" b="0" dirty="0">
                <a:solidFill>
                  <a:srgbClr val="FF0000"/>
                </a:solidFill>
              </a:rPr>
              <a:t> IFA-ba legkorábban 2024.02.28 után!</a:t>
            </a:r>
          </a:p>
          <a:p>
            <a:pPr algn="ctr"/>
            <a:endParaRPr lang="hu-HU" sz="1200" b="0" dirty="0">
              <a:solidFill>
                <a:srgbClr val="FF0000"/>
              </a:solidFill>
            </a:endParaRPr>
          </a:p>
          <a:p>
            <a:pPr algn="ctr"/>
            <a:r>
              <a:rPr lang="hu-HU" sz="1200" b="0" dirty="0" err="1">
                <a:solidFill>
                  <a:srgbClr val="FF0000"/>
                </a:solidFill>
              </a:rPr>
              <a:t>Konsz</a:t>
            </a:r>
            <a:r>
              <a:rPr lang="hu-HU" sz="1200" b="0" dirty="0">
                <a:solidFill>
                  <a:srgbClr val="FF0000"/>
                </a:solidFill>
              </a:rPr>
              <a:t>/</a:t>
            </a:r>
            <a:r>
              <a:rPr lang="hu-HU" sz="1200" b="0" dirty="0" err="1">
                <a:solidFill>
                  <a:srgbClr val="FF0000"/>
                </a:solidFill>
              </a:rPr>
              <a:t>komb</a:t>
            </a:r>
            <a:r>
              <a:rPr lang="hu-HU" sz="1200" b="0" dirty="0">
                <a:solidFill>
                  <a:srgbClr val="FF0000"/>
                </a:solidFill>
              </a:rPr>
              <a:t>. éves beszámolót készítő klubok: az IFA zárolt pontjait az Adminisztráció külön kérésre felnyitja.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F029BDB5-D64C-419C-BAF4-3F19312855A4}"/>
              </a:ext>
            </a:extLst>
          </p:cNvPr>
          <p:cNvSpPr/>
          <p:nvPr/>
        </p:nvSpPr>
        <p:spPr bwMode="auto">
          <a:xfrm rot="3719291">
            <a:off x="3555799" y="2970089"/>
            <a:ext cx="216202" cy="84240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2CD791C3-CE9A-425B-9B88-E2D64254291B}"/>
              </a:ext>
            </a:extLst>
          </p:cNvPr>
          <p:cNvSpPr/>
          <p:nvPr/>
        </p:nvSpPr>
        <p:spPr bwMode="auto">
          <a:xfrm rot="5400000">
            <a:off x="5982784" y="2991188"/>
            <a:ext cx="191794" cy="44718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1F6F6F21-8BB3-4290-816A-7F9B314A5FC8}"/>
              </a:ext>
            </a:extLst>
          </p:cNvPr>
          <p:cNvSpPr txBox="1"/>
          <p:nvPr/>
        </p:nvSpPr>
        <p:spPr>
          <a:xfrm>
            <a:off x="6302275" y="4210969"/>
            <a:ext cx="2841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Az adatok nem kerülnek át IFA-ba, </a:t>
            </a:r>
          </a:p>
          <a:p>
            <a:pPr algn="ctr"/>
            <a:r>
              <a:rPr lang="hu-HU" sz="1200" b="0" dirty="0">
                <a:solidFill>
                  <a:schemeClr val="tx1"/>
                </a:solidFill>
              </a:rPr>
              <a:t>hiánypótlást kell elvégezni a PMR-ben. A hiánypótlás elvégzése után a sportszervezetnek újra kezdeményeznie kell az adatok átvitelét IFA-ba. (lásd: 2. lépés)</a:t>
            </a:r>
            <a:endParaRPr lang="hu-HU" sz="1400" b="0" dirty="0">
              <a:solidFill>
                <a:schemeClr val="tx1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F99DAC53-B19D-4F2C-A4AC-1694DC2017E7}"/>
              </a:ext>
            </a:extLst>
          </p:cNvPr>
          <p:cNvSpPr txBox="1"/>
          <p:nvPr/>
        </p:nvSpPr>
        <p:spPr>
          <a:xfrm>
            <a:off x="4030591" y="2864093"/>
            <a:ext cx="187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 benyújtott adatcsomag 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megfelelt státuszba kerül.</a:t>
            </a:r>
          </a:p>
        </p:txBody>
      </p:sp>
      <p:sp>
        <p:nvSpPr>
          <p:cNvPr id="22" name="Szövegdoboz 21">
            <a:extLst>
              <a:ext uri="{FF2B5EF4-FFF2-40B4-BE49-F238E27FC236}">
                <a16:creationId xmlns:a16="http://schemas.microsoft.com/office/drawing/2014/main" id="{197D90E8-B1F8-45E5-89C5-B335E5ADF0C2}"/>
              </a:ext>
            </a:extLst>
          </p:cNvPr>
          <p:cNvSpPr txBox="1"/>
          <p:nvPr/>
        </p:nvSpPr>
        <p:spPr>
          <a:xfrm>
            <a:off x="3954158" y="4294939"/>
            <a:ext cx="187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200" b="0" dirty="0">
                <a:solidFill>
                  <a:schemeClr val="tx1"/>
                </a:solidFill>
              </a:rPr>
              <a:t>A benyújtott adatcsomag 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nem megfelelt státuszba kerül.</a:t>
            </a:r>
          </a:p>
        </p:txBody>
      </p:sp>
      <p:sp>
        <p:nvSpPr>
          <p:cNvPr id="23" name="Nyíl: felfelé mutató 22">
            <a:extLst>
              <a:ext uri="{FF2B5EF4-FFF2-40B4-BE49-F238E27FC236}">
                <a16:creationId xmlns:a16="http://schemas.microsoft.com/office/drawing/2014/main" id="{AEBD66E2-D5BF-4C7A-91E1-16D2DC432784}"/>
              </a:ext>
            </a:extLst>
          </p:cNvPr>
          <p:cNvSpPr/>
          <p:nvPr/>
        </p:nvSpPr>
        <p:spPr bwMode="auto">
          <a:xfrm rot="5400000">
            <a:off x="5982784" y="4359985"/>
            <a:ext cx="191794" cy="44718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4" name="Nyíl: felfelé mutató 23">
            <a:extLst>
              <a:ext uri="{FF2B5EF4-FFF2-40B4-BE49-F238E27FC236}">
                <a16:creationId xmlns:a16="http://schemas.microsoft.com/office/drawing/2014/main" id="{F95F6938-F877-4D46-A458-D9A7CB2D3819}"/>
              </a:ext>
            </a:extLst>
          </p:cNvPr>
          <p:cNvSpPr/>
          <p:nvPr/>
        </p:nvSpPr>
        <p:spPr bwMode="auto">
          <a:xfrm rot="7782368">
            <a:off x="3456505" y="3658865"/>
            <a:ext cx="219082" cy="82703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Nyíl: felfelé mutató 18">
            <a:extLst>
              <a:ext uri="{FF2B5EF4-FFF2-40B4-BE49-F238E27FC236}">
                <a16:creationId xmlns:a16="http://schemas.microsoft.com/office/drawing/2014/main" id="{E4CDCD8E-D80E-4B35-A16B-02C7740DB0F2}"/>
              </a:ext>
            </a:extLst>
          </p:cNvPr>
          <p:cNvSpPr/>
          <p:nvPr/>
        </p:nvSpPr>
        <p:spPr bwMode="auto">
          <a:xfrm rot="10800000">
            <a:off x="2216815" y="2732028"/>
            <a:ext cx="191794" cy="524567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44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Többszintű célrendszer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0" indent="0">
              <a:buClrTx/>
              <a:buNone/>
            </a:pPr>
            <a:r>
              <a:rPr lang="hu-HU" sz="1700" dirty="0">
                <a:solidFill>
                  <a:srgbClr val="000000"/>
                </a:solidFill>
              </a:rPr>
              <a:t>A licencrendszer és szabályzat létrejöttének oka, célja (1.§)</a:t>
            </a:r>
          </a:p>
          <a:p>
            <a:pPr marL="0" indent="0">
              <a:buClrTx/>
              <a:buNone/>
            </a:pPr>
            <a:endParaRPr lang="hu-HU" sz="1700" dirty="0">
              <a:solidFill>
                <a:srgbClr val="000000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egységes és transzparens követelményrendszer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a labdarúgás színvonalának emelkedése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megfelelő szintű vezetés és szervezet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minőségorientáltság (utánpótlásnevelés, női futball, szurkolói kapcsolatok stb.)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jól képzett, megfelelően kvalifikált szakértői gárda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jól felszerelt és biztonságos létesítmények, infrastruktúra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pénzügyi stabilitás, fenntarthatóság ösztönzése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hu-HU" sz="1700" b="0" dirty="0">
                <a:solidFill>
                  <a:srgbClr val="000000"/>
                </a:solidFill>
              </a:rPr>
              <a:t>nemzetközi versenyeken való indulás folyamatossága</a:t>
            </a:r>
            <a:r>
              <a:rPr lang="hu-HU" sz="1800" b="0" dirty="0"/>
              <a:t>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19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um 10" hidden="1">
            <a:extLst>
              <a:ext uri="{FF2B5EF4-FFF2-40B4-BE49-F238E27FC236}">
                <a16:creationId xmlns:a16="http://schemas.microsoft.com/office/drawing/2014/main" id="{501FBC6C-74E2-4740-A766-340A4CB38929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11" name="Objektum 10" hidden="1">
                        <a:extLst>
                          <a:ext uri="{FF2B5EF4-FFF2-40B4-BE49-F238E27FC236}">
                            <a16:creationId xmlns:a16="http://schemas.microsoft.com/office/drawing/2014/main" id="{501FBC6C-74E2-4740-A766-340A4CB389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7E9A7C54-4570-442E-9C66-A8E79E22FA1D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A99C4DA0-AD8B-4E10-9F87-04BB48F2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5.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1F10F901-4403-4377-BD8C-14C39AADB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86" y="5298033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3003AC40-9874-409D-B8A7-DEA19D5827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106" y="1339139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6C7A2438-6A9C-4D6F-9FAF-45C511072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751" y="1344388"/>
            <a:ext cx="6568469" cy="453031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dirty="0">
                <a:solidFill>
                  <a:schemeClr val="tx1"/>
                </a:solidFill>
              </a:rPr>
              <a:t>4</a:t>
            </a:r>
            <a:r>
              <a:rPr lang="hu-HU" sz="1400" b="1" dirty="0">
                <a:solidFill>
                  <a:schemeClr val="tx1"/>
                </a:solidFill>
              </a:rPr>
              <a:t>. lépés: Adatok átemelése IFA-ba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64786428-DD60-4175-A10B-C1A356B67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203" y="1973854"/>
            <a:ext cx="305268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 PMR-ben rögzített adatok átkerülnek IFA-ba az alábbi párosításoknak megfelelően: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628650" lvl="1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0E931AB7-56A0-45F1-A9A1-E0B6CC6148F5}"/>
              </a:ext>
            </a:extLst>
          </p:cNvPr>
          <p:cNvSpPr txBox="1"/>
          <p:nvPr/>
        </p:nvSpPr>
        <p:spPr>
          <a:xfrm>
            <a:off x="865103" y="2708484"/>
            <a:ext cx="3245504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PMR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Mérleg (táblába írt számadatok)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Eredménykimutatás (táblába írt számadatok)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Főkönyv (Excel file)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Könyvvizsgálói jelentés (PDF file)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Éves beszámoló (PDF file)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3AC9A0E9-0DBA-4192-AEE4-F06B08CCC71B}"/>
              </a:ext>
            </a:extLst>
          </p:cNvPr>
          <p:cNvSpPr txBox="1"/>
          <p:nvPr/>
        </p:nvSpPr>
        <p:spPr>
          <a:xfrm>
            <a:off x="5099623" y="2708484"/>
            <a:ext cx="4044377" cy="2123658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200" dirty="0">
                <a:solidFill>
                  <a:schemeClr val="tx1"/>
                </a:solidFill>
              </a:rPr>
              <a:t>IFA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F.01.01 Éves beszámoló – Mérleg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F.01.02 Éves beszámoló – Eredménykimutatás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endParaRPr lang="hu-HU" sz="1200" b="0" dirty="0">
              <a:solidFill>
                <a:schemeClr val="tx1"/>
              </a:solidFill>
            </a:endParaRPr>
          </a:p>
          <a:p>
            <a:r>
              <a:rPr lang="hu-HU" sz="1200" b="0" dirty="0">
                <a:solidFill>
                  <a:schemeClr val="tx1"/>
                </a:solidFill>
              </a:rPr>
              <a:t>F.01.01 Éves beszámoló – Mérleg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EBA42189-9CB2-468A-B45A-A62CBA5388B5}"/>
              </a:ext>
            </a:extLst>
          </p:cNvPr>
          <p:cNvSpPr/>
          <p:nvPr/>
        </p:nvSpPr>
        <p:spPr bwMode="auto">
          <a:xfrm rot="5400000">
            <a:off x="4510541" y="2726871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5" name="Nyíl: felfelé mutató 14">
            <a:extLst>
              <a:ext uri="{FF2B5EF4-FFF2-40B4-BE49-F238E27FC236}">
                <a16:creationId xmlns:a16="http://schemas.microsoft.com/office/drawing/2014/main" id="{DD49EEDB-C3D1-42DD-BEF2-D17A2613CE76}"/>
              </a:ext>
            </a:extLst>
          </p:cNvPr>
          <p:cNvSpPr/>
          <p:nvPr/>
        </p:nvSpPr>
        <p:spPr bwMode="auto">
          <a:xfrm rot="5400000">
            <a:off x="4510541" y="3106313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1" name="Nyíl: felfelé mutató 20">
            <a:extLst>
              <a:ext uri="{FF2B5EF4-FFF2-40B4-BE49-F238E27FC236}">
                <a16:creationId xmlns:a16="http://schemas.microsoft.com/office/drawing/2014/main" id="{151EC0E8-8D47-4733-9414-49822162DD3D}"/>
              </a:ext>
            </a:extLst>
          </p:cNvPr>
          <p:cNvSpPr/>
          <p:nvPr/>
        </p:nvSpPr>
        <p:spPr bwMode="auto">
          <a:xfrm rot="5400000">
            <a:off x="4510542" y="3462963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2" name="Nyíl: felfelé mutató 21">
            <a:extLst>
              <a:ext uri="{FF2B5EF4-FFF2-40B4-BE49-F238E27FC236}">
                <a16:creationId xmlns:a16="http://schemas.microsoft.com/office/drawing/2014/main" id="{48F588CE-E41E-45CF-B0CB-4B15A51A4D6F}"/>
              </a:ext>
            </a:extLst>
          </p:cNvPr>
          <p:cNvSpPr/>
          <p:nvPr/>
        </p:nvSpPr>
        <p:spPr bwMode="auto">
          <a:xfrm rot="5400000">
            <a:off x="4510540" y="3842405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CF4C4E85-5B7E-474D-8629-731FCCE6B550}"/>
              </a:ext>
            </a:extLst>
          </p:cNvPr>
          <p:cNvSpPr/>
          <p:nvPr/>
        </p:nvSpPr>
        <p:spPr bwMode="auto">
          <a:xfrm rot="5400000">
            <a:off x="4497993" y="4196552"/>
            <a:ext cx="189142" cy="963915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99047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um 6" hidden="1">
            <a:extLst>
              <a:ext uri="{FF2B5EF4-FFF2-40B4-BE49-F238E27FC236}">
                <a16:creationId xmlns:a16="http://schemas.microsoft.com/office/drawing/2014/main" id="{8628288C-16E2-4FF5-949C-F9BC8A574B94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7" name="Objektum 6" hidden="1">
                        <a:extLst>
                          <a:ext uri="{FF2B5EF4-FFF2-40B4-BE49-F238E27FC236}">
                            <a16:creationId xmlns:a16="http://schemas.microsoft.com/office/drawing/2014/main" id="{8628288C-16E2-4FF5-949C-F9BC8A574B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BE1BFD2C-9975-4800-B3DB-767BAC4EF940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967ED61D-D8C2-4401-9F4F-3F1A0DFC5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6/1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969E1459-56BB-41A3-B3DA-17D807F9D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8538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5" name="Line 17">
            <a:extLst>
              <a:ext uri="{FF2B5EF4-FFF2-40B4-BE49-F238E27FC236}">
                <a16:creationId xmlns:a16="http://schemas.microsoft.com/office/drawing/2014/main" id="{9662F6E7-D9AE-4A1F-A4AA-F901BA2C67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149" y="1320800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02964198-FDC0-4193-899D-2665E1ECC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782" y="1329342"/>
            <a:ext cx="7013193" cy="667733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5/1. </a:t>
            </a:r>
            <a:r>
              <a:rPr lang="hu-HU" sz="1400" dirty="0">
                <a:solidFill>
                  <a:schemeClr val="tx1"/>
                </a:solidFill>
              </a:rPr>
              <a:t>l</a:t>
            </a:r>
            <a:r>
              <a:rPr lang="hu-HU" sz="1400" b="1" dirty="0">
                <a:solidFill>
                  <a:schemeClr val="tx1"/>
                </a:solidFill>
              </a:rPr>
              <a:t>épés: Adatszolgáltatás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véglegesítése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981258AB-304C-4877-8EFC-71CF61B6F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4528" y="5306334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03.18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801A9E3F-DAD5-4C06-982C-1F3EA7E01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318" y="2437712"/>
            <a:ext cx="2550379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adatok átemelése megtörtént IFA-ba </a:t>
            </a:r>
            <a:r>
              <a:rPr lang="hu-HU" sz="1200" dirty="0">
                <a:solidFill>
                  <a:schemeClr val="tx1"/>
                </a:solidFill>
              </a:rPr>
              <a:t>normál adatszolgáltatási </a:t>
            </a:r>
            <a:r>
              <a:rPr lang="hu-HU" sz="1200" b="0" dirty="0">
                <a:solidFill>
                  <a:schemeClr val="tx1"/>
                </a:solidFill>
              </a:rPr>
              <a:t>időszakban.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IFA-ban a kritérium pontok státusza a következőkre módosul: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F.01.01 Mérleg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F.01.02 Eredménykimutatás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18" name="Jobb oldali kapcsos zárójel 17">
            <a:extLst>
              <a:ext uri="{FF2B5EF4-FFF2-40B4-BE49-F238E27FC236}">
                <a16:creationId xmlns:a16="http://schemas.microsoft.com/office/drawing/2014/main" id="{5BAB7E2A-F4E3-4C61-A227-6384CE000582}"/>
              </a:ext>
            </a:extLst>
          </p:cNvPr>
          <p:cNvSpPr/>
          <p:nvPr/>
        </p:nvSpPr>
        <p:spPr bwMode="auto">
          <a:xfrm>
            <a:off x="2832381" y="3889657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C9847C6C-01AD-42CB-9170-155695BA79A7}"/>
              </a:ext>
            </a:extLst>
          </p:cNvPr>
          <p:cNvSpPr txBox="1"/>
          <p:nvPr/>
        </p:nvSpPr>
        <p:spPr>
          <a:xfrm>
            <a:off x="3021346" y="3763291"/>
            <a:ext cx="1745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rendben</a:t>
            </a:r>
            <a:r>
              <a:rPr lang="hu-HU" sz="1200" b="0" dirty="0">
                <a:solidFill>
                  <a:schemeClr val="tx1"/>
                </a:solidFill>
              </a:rPr>
              <a:t>”. Az adatszolgáltatás végleges.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0FFA37C8-F6CF-49E5-91C9-6FF2B6A57C7B}"/>
              </a:ext>
            </a:extLst>
          </p:cNvPr>
          <p:cNvSpPr txBox="1"/>
          <p:nvPr/>
        </p:nvSpPr>
        <p:spPr>
          <a:xfrm>
            <a:off x="2966894" y="4855065"/>
            <a:ext cx="17365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>
                <a:solidFill>
                  <a:schemeClr val="tx1"/>
                </a:solidFill>
              </a:rPr>
              <a:t>Feltöltés alatt. </a:t>
            </a:r>
            <a:r>
              <a:rPr lang="hu-HU" sz="1200" b="0" dirty="0">
                <a:solidFill>
                  <a:schemeClr val="tx1"/>
                </a:solidFill>
              </a:rPr>
              <a:t>Az adatszolgáltatás nem végleges. (Köv. dia)</a:t>
            </a:r>
          </a:p>
        </p:txBody>
      </p:sp>
      <p:sp>
        <p:nvSpPr>
          <p:cNvPr id="22" name="Line 17">
            <a:extLst>
              <a:ext uri="{FF2B5EF4-FFF2-40B4-BE49-F238E27FC236}">
                <a16:creationId xmlns:a16="http://schemas.microsoft.com/office/drawing/2014/main" id="{E75FEE89-74C1-4308-B2CC-DB313E3DB3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76640" y="2112683"/>
            <a:ext cx="8645" cy="3195855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2EF1FC3D-1868-4113-BA84-E8D4D41C77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7946" y="2437712"/>
            <a:ext cx="2596261" cy="2262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Az adatok átemelése megtörtént IFA-ba </a:t>
            </a:r>
            <a:r>
              <a:rPr lang="hu-HU" sz="1200" dirty="0">
                <a:solidFill>
                  <a:schemeClr val="tx1"/>
                </a:solidFill>
              </a:rPr>
              <a:t>formai hiánypótlási </a:t>
            </a:r>
            <a:r>
              <a:rPr lang="hu-HU" sz="1200" b="0" dirty="0">
                <a:solidFill>
                  <a:schemeClr val="tx1"/>
                </a:solidFill>
              </a:rPr>
              <a:t>időszakban.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IFA-ban a kritérium pontok státusza a következőkre módosul: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F.01.07 Könyvvizsgálói jelentés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F.01.12 Főkönyvi kivonat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F.01.01 Mérleg</a:t>
            </a: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hu-HU" sz="1200" b="0" dirty="0">
                <a:solidFill>
                  <a:schemeClr val="tx1"/>
                </a:solidFill>
              </a:rPr>
              <a:t>F.01.02 Eredménykimutatás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98C8CD14-4603-4D4F-8FDF-108C1A6A5B43}"/>
              </a:ext>
            </a:extLst>
          </p:cNvPr>
          <p:cNvSpPr txBox="1"/>
          <p:nvPr/>
        </p:nvSpPr>
        <p:spPr>
          <a:xfrm>
            <a:off x="7294905" y="3763291"/>
            <a:ext cx="163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rendben</a:t>
            </a:r>
            <a:r>
              <a:rPr lang="hu-HU" sz="1200" b="0" dirty="0">
                <a:solidFill>
                  <a:schemeClr val="tx1"/>
                </a:solidFill>
              </a:rPr>
              <a:t>”. Az adatszolgáltatás végleges.</a:t>
            </a:r>
          </a:p>
        </p:txBody>
      </p:sp>
      <p:sp>
        <p:nvSpPr>
          <p:cNvPr id="27" name="Szövegdoboz 26">
            <a:extLst>
              <a:ext uri="{FF2B5EF4-FFF2-40B4-BE49-F238E27FC236}">
                <a16:creationId xmlns:a16="http://schemas.microsoft.com/office/drawing/2014/main" id="{91A98693-41F3-4C6C-8282-7568DBF87AC4}"/>
              </a:ext>
            </a:extLst>
          </p:cNvPr>
          <p:cNvSpPr txBox="1"/>
          <p:nvPr/>
        </p:nvSpPr>
        <p:spPr>
          <a:xfrm>
            <a:off x="7294905" y="4855065"/>
            <a:ext cx="16369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Státusz: „</a:t>
            </a:r>
            <a:r>
              <a:rPr lang="hu-HU" sz="1200" dirty="0" err="1">
                <a:solidFill>
                  <a:schemeClr val="tx1"/>
                </a:solidFill>
              </a:rPr>
              <a:t>Formailag</a:t>
            </a:r>
            <a:r>
              <a:rPr lang="hu-HU" sz="1200" dirty="0">
                <a:solidFill>
                  <a:schemeClr val="tx1"/>
                </a:solidFill>
              </a:rPr>
              <a:t> hiányos. </a:t>
            </a:r>
            <a:r>
              <a:rPr lang="hu-HU" sz="1200" b="0" dirty="0">
                <a:solidFill>
                  <a:schemeClr val="tx1"/>
                </a:solidFill>
              </a:rPr>
              <a:t>Az adatszolgáltatás nem végleges. (Köv. dia)</a:t>
            </a:r>
          </a:p>
        </p:txBody>
      </p:sp>
      <p:sp>
        <p:nvSpPr>
          <p:cNvPr id="28" name="Jobb oldali kapcsos zárójel 27">
            <a:extLst>
              <a:ext uri="{FF2B5EF4-FFF2-40B4-BE49-F238E27FC236}">
                <a16:creationId xmlns:a16="http://schemas.microsoft.com/office/drawing/2014/main" id="{9F3E1576-4EB6-46ED-A183-D5E2EC0A9121}"/>
              </a:ext>
            </a:extLst>
          </p:cNvPr>
          <p:cNvSpPr/>
          <p:nvPr/>
        </p:nvSpPr>
        <p:spPr bwMode="auto">
          <a:xfrm>
            <a:off x="2834302" y="4875518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9" name="Jobb oldali kapcsos zárójel 28">
            <a:extLst>
              <a:ext uri="{FF2B5EF4-FFF2-40B4-BE49-F238E27FC236}">
                <a16:creationId xmlns:a16="http://schemas.microsoft.com/office/drawing/2014/main" id="{DE46842D-B779-4836-9E17-029CC4E1EA6E}"/>
              </a:ext>
            </a:extLst>
          </p:cNvPr>
          <p:cNvSpPr/>
          <p:nvPr/>
        </p:nvSpPr>
        <p:spPr bwMode="auto">
          <a:xfrm>
            <a:off x="7153107" y="3889657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0" name="Jobb oldali kapcsos zárójel 29">
            <a:extLst>
              <a:ext uri="{FF2B5EF4-FFF2-40B4-BE49-F238E27FC236}">
                <a16:creationId xmlns:a16="http://schemas.microsoft.com/office/drawing/2014/main" id="{C056CAD9-069B-4656-8FF7-09D72F9C0BDE}"/>
              </a:ext>
            </a:extLst>
          </p:cNvPr>
          <p:cNvSpPr/>
          <p:nvPr/>
        </p:nvSpPr>
        <p:spPr bwMode="auto">
          <a:xfrm>
            <a:off x="7153107" y="4875518"/>
            <a:ext cx="188965" cy="529944"/>
          </a:xfrm>
          <a:prstGeom prst="rightBrace">
            <a:avLst>
              <a:gd name="adj1" fmla="val 63887"/>
              <a:gd name="adj2" fmla="val 47624"/>
            </a:avLst>
          </a:prstGeom>
          <a:solidFill>
            <a:schemeClr val="tx2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21144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um 4" hidden="1">
            <a:extLst>
              <a:ext uri="{FF2B5EF4-FFF2-40B4-BE49-F238E27FC236}">
                <a16:creationId xmlns:a16="http://schemas.microsoft.com/office/drawing/2014/main" id="{10965A83-2445-4CFF-9D9E-E9459DCBA12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52" imgH="353" progId="TCLayout.ActiveDocument.1">
                  <p:embed/>
                </p:oleObj>
              </mc:Choice>
              <mc:Fallback>
                <p:oleObj name="think-cell Slide" r:id="rId4" imgW="352" imgH="353" progId="TCLayout.ActiveDocument.1">
                  <p:embed/>
                  <p:pic>
                    <p:nvPicPr>
                      <p:cNvPr id="5" name="Objektum 4" hidden="1">
                        <a:extLst>
                          <a:ext uri="{FF2B5EF4-FFF2-40B4-BE49-F238E27FC236}">
                            <a16:creationId xmlns:a16="http://schemas.microsoft.com/office/drawing/2014/main" id="{10965A83-2445-4CFF-9D9E-E9459DCBA12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églalap 2" hidden="1">
            <a:extLst>
              <a:ext uri="{FF2B5EF4-FFF2-40B4-BE49-F238E27FC236}">
                <a16:creationId xmlns:a16="http://schemas.microsoft.com/office/drawing/2014/main" id="{0D82ED50-7A66-45E5-8590-0FF577B5351C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endParaRPr kumimoji="0" lang="hu-HU" sz="300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8534E692-8959-4A27-9340-4CEE6BA7B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6/2. Egyablakos ügyintézés menete</a:t>
            </a:r>
          </a:p>
        </p:txBody>
      </p:sp>
      <p:sp>
        <p:nvSpPr>
          <p:cNvPr id="4" name="AutoShape 12">
            <a:extLst>
              <a:ext uri="{FF2B5EF4-FFF2-40B4-BE49-F238E27FC236}">
                <a16:creationId xmlns:a16="http://schemas.microsoft.com/office/drawing/2014/main" id="{42B4A037-5E6D-4A95-8E4E-58EA7DC628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308538"/>
            <a:ext cx="964223" cy="464856"/>
          </a:xfrm>
          <a:prstGeom prst="triangle">
            <a:avLst>
              <a:gd name="adj" fmla="val 50000"/>
            </a:avLst>
          </a:prstGeom>
          <a:solidFill>
            <a:srgbClr val="B4B4B4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r>
              <a:rPr lang="hu-HU" sz="1000" dirty="0">
                <a:solidFill>
                  <a:srgbClr val="FF0000"/>
                </a:solidFill>
              </a:rPr>
              <a:t>02.01</a:t>
            </a:r>
          </a:p>
        </p:txBody>
      </p:sp>
      <p:sp>
        <p:nvSpPr>
          <p:cNvPr id="6" name="Line 17">
            <a:extLst>
              <a:ext uri="{FF2B5EF4-FFF2-40B4-BE49-F238E27FC236}">
                <a16:creationId xmlns:a16="http://schemas.microsoft.com/office/drawing/2014/main" id="{50E250AE-43C1-40BE-AAFB-0281E499A28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149" y="1320800"/>
            <a:ext cx="8645" cy="3977233"/>
          </a:xfrm>
          <a:prstGeom prst="line">
            <a:avLst/>
          </a:prstGeom>
          <a:noFill/>
          <a:ln w="63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endParaRPr lang="hu-HU"/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6A5DBD7E-A063-4813-B647-AA605FA3E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023" y="1359822"/>
            <a:ext cx="6651687" cy="739165"/>
          </a:xfrm>
          <a:prstGeom prst="homePlate">
            <a:avLst>
              <a:gd name="adj" fmla="val 25926"/>
            </a:avLst>
          </a:prstGeom>
          <a:solidFill>
            <a:srgbClr val="FFC000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rIns="45720"/>
          <a:lstStyle/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5/2. lépés: Adatszolgáltatás </a:t>
            </a:r>
          </a:p>
          <a:p>
            <a:pPr algn="ctr">
              <a:spcBef>
                <a:spcPct val="0"/>
              </a:spcBef>
            </a:pPr>
            <a:r>
              <a:rPr lang="hu-HU" sz="1400" b="1" dirty="0">
                <a:solidFill>
                  <a:schemeClr val="tx1"/>
                </a:solidFill>
              </a:rPr>
              <a:t>véglegesítése IFA-ban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5512818E-4436-4EEC-8A34-1B7EB47F0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363" y="2250453"/>
            <a:ext cx="2550379" cy="1178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Adatszolgáltatás véglegesítésének menetében nincs változás: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F.01.01 Mérleg és </a:t>
            </a:r>
          </a:p>
          <a:p>
            <a:pPr>
              <a:spcAft>
                <a:spcPct val="30000"/>
              </a:spcAft>
              <a:buClr>
                <a:srgbClr val="006699"/>
              </a:buClr>
            </a:pPr>
            <a:r>
              <a:rPr lang="hu-HU" sz="1200" b="0" dirty="0">
                <a:solidFill>
                  <a:schemeClr val="tx1"/>
                </a:solidFill>
              </a:rPr>
              <a:t>F.01.02 Eredménykimutatás kritérium pontoknál</a:t>
            </a:r>
          </a:p>
          <a:p>
            <a:pPr lvl="1">
              <a:spcAft>
                <a:spcPct val="30000"/>
              </a:spcAft>
              <a:buClr>
                <a:srgbClr val="006699"/>
              </a:buClr>
            </a:pPr>
            <a:endParaRPr lang="hu-HU" sz="1200" b="0" dirty="0">
              <a:solidFill>
                <a:schemeClr val="tx1"/>
              </a:solidFill>
            </a:endParaRPr>
          </a:p>
          <a:p>
            <a:pPr marL="171450" indent="-171450">
              <a:spcAft>
                <a:spcPct val="30000"/>
              </a:spcAft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hu-HU" sz="1200" b="0" dirty="0">
              <a:solidFill>
                <a:schemeClr val="tx1"/>
              </a:solidFill>
            </a:endParaRPr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E4D23AAC-C787-49CF-91DE-541268E8C560}"/>
              </a:ext>
            </a:extLst>
          </p:cNvPr>
          <p:cNvSpPr/>
          <p:nvPr/>
        </p:nvSpPr>
        <p:spPr bwMode="auto">
          <a:xfrm rot="5400000">
            <a:off x="3352212" y="2776913"/>
            <a:ext cx="207784" cy="68435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F50FCB99-1D3F-41E5-B893-9325F9D913A4}"/>
              </a:ext>
            </a:extLst>
          </p:cNvPr>
          <p:cNvSpPr txBox="1"/>
          <p:nvPr/>
        </p:nvSpPr>
        <p:spPr>
          <a:xfrm>
            <a:off x="3969848" y="2917999"/>
            <a:ext cx="2265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Nyilatkozat legenerálása, aláírása és feltöltése</a:t>
            </a: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89530AF9-35FC-499D-9A69-33126AB60AEF}"/>
              </a:ext>
            </a:extLst>
          </p:cNvPr>
          <p:cNvSpPr/>
          <p:nvPr/>
        </p:nvSpPr>
        <p:spPr bwMode="auto">
          <a:xfrm rot="10800000">
            <a:off x="4861650" y="3433582"/>
            <a:ext cx="207784" cy="684350"/>
          </a:xfrm>
          <a:prstGeom prst="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3200" b="1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275CE4DA-6909-4C3D-854B-710388BD6EB3}"/>
              </a:ext>
            </a:extLst>
          </p:cNvPr>
          <p:cNvSpPr txBox="1"/>
          <p:nvPr/>
        </p:nvSpPr>
        <p:spPr>
          <a:xfrm>
            <a:off x="4108649" y="4264679"/>
            <a:ext cx="17137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Kritérium pont „lezárt” vagy „</a:t>
            </a:r>
            <a:r>
              <a:rPr lang="hu-HU" sz="1200" b="0" dirty="0" err="1">
                <a:solidFill>
                  <a:schemeClr val="tx1"/>
                </a:solidFill>
              </a:rPr>
              <a:t>formailag</a:t>
            </a:r>
            <a:r>
              <a:rPr lang="hu-HU" sz="1200" b="0" dirty="0">
                <a:solidFill>
                  <a:schemeClr val="tx1"/>
                </a:solidFill>
              </a:rPr>
              <a:t> </a:t>
            </a:r>
            <a:r>
              <a:rPr lang="hu-HU" sz="1200" b="0" dirty="0" err="1">
                <a:solidFill>
                  <a:schemeClr val="tx1"/>
                </a:solidFill>
              </a:rPr>
              <a:t>hiánypótolt</a:t>
            </a:r>
            <a:r>
              <a:rPr lang="hu-HU" sz="1200" b="0" dirty="0">
                <a:solidFill>
                  <a:schemeClr val="tx1"/>
                </a:solidFill>
              </a:rPr>
              <a:t>” státuszba helyezése</a:t>
            </a:r>
          </a:p>
        </p:txBody>
      </p:sp>
    </p:spTree>
    <p:extLst>
      <p:ext uri="{BB962C8B-B14F-4D97-AF65-F5344CB8AC3E}">
        <p14:creationId xmlns:p14="http://schemas.microsoft.com/office/powerpoint/2010/main" val="172941232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482600"/>
            <a:ext cx="8234363" cy="5969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pPr eaLnBrk="1" hangingPunct="1"/>
            <a:r>
              <a:rPr lang="hu-HU" sz="2800" kern="0">
                <a:solidFill>
                  <a:schemeClr val="tx1"/>
                </a:solidFill>
              </a:rPr>
              <a:t>Kérdések</a:t>
            </a:r>
            <a:r>
              <a:rPr lang="en-US" sz="2800" kern="0">
                <a:solidFill>
                  <a:schemeClr val="tx1"/>
                </a:solidFill>
              </a:rPr>
              <a:t>?</a:t>
            </a:r>
            <a:endParaRPr lang="en-US" sz="2800" kern="0" dirty="0">
              <a:solidFill>
                <a:schemeClr val="tx1"/>
              </a:solidFill>
            </a:endParaRPr>
          </a:p>
        </p:txBody>
      </p:sp>
      <p:pic>
        <p:nvPicPr>
          <p:cNvPr id="4" name="Picture 4" descr="Kapcsolódó kép">
            <a:extLst>
              <a:ext uri="{FF2B5EF4-FFF2-40B4-BE49-F238E27FC236}">
                <a16:creationId xmlns:a16="http://schemas.microsoft.com/office/drawing/2014/main" id="{847C0DC6-54FE-4522-B100-80808BC1A9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017" y="1421468"/>
            <a:ext cx="4605488" cy="421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381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461554" y="547787"/>
            <a:ext cx="822959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hu-HU" b="0" i="1" dirty="0">
                <a:solidFill>
                  <a:schemeClr val="tx1"/>
                </a:solidFill>
              </a:rPr>
              <a:t>Köszönöm a figyelmet!</a:t>
            </a:r>
            <a:endParaRPr lang="hu-HU" b="0" i="1" dirty="0"/>
          </a:p>
        </p:txBody>
      </p:sp>
    </p:spTree>
    <p:extLst>
      <p:ext uri="{BB962C8B-B14F-4D97-AF65-F5344CB8AC3E}">
        <p14:creationId xmlns:p14="http://schemas.microsoft.com/office/powerpoint/2010/main" val="2989779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Klublicenc Szabályzat </a:t>
            </a:r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455613" y="1500188"/>
            <a:ext cx="8235950" cy="4214812"/>
          </a:xfrm>
          <a:prstGeom prst="rect">
            <a:avLst/>
          </a:prstGeom>
        </p:spPr>
        <p:txBody>
          <a:bodyPr/>
          <a:lstStyle>
            <a:lvl1pPr marL="360363" indent="-3603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400">
                <a:solidFill>
                  <a:srgbClr val="646464"/>
                </a:solidFill>
                <a:latin typeface="+mn-lt"/>
                <a:ea typeface="+mn-ea"/>
                <a:cs typeface="+mn-cs"/>
              </a:defRPr>
            </a:lvl1pPr>
            <a:lvl2pPr marL="717550" indent="-355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2000">
                <a:solidFill>
                  <a:srgbClr val="646464"/>
                </a:solidFill>
                <a:latin typeface="+mn-lt"/>
              </a:defRPr>
            </a:lvl2pPr>
            <a:lvl3pPr marL="1081088" indent="-3619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>
                <a:solidFill>
                  <a:srgbClr val="646464"/>
                </a:solidFill>
                <a:latin typeface="+mn-lt"/>
              </a:defRPr>
            </a:lvl3pPr>
            <a:lvl4pPr marL="14414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4pPr>
            <a:lvl5pPr marL="1800225" indent="-3571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5pPr>
            <a:lvl6pPr marL="22574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6pPr>
            <a:lvl7pPr marL="27146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7pPr>
            <a:lvl8pPr marL="31718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8pPr>
            <a:lvl9pPr marL="3629025" indent="-357188" algn="l" rtl="0" fontAlgn="base"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defRPr sz="1600">
                <a:solidFill>
                  <a:srgbClr val="646464"/>
                </a:solidFill>
                <a:latin typeface="+mn-lt"/>
              </a:defRPr>
            </a:lvl9pPr>
          </a:lstStyle>
          <a:p>
            <a:pPr marL="0" indent="0">
              <a:buClrTx/>
              <a:buNone/>
            </a:pPr>
            <a:r>
              <a:rPr lang="hu-HU" sz="1700" dirty="0">
                <a:solidFill>
                  <a:srgbClr val="000000"/>
                </a:solidFill>
              </a:rPr>
              <a:t>A szabályzat meghatározza a szabályzat hatálya alá eső sportszervezetek, valamint az MLSZ, mint licencadó jogait, kötelezettségeit, felelősségét</a:t>
            </a:r>
          </a:p>
          <a:p>
            <a:pPr marL="0" indent="0">
              <a:buClrTx/>
              <a:buNone/>
            </a:pPr>
            <a:endParaRPr lang="hu-HU" sz="17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hu-HU" sz="1700" b="0" dirty="0">
                <a:solidFill>
                  <a:srgbClr val="000000"/>
                </a:solidFill>
              </a:rPr>
              <a:t>Elérhetőség: </a:t>
            </a:r>
            <a:r>
              <a:rPr lang="hu-HU" sz="1700" b="0" dirty="0">
                <a:solidFill>
                  <a:srgbClr val="000000"/>
                </a:solidFill>
                <a:hlinkClick r:id="rId2"/>
              </a:rPr>
              <a:t>https://dokumentumtar.mlsz.hu/doc/szabalyzatok/klublicenc-szabalyzat</a:t>
            </a:r>
            <a:endParaRPr lang="hu-HU" sz="1700" b="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hu-HU" sz="1700" b="0" dirty="0">
                <a:solidFill>
                  <a:srgbClr val="000000"/>
                </a:solidFill>
              </a:rPr>
              <a:t>	+</a:t>
            </a:r>
          </a:p>
          <a:p>
            <a:pPr marL="0" indent="0">
              <a:buClrTx/>
              <a:buNone/>
            </a:pPr>
            <a:r>
              <a:rPr lang="hu-HU" sz="1700" b="0" dirty="0">
                <a:solidFill>
                  <a:srgbClr val="000000"/>
                </a:solidFill>
              </a:rPr>
              <a:t>Kiküldött tájékoztató email </a:t>
            </a:r>
            <a:r>
              <a:rPr lang="hu-HU" sz="1700" b="0">
                <a:solidFill>
                  <a:srgbClr val="000000"/>
                </a:solidFill>
              </a:rPr>
              <a:t>is tartalmazza</a:t>
            </a:r>
            <a:r>
              <a:rPr lang="hu-HU" sz="1800" b="0" dirty="0"/>
              <a:t>	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endParaRPr lang="hu-HU" sz="1700" b="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4082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Klublicenc Szabályzat felépítése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F1B19E-5C9D-7A32-A4AE-7581A2D78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3411"/>
            <a:ext cx="7235839" cy="3343389"/>
          </a:xfrm>
          <a:prstGeom prst="rect">
            <a:avLst/>
          </a:prstGeom>
        </p:spPr>
      </p:pic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5D8CD7DB-BDE4-7DE8-E862-E13684CE850A}"/>
              </a:ext>
            </a:extLst>
          </p:cNvPr>
          <p:cNvCxnSpPr>
            <a:cxnSpLocks/>
            <a:stCxn id="5" idx="3"/>
            <a:endCxn id="13" idx="3"/>
          </p:cNvCxnSpPr>
          <p:nvPr/>
        </p:nvCxnSpPr>
        <p:spPr bwMode="auto">
          <a:xfrm>
            <a:off x="7693039" y="3205106"/>
            <a:ext cx="178421" cy="2180189"/>
          </a:xfrm>
          <a:prstGeom prst="bentConnector3">
            <a:avLst>
              <a:gd name="adj1" fmla="val 228124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F463F5-9BDB-6CB6-38A7-48A28BA5430D}"/>
              </a:ext>
            </a:extLst>
          </p:cNvPr>
          <p:cNvCxnSpPr>
            <a:cxnSpLocks/>
          </p:cNvCxnSpPr>
          <p:nvPr/>
        </p:nvCxnSpPr>
        <p:spPr bwMode="auto">
          <a:xfrm>
            <a:off x="7693039" y="4735643"/>
            <a:ext cx="42226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BE63AB6-074E-2FD1-9CBE-75A5E2A99569}"/>
              </a:ext>
            </a:extLst>
          </p:cNvPr>
          <p:cNvSpPr txBox="1"/>
          <p:nvPr/>
        </p:nvSpPr>
        <p:spPr>
          <a:xfrm>
            <a:off x="944880" y="5208323"/>
            <a:ext cx="6926580" cy="353943"/>
          </a:xfrm>
          <a:prstGeom prst="rect">
            <a:avLst/>
          </a:prstGeom>
          <a:solidFill>
            <a:srgbClr val="B4B4B4"/>
          </a:solidFill>
          <a:ln w="38100">
            <a:solidFill>
              <a:srgbClr val="C00000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Alapeljárás során elsődleges információforrások</a:t>
            </a:r>
          </a:p>
        </p:txBody>
      </p:sp>
    </p:spTree>
    <p:extLst>
      <p:ext uri="{BB962C8B-B14F-4D97-AF65-F5344CB8AC3E}">
        <p14:creationId xmlns:p14="http://schemas.microsoft.com/office/powerpoint/2010/main" val="1530110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Klublicenc szintjei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3C85CD6-CD7B-0B4E-9AAE-08B10CB39B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288889"/>
              </p:ext>
            </p:extLst>
          </p:nvPr>
        </p:nvGraphicFramePr>
        <p:xfrm>
          <a:off x="430586" y="2022140"/>
          <a:ext cx="2564074" cy="3504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324216-5943-7581-4A70-DC7C5B8FEF6C}"/>
              </a:ext>
            </a:extLst>
          </p:cNvPr>
          <p:cNvSpPr txBox="1"/>
          <p:nvPr/>
        </p:nvSpPr>
        <p:spPr>
          <a:xfrm>
            <a:off x="3262874" y="2518213"/>
            <a:ext cx="173992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UEFA / NB 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5EFE75-1EC0-6E47-EFC0-801B19B6EEBD}"/>
              </a:ext>
            </a:extLst>
          </p:cNvPr>
          <p:cNvSpPr txBox="1"/>
          <p:nvPr/>
        </p:nvSpPr>
        <p:spPr>
          <a:xfrm>
            <a:off x="3627446" y="3635427"/>
            <a:ext cx="65055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NB 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B5B174-809B-AF3A-92FF-4D2F28381B2E}"/>
              </a:ext>
            </a:extLst>
          </p:cNvPr>
          <p:cNvSpPr txBox="1"/>
          <p:nvPr/>
        </p:nvSpPr>
        <p:spPr>
          <a:xfrm>
            <a:off x="3537274" y="4887789"/>
            <a:ext cx="83089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NB II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1220FA8-FF9D-B543-7C5B-CDE82CE8B919}"/>
              </a:ext>
            </a:extLst>
          </p:cNvPr>
          <p:cNvSpPr txBox="1"/>
          <p:nvPr/>
        </p:nvSpPr>
        <p:spPr>
          <a:xfrm>
            <a:off x="6624150" y="2522946"/>
            <a:ext cx="11482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UEFA női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4EAA98-814C-3FDD-CA0D-E82E1DB68FEB}"/>
              </a:ext>
            </a:extLst>
          </p:cNvPr>
          <p:cNvSpPr txBox="1"/>
          <p:nvPr/>
        </p:nvSpPr>
        <p:spPr>
          <a:xfrm>
            <a:off x="2757592" y="1532730"/>
            <a:ext cx="24612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Férfi licenckategóriák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D2E500-2430-2E06-179E-7F672CE457B9}"/>
              </a:ext>
            </a:extLst>
          </p:cNvPr>
          <p:cNvSpPr txBox="1"/>
          <p:nvPr/>
        </p:nvSpPr>
        <p:spPr>
          <a:xfrm>
            <a:off x="6116520" y="1541338"/>
            <a:ext cx="24612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Női licenckategóriák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CFFB402-344B-A042-1521-231FCBA4779D}"/>
              </a:ext>
            </a:extLst>
          </p:cNvPr>
          <p:cNvCxnSpPr>
            <a:cxnSpLocks/>
          </p:cNvCxnSpPr>
          <p:nvPr/>
        </p:nvCxnSpPr>
        <p:spPr bwMode="auto">
          <a:xfrm>
            <a:off x="571500" y="319278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DF2AB38-8195-3EA0-5DD6-53EAAF015409}"/>
              </a:ext>
            </a:extLst>
          </p:cNvPr>
          <p:cNvCxnSpPr>
            <a:cxnSpLocks/>
          </p:cNvCxnSpPr>
          <p:nvPr/>
        </p:nvCxnSpPr>
        <p:spPr bwMode="auto">
          <a:xfrm>
            <a:off x="571500" y="436626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3DCA95-1337-F624-4767-32730B9C35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827179" y="1718310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32FA4E-DEE5-615C-DE84-E5F0B83CC944}"/>
              </a:ext>
            </a:extLst>
          </p:cNvPr>
          <p:cNvCxnSpPr>
            <a:cxnSpLocks/>
          </p:cNvCxnSpPr>
          <p:nvPr/>
        </p:nvCxnSpPr>
        <p:spPr bwMode="auto">
          <a:xfrm>
            <a:off x="571499" y="202214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B7E8B219-C090-A704-96AF-9BA047C0B115}"/>
              </a:ext>
            </a:extLst>
          </p:cNvPr>
          <p:cNvSpPr txBox="1"/>
          <p:nvPr/>
        </p:nvSpPr>
        <p:spPr>
          <a:xfrm>
            <a:off x="6624150" y="3717149"/>
            <a:ext cx="11482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521A5A-6412-61FF-A6EF-8BAD205F7A20}"/>
              </a:ext>
            </a:extLst>
          </p:cNvPr>
          <p:cNvSpPr txBox="1"/>
          <p:nvPr/>
        </p:nvSpPr>
        <p:spPr>
          <a:xfrm>
            <a:off x="6624150" y="4887789"/>
            <a:ext cx="11482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42074480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B2535FE8-26F7-483F-B7DA-F2954F70B0B3}"/>
              </a:ext>
            </a:extLst>
          </p:cNvPr>
          <p:cNvSpPr txBox="1"/>
          <p:nvPr/>
        </p:nvSpPr>
        <p:spPr>
          <a:xfrm>
            <a:off x="278892" y="2615184"/>
            <a:ext cx="8586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chemeClr val="tx1"/>
                </a:solidFill>
              </a:rPr>
              <a:t>2. Klublicenc és PMR rendszer kapcsolata</a:t>
            </a:r>
          </a:p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 txBox="1">
            <a:spLocks/>
          </p:cNvSpPr>
          <p:nvPr/>
        </p:nvSpPr>
        <p:spPr>
          <a:xfrm>
            <a:off x="457200" y="457200"/>
            <a:ext cx="8234363" cy="863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646464"/>
                </a:solidFill>
                <a:latin typeface="Arial" charset="0"/>
              </a:defRPr>
            </a:lvl9pPr>
          </a:lstStyle>
          <a:p>
            <a:r>
              <a:rPr lang="hu-HU" sz="28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Klublicenc és PMR kapcsolata – 1.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324216-5943-7581-4A70-DC7C5B8FEF6C}"/>
              </a:ext>
            </a:extLst>
          </p:cNvPr>
          <p:cNvSpPr txBox="1"/>
          <p:nvPr/>
        </p:nvSpPr>
        <p:spPr>
          <a:xfrm>
            <a:off x="1104843" y="2162771"/>
            <a:ext cx="17622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Cél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4EAA98-814C-3FDD-CA0D-E82E1DB68FEB}"/>
              </a:ext>
            </a:extLst>
          </p:cNvPr>
          <p:cNvSpPr txBox="1"/>
          <p:nvPr/>
        </p:nvSpPr>
        <p:spPr>
          <a:xfrm>
            <a:off x="2862837" y="1343868"/>
            <a:ext cx="24612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Klublicenc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ED2E500-2430-2E06-179E-7F672CE457B9}"/>
              </a:ext>
            </a:extLst>
          </p:cNvPr>
          <p:cNvSpPr txBox="1"/>
          <p:nvPr/>
        </p:nvSpPr>
        <p:spPr>
          <a:xfrm>
            <a:off x="5718151" y="1350150"/>
            <a:ext cx="3148931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PMR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23DCA95-1337-F624-4767-32730B9C354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355424" y="1688517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632FA4E-DEE5-615C-DE84-E5F0B83CC944}"/>
              </a:ext>
            </a:extLst>
          </p:cNvPr>
          <p:cNvCxnSpPr>
            <a:cxnSpLocks/>
          </p:cNvCxnSpPr>
          <p:nvPr/>
        </p:nvCxnSpPr>
        <p:spPr bwMode="auto">
          <a:xfrm>
            <a:off x="571499" y="1714500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8E6EC45-7EB0-8FF8-4547-4BCD7E338F58}"/>
              </a:ext>
            </a:extLst>
          </p:cNvPr>
          <p:cNvSpPr txBox="1"/>
          <p:nvPr/>
        </p:nvSpPr>
        <p:spPr>
          <a:xfrm>
            <a:off x="723843" y="3506104"/>
            <a:ext cx="25146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700" dirty="0">
                <a:solidFill>
                  <a:schemeClr val="tx1"/>
                </a:solidFill>
              </a:rPr>
              <a:t>Megközelítés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4592F8-5166-32B9-F5C2-92FA00C0C36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745477" y="1696981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9A77F645-AEEF-F11F-4B21-7589911AFA6C}"/>
              </a:ext>
            </a:extLst>
          </p:cNvPr>
          <p:cNvSpPr txBox="1"/>
          <p:nvPr/>
        </p:nvSpPr>
        <p:spPr>
          <a:xfrm>
            <a:off x="2820982" y="1991938"/>
            <a:ext cx="2774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Lásd </a:t>
            </a:r>
            <a:r>
              <a:rPr lang="hu-HU" sz="1200" b="0" i="1" dirty="0">
                <a:solidFill>
                  <a:schemeClr val="tx1"/>
                </a:solidFill>
              </a:rPr>
              <a:t>Többszintű célrendszer</a:t>
            </a:r>
            <a:r>
              <a:rPr lang="hu-HU" sz="1200" b="0" dirty="0">
                <a:solidFill>
                  <a:schemeClr val="tx1"/>
                </a:solidFill>
              </a:rPr>
              <a:t> (4. oldal)</a:t>
            </a:r>
          </a:p>
          <a:p>
            <a:r>
              <a:rPr lang="hu-HU" sz="1200" b="0" dirty="0">
                <a:solidFill>
                  <a:schemeClr val="tx1"/>
                </a:solidFill>
              </a:rPr>
              <a:t>Egységes követelményrendszer („belépési küszöb”)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FA135A-98BD-C0C5-70DF-49F484B76ED8}"/>
              </a:ext>
            </a:extLst>
          </p:cNvPr>
          <p:cNvSpPr txBox="1"/>
          <p:nvPr/>
        </p:nvSpPr>
        <p:spPr>
          <a:xfrm>
            <a:off x="5956894" y="1839223"/>
            <a:ext cx="281456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„Központi bevételek” felhasználásának szabályozása és ellenőrzése, valamint a Klublicenc Szabályzatban rögzített feltételeknek való megfelelés ellenőrzésének támogatása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868E2B-9CDC-D3E6-FF50-8DB3BFB439FF}"/>
              </a:ext>
            </a:extLst>
          </p:cNvPr>
          <p:cNvSpPr txBox="1"/>
          <p:nvPr/>
        </p:nvSpPr>
        <p:spPr>
          <a:xfrm>
            <a:off x="2905377" y="3442254"/>
            <a:ext cx="2715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Alapeljárás: intenzív szakasz</a:t>
            </a:r>
          </a:p>
          <a:p>
            <a:r>
              <a:rPr lang="hu-HU" sz="1200" b="0" dirty="0">
                <a:solidFill>
                  <a:schemeClr val="tx1"/>
                </a:solidFill>
              </a:rPr>
              <a:t>Monitoring: eseti jelleg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0C01CAA-79B9-6702-5A45-B10C321422BB}"/>
              </a:ext>
            </a:extLst>
          </p:cNvPr>
          <p:cNvSpPr txBox="1"/>
          <p:nvPr/>
        </p:nvSpPr>
        <p:spPr>
          <a:xfrm>
            <a:off x="6068503" y="3244498"/>
            <a:ext cx="27151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Havi, illetve negyedéves adatszolgáltatási kötelezettségek</a:t>
            </a:r>
          </a:p>
          <a:p>
            <a:r>
              <a:rPr lang="hu-HU" sz="1200" b="0" dirty="0">
                <a:solidFill>
                  <a:schemeClr val="tx1"/>
                </a:solidFill>
              </a:rPr>
              <a:t>Folyamatos monitoring a labdarúgó szezon során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55CD0B0-101B-1481-F803-D77F4FFC4D80}"/>
              </a:ext>
            </a:extLst>
          </p:cNvPr>
          <p:cNvCxnSpPr>
            <a:cxnSpLocks/>
          </p:cNvCxnSpPr>
          <p:nvPr/>
        </p:nvCxnSpPr>
        <p:spPr bwMode="auto">
          <a:xfrm>
            <a:off x="601130" y="3073396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B4B4B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A5E36EE-471B-877F-60DE-F458B6C9B01B}"/>
              </a:ext>
            </a:extLst>
          </p:cNvPr>
          <p:cNvCxnSpPr>
            <a:cxnSpLocks/>
          </p:cNvCxnSpPr>
          <p:nvPr/>
        </p:nvCxnSpPr>
        <p:spPr bwMode="auto">
          <a:xfrm>
            <a:off x="618062" y="4258731"/>
            <a:ext cx="812006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B4B4B4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78F7C26E-664F-CAEB-9EBD-ADD8ECF0D140}"/>
              </a:ext>
            </a:extLst>
          </p:cNvPr>
          <p:cNvSpPr txBox="1"/>
          <p:nvPr/>
        </p:nvSpPr>
        <p:spPr>
          <a:xfrm>
            <a:off x="414862" y="4743563"/>
            <a:ext cx="206090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700" dirty="0">
                <a:solidFill>
                  <a:schemeClr val="tx1"/>
                </a:solidFill>
              </a:rPr>
              <a:t>Megfelelés vizsgálata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C152EF-3FBA-778E-EC24-FB48BB4EDA58}"/>
              </a:ext>
            </a:extLst>
          </p:cNvPr>
          <p:cNvSpPr txBox="1"/>
          <p:nvPr/>
        </p:nvSpPr>
        <p:spPr>
          <a:xfrm>
            <a:off x="2955073" y="4814548"/>
            <a:ext cx="2785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Kritériumok</a:t>
            </a:r>
          </a:p>
          <a:p>
            <a:r>
              <a:rPr lang="hu-HU" sz="1200" b="0" dirty="0">
                <a:solidFill>
                  <a:schemeClr val="tx1"/>
                </a:solidFill>
              </a:rPr>
              <a:t>Indikátorok (1,2,3) és Lejárt tartozások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8A704F-34C6-5A34-FACB-A7162F03080F}"/>
              </a:ext>
            </a:extLst>
          </p:cNvPr>
          <p:cNvSpPr txBox="1"/>
          <p:nvPr/>
        </p:nvSpPr>
        <p:spPr>
          <a:xfrm>
            <a:off x="6178573" y="4906880"/>
            <a:ext cx="27151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0" dirty="0">
                <a:solidFill>
                  <a:schemeClr val="tx1"/>
                </a:solidFill>
              </a:rPr>
              <a:t>Célértékek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20A55B5-78A9-A37E-BBAA-EC45883F598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725749" y="1705446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33E4B8D-76CB-9913-5FAA-7E75486BAFF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655" y="1722380"/>
            <a:ext cx="60960" cy="38938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D308BA8-E5BD-7B4E-9388-9B47133F5E13}"/>
              </a:ext>
            </a:extLst>
          </p:cNvPr>
          <p:cNvCxnSpPr>
            <a:cxnSpLocks/>
          </p:cNvCxnSpPr>
          <p:nvPr/>
        </p:nvCxnSpPr>
        <p:spPr bwMode="auto">
          <a:xfrm>
            <a:off x="554565" y="5651513"/>
            <a:ext cx="8229113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205557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qdSMRQpBYGLKM4xv2._J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Wb3RJxrV_LbgEkvEzO2d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inXDC93HkCFMINp5lupB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dfzNVmwXJQKNzWMWcueR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TXA_e_hPmpUhiddRtwuo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QI.Z77CxY1C9WXKW3n47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qwjqON9tFLTb9D5bM6K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3gzC3CTRF1kl9HOwJWd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PWydhGXmgKShxfZiOrM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GDN68wVYbnW4x5otTzBQ"/>
</p:tagLst>
</file>

<file path=ppt/theme/theme1.xml><?xml version="1.0" encoding="utf-8"?>
<a:theme xmlns:a="http://schemas.openxmlformats.org/drawingml/2006/main" name="1_EY_Hand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EY_Hando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EY_Handout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000000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38432</TotalTime>
  <Words>2816</Words>
  <Application>Microsoft Office PowerPoint</Application>
  <PresentationFormat>On-screen Show (4:3)</PresentationFormat>
  <Paragraphs>548</Paragraphs>
  <Slides>44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1_EY_Handout</vt:lpstr>
      <vt:lpstr>think-cell Slide</vt:lpstr>
      <vt:lpstr>MSPhotoEd.3</vt:lpstr>
      <vt:lpstr> MLSZ Klublicenc alapeljárás áttekintése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Egyablakos ügyintézés PMR és IFA között általános információk</vt:lpstr>
      <vt:lpstr>Egyablakos ügyintézés PMR és IFA között általános információk</vt:lpstr>
      <vt:lpstr>Egyablakos ügyintézésre nem jogosultak köre</vt:lpstr>
      <vt:lpstr>0. Egyablakos ügyintézés menete</vt:lpstr>
      <vt:lpstr>1. PMR adatszolgáltatás kiírása </vt:lpstr>
      <vt:lpstr>2. Adatok feltöltése a PMR-be</vt:lpstr>
      <vt:lpstr>3. Adatok IFA-ba való átadásának technikai megvalósítása</vt:lpstr>
      <vt:lpstr>4. Egyablakos ügyintézés menete</vt:lpstr>
      <vt:lpstr>5. Egyablakos ügyintézés menete</vt:lpstr>
      <vt:lpstr>6/1 Egyablakos ügyintézés menete</vt:lpstr>
      <vt:lpstr>6/2. Egyablakos ügyintézés menete</vt:lpstr>
      <vt:lpstr>PowerPoint Presentation</vt:lpstr>
      <vt:lpstr>PowerPoint Presentation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(Arial bold 30 point) second line title</dc:title>
  <dc:creator>Image</dc:creator>
  <cp:lastModifiedBy>Juhász László</cp:lastModifiedBy>
  <cp:revision>813</cp:revision>
  <cp:lastPrinted>2012-11-27T07:56:04Z</cp:lastPrinted>
  <dcterms:created xsi:type="dcterms:W3CDTF">2008-02-13T13:43:07Z</dcterms:created>
  <dcterms:modified xsi:type="dcterms:W3CDTF">2024-01-23T22:47:58Z</dcterms:modified>
</cp:coreProperties>
</file>