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9" r:id="rId2"/>
    <p:sldId id="761" r:id="rId3"/>
    <p:sldId id="727" r:id="rId4"/>
    <p:sldId id="680" r:id="rId5"/>
    <p:sldId id="738" r:id="rId6"/>
    <p:sldId id="732" r:id="rId7"/>
    <p:sldId id="748" r:id="rId8"/>
    <p:sldId id="760" r:id="rId9"/>
    <p:sldId id="749" r:id="rId10"/>
    <p:sldId id="762" r:id="rId11"/>
    <p:sldId id="763" r:id="rId12"/>
    <p:sldId id="688" r:id="rId13"/>
    <p:sldId id="764" r:id="rId14"/>
    <p:sldId id="765" r:id="rId15"/>
    <p:sldId id="734" r:id="rId16"/>
    <p:sldId id="677" r:id="rId17"/>
    <p:sldId id="737" r:id="rId18"/>
  </p:sldIdLst>
  <p:sldSz cx="9144000" cy="6858000" type="screen4x3"/>
  <p:notesSz cx="6797675" cy="9928225"/>
  <p:custDataLst>
    <p:tags r:id="rId21"/>
  </p:custDataLst>
  <p:defaultTextStyle>
    <a:defPPr>
      <a:defRPr lang="en-US"/>
    </a:defPPr>
    <a:lvl1pPr algn="l" rtl="0" fontAlgn="base">
      <a:spcBef>
        <a:spcPct val="0"/>
      </a:spcBef>
      <a:spcAft>
        <a:spcPct val="0"/>
      </a:spcAft>
      <a:defRPr sz="3200" b="1" kern="1200">
        <a:solidFill>
          <a:schemeClr val="bg1"/>
        </a:solidFill>
        <a:latin typeface="Arial" charset="0"/>
        <a:ea typeface="+mn-ea"/>
        <a:cs typeface="+mn-cs"/>
      </a:defRPr>
    </a:lvl1pPr>
    <a:lvl2pPr marL="457200" algn="l" rtl="0" fontAlgn="base">
      <a:spcBef>
        <a:spcPct val="0"/>
      </a:spcBef>
      <a:spcAft>
        <a:spcPct val="0"/>
      </a:spcAft>
      <a:defRPr sz="3200" b="1" kern="1200">
        <a:solidFill>
          <a:schemeClr val="bg1"/>
        </a:solidFill>
        <a:latin typeface="Arial" charset="0"/>
        <a:ea typeface="+mn-ea"/>
        <a:cs typeface="+mn-cs"/>
      </a:defRPr>
    </a:lvl2pPr>
    <a:lvl3pPr marL="914400" algn="l" rtl="0" fontAlgn="base">
      <a:spcBef>
        <a:spcPct val="0"/>
      </a:spcBef>
      <a:spcAft>
        <a:spcPct val="0"/>
      </a:spcAft>
      <a:defRPr sz="3200" b="1" kern="1200">
        <a:solidFill>
          <a:schemeClr val="bg1"/>
        </a:solidFill>
        <a:latin typeface="Arial" charset="0"/>
        <a:ea typeface="+mn-ea"/>
        <a:cs typeface="+mn-cs"/>
      </a:defRPr>
    </a:lvl3pPr>
    <a:lvl4pPr marL="1371600" algn="l" rtl="0" fontAlgn="base">
      <a:spcBef>
        <a:spcPct val="0"/>
      </a:spcBef>
      <a:spcAft>
        <a:spcPct val="0"/>
      </a:spcAft>
      <a:defRPr sz="3200" b="1" kern="1200">
        <a:solidFill>
          <a:schemeClr val="bg1"/>
        </a:solidFill>
        <a:latin typeface="Arial" charset="0"/>
        <a:ea typeface="+mn-ea"/>
        <a:cs typeface="+mn-cs"/>
      </a:defRPr>
    </a:lvl4pPr>
    <a:lvl5pPr marL="1828800" algn="l" rtl="0" fontAlgn="base">
      <a:spcBef>
        <a:spcPct val="0"/>
      </a:spcBef>
      <a:spcAft>
        <a:spcPct val="0"/>
      </a:spcAft>
      <a:defRPr sz="3200" b="1" kern="1200">
        <a:solidFill>
          <a:schemeClr val="bg1"/>
        </a:solidFill>
        <a:latin typeface="Arial" charset="0"/>
        <a:ea typeface="+mn-ea"/>
        <a:cs typeface="+mn-cs"/>
      </a:defRPr>
    </a:lvl5pPr>
    <a:lvl6pPr marL="2286000" algn="l" defTabSz="914400" rtl="0" eaLnBrk="1" latinLnBrk="0" hangingPunct="1">
      <a:defRPr sz="3200" b="1" kern="1200">
        <a:solidFill>
          <a:schemeClr val="bg1"/>
        </a:solidFill>
        <a:latin typeface="Arial" charset="0"/>
        <a:ea typeface="+mn-ea"/>
        <a:cs typeface="+mn-cs"/>
      </a:defRPr>
    </a:lvl6pPr>
    <a:lvl7pPr marL="2743200" algn="l" defTabSz="914400" rtl="0" eaLnBrk="1" latinLnBrk="0" hangingPunct="1">
      <a:defRPr sz="3200" b="1" kern="1200">
        <a:solidFill>
          <a:schemeClr val="bg1"/>
        </a:solidFill>
        <a:latin typeface="Arial" charset="0"/>
        <a:ea typeface="+mn-ea"/>
        <a:cs typeface="+mn-cs"/>
      </a:defRPr>
    </a:lvl7pPr>
    <a:lvl8pPr marL="3200400" algn="l" defTabSz="914400" rtl="0" eaLnBrk="1" latinLnBrk="0" hangingPunct="1">
      <a:defRPr sz="3200" b="1" kern="1200">
        <a:solidFill>
          <a:schemeClr val="bg1"/>
        </a:solidFill>
        <a:latin typeface="Arial" charset="0"/>
        <a:ea typeface="+mn-ea"/>
        <a:cs typeface="+mn-cs"/>
      </a:defRPr>
    </a:lvl8pPr>
    <a:lvl9pPr marL="3657600" algn="l" defTabSz="914400" rtl="0" eaLnBrk="1" latinLnBrk="0" hangingPunct="1">
      <a:defRPr sz="32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917">
          <p15:clr>
            <a:srgbClr val="A4A3A4"/>
          </p15:clr>
        </p15:guide>
        <p15:guide id="2" orient="horz" pos="4082">
          <p15:clr>
            <a:srgbClr val="A4A3A4"/>
          </p15:clr>
        </p15:guide>
        <p15:guide id="3" orient="horz" pos="2160">
          <p15:clr>
            <a:srgbClr val="A4A3A4"/>
          </p15:clr>
        </p15:guide>
        <p15:guide id="4" pos="5476">
          <p15:clr>
            <a:srgbClr val="A4A3A4"/>
          </p15:clr>
        </p15:guide>
        <p15:guide id="5" pos="284">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Gudra Tamás" initials="DGT" lastIdx="7" clrIdx="0"/>
  <p:cmAuthor id="1" name="Reményi Gergely" initials="RG" lastIdx="38" clrIdx="1"/>
  <p:cmAuthor id="2" name="Juhász Gábor" initials="JG" lastIdx="0" clrIdx="2">
    <p:extLst>
      <p:ext uri="{19B8F6BF-5375-455C-9EA6-DF929625EA0E}">
        <p15:presenceInfo xmlns:p15="http://schemas.microsoft.com/office/powerpoint/2012/main" userId="S-1-5-21-4203349053-1878770204-2305944490-6644" providerId="AD"/>
      </p:ext>
    </p:extLst>
  </p:cmAuthor>
  <p:cmAuthor id="3" name="Pogácsás János" initials="PJ" lastIdx="7" clrIdx="3">
    <p:extLst>
      <p:ext uri="{19B8F6BF-5375-455C-9EA6-DF929625EA0E}">
        <p15:presenceInfo xmlns:p15="http://schemas.microsoft.com/office/powerpoint/2012/main" userId="S::pogacsas_janos@mlsz.hu::82ae17eb-32f5-475b-a530-d625a2c14b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00"/>
    <a:srgbClr val="FF0000"/>
    <a:srgbClr val="000000"/>
    <a:srgbClr val="B4B4B4"/>
    <a:srgbClr val="666666"/>
    <a:srgbClr val="F1F1F1"/>
    <a:srgbClr val="F0F0F0"/>
    <a:srgbClr val="FA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127" autoAdjust="0"/>
  </p:normalViewPr>
  <p:slideViewPr>
    <p:cSldViewPr snapToGrid="0" showGuides="1">
      <p:cViewPr varScale="1">
        <p:scale>
          <a:sx n="82" d="100"/>
          <a:sy n="82" d="100"/>
        </p:scale>
        <p:origin x="1363" y="72"/>
      </p:cViewPr>
      <p:guideLst>
        <p:guide orient="horz" pos="917"/>
        <p:guide orient="horz" pos="4082"/>
        <p:guide orient="horz" pos="2160"/>
        <p:guide pos="5476"/>
        <p:guide pos="2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p:scale>
          <a:sx n="100" d="100"/>
          <a:sy n="100" d="100"/>
        </p:scale>
        <p:origin x="1651" y="-1555"/>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53" name="Line 21"/>
          <p:cNvSpPr>
            <a:spLocks noChangeShapeType="1"/>
          </p:cNvSpPr>
          <p:nvPr/>
        </p:nvSpPr>
        <p:spPr bwMode="auto">
          <a:xfrm flipV="1">
            <a:off x="496888" y="485853"/>
            <a:ext cx="5656262" cy="1588"/>
          </a:xfrm>
          <a:prstGeom prst="line">
            <a:avLst/>
          </a:prstGeom>
          <a:noFill/>
          <a:ln w="28575">
            <a:solidFill>
              <a:schemeClr val="tx1"/>
            </a:solidFill>
            <a:round/>
            <a:headEnd type="none" w="sm" len="sm"/>
            <a:tailEnd type="none" w="sm" len="sm"/>
          </a:ln>
          <a:effectLst/>
        </p:spPr>
        <p:txBody>
          <a:bodyPr lIns="91440" tIns="45719" rIns="91440" bIns="45719"/>
          <a:lstStyle/>
          <a:p>
            <a:pPr>
              <a:defRPr/>
            </a:pPr>
            <a:endParaRPr lang="en-GB"/>
          </a:p>
        </p:txBody>
      </p:sp>
      <p:sp>
        <p:nvSpPr>
          <p:cNvPr id="6" name="Header Placeholder 5"/>
          <p:cNvSpPr>
            <a:spLocks noGrp="1"/>
          </p:cNvSpPr>
          <p:nvPr>
            <p:ph type="hdr" sz="quarter"/>
          </p:nvPr>
        </p:nvSpPr>
        <p:spPr bwMode="auto">
          <a:xfrm>
            <a:off x="1" y="0"/>
            <a:ext cx="2946400" cy="496968"/>
          </a:xfrm>
          <a:prstGeom prst="rect">
            <a:avLst/>
          </a:prstGeom>
          <a:noFill/>
          <a:ln w="9525">
            <a:noFill/>
            <a:miter lim="800000"/>
            <a:headEnd/>
            <a:tailEnd/>
          </a:ln>
        </p:spPr>
        <p:txBody>
          <a:bodyPr vert="horz" wrap="square" lIns="93768" tIns="46884" rIns="93768" bIns="46884" numCol="1" anchor="t" anchorCtr="0" compatLnSpc="1">
            <a:prstTxWarp prst="textNoShape">
              <a:avLst/>
            </a:prstTxWarp>
          </a:bodyPr>
          <a:lstStyle>
            <a:lvl1pPr defTabSz="936624">
              <a:defRPr sz="1300"/>
            </a:lvl1pPr>
          </a:lstStyle>
          <a:p>
            <a:endParaRPr lang="en-GB"/>
          </a:p>
        </p:txBody>
      </p:sp>
    </p:spTree>
    <p:extLst>
      <p:ext uri="{BB962C8B-B14F-4D97-AF65-F5344CB8AC3E}">
        <p14:creationId xmlns:p14="http://schemas.microsoft.com/office/powerpoint/2010/main" val="3798408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5.wmf"/><Relationship Id="rId1" Type="http://schemas.openxmlformats.org/officeDocument/2006/relationships/theme" Target="../theme/theme2.xml"/><Relationship Id="rId5" Type="http://schemas.openxmlformats.org/officeDocument/2006/relationships/image" Target="../media/image7.wmf"/><Relationship Id="rId4" Type="http://schemas.openxmlformats.org/officeDocument/2006/relationships/image" Target="../media/image6.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8" name="Rectangle 4"/>
          <p:cNvSpPr>
            <a:spLocks noGrp="1" noRot="1" noChangeAspect="1" noChangeArrowheads="1" noTextEdit="1"/>
          </p:cNvSpPr>
          <p:nvPr>
            <p:ph type="sldImg" idx="2"/>
          </p:nvPr>
        </p:nvSpPr>
        <p:spPr bwMode="auto">
          <a:xfrm>
            <a:off x="254000" y="773113"/>
            <a:ext cx="2838450" cy="21304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382589" y="3021496"/>
            <a:ext cx="6034087" cy="6182713"/>
          </a:xfrm>
          <a:prstGeom prst="rect">
            <a:avLst/>
          </a:prstGeom>
          <a:noFill/>
          <a:ln w="9525">
            <a:noFill/>
            <a:miter lim="800000"/>
            <a:headEnd/>
            <a:tailEnd/>
          </a:ln>
        </p:spPr>
        <p:txBody>
          <a:bodyPr vert="horz" wrap="square" lIns="95186" tIns="47593" rIns="95186" bIns="47593"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210" name="Rectangle 18"/>
          <p:cNvSpPr>
            <a:spLocks noChangeArrowheads="1"/>
          </p:cNvSpPr>
          <p:nvPr/>
        </p:nvSpPr>
        <p:spPr bwMode="auto">
          <a:xfrm>
            <a:off x="1387475" y="538248"/>
            <a:ext cx="571500" cy="304849"/>
          </a:xfrm>
          <a:prstGeom prst="rect">
            <a:avLst/>
          </a:prstGeom>
          <a:noFill/>
          <a:ln w="9525">
            <a:noFill/>
            <a:miter lim="800000"/>
            <a:headEnd/>
            <a:tailEnd/>
          </a:ln>
          <a:effectLst/>
        </p:spPr>
        <p:txBody>
          <a:bodyPr lIns="0" tIns="0" rIns="0" bIns="0"/>
          <a:lstStyle/>
          <a:p>
            <a:pPr defTabSz="936624"/>
            <a:r>
              <a:rPr lang="en-US" sz="1100" b="0" dirty="0">
                <a:solidFill>
                  <a:srgbClr val="000000"/>
                </a:solidFill>
                <a:cs typeface="Arial" charset="0"/>
              </a:rPr>
              <a:t>Page </a:t>
            </a:r>
            <a:fld id="{A51796A0-7736-4CD4-A859-94423C9232DE}" type="slidenum">
              <a:rPr lang="en-US" sz="1100" b="0">
                <a:solidFill>
                  <a:srgbClr val="000000"/>
                </a:solidFill>
                <a:cs typeface="Arial" charset="0"/>
              </a:rPr>
              <a:pPr defTabSz="936624"/>
              <a:t>‹#›</a:t>
            </a:fld>
            <a:endParaRPr lang="en-US" sz="1100" b="0" dirty="0">
              <a:solidFill>
                <a:srgbClr val="000000"/>
              </a:solidFill>
              <a:cs typeface="Arial" charset="0"/>
            </a:endParaRPr>
          </a:p>
        </p:txBody>
      </p:sp>
      <p:pic>
        <p:nvPicPr>
          <p:cNvPr id="1033" name="Picture 5" descr="flipchart"/>
          <p:cNvPicPr>
            <a:picLocks noChangeAspect="1" noChangeArrowheads="1"/>
          </p:cNvPicPr>
          <p:nvPr/>
        </p:nvPicPr>
        <p:blipFill>
          <a:blip r:embed="rId2"/>
          <a:srcRect/>
          <a:stretch>
            <a:fillRect/>
          </a:stretch>
        </p:blipFill>
        <p:spPr bwMode="auto">
          <a:xfrm>
            <a:off x="5522914" y="1673493"/>
            <a:ext cx="295275" cy="685909"/>
          </a:xfrm>
          <a:prstGeom prst="rect">
            <a:avLst/>
          </a:prstGeom>
          <a:noFill/>
          <a:ln w="9525">
            <a:noFill/>
            <a:miter lim="800000"/>
            <a:headEnd/>
            <a:tailEnd/>
          </a:ln>
        </p:spPr>
      </p:pic>
      <p:graphicFrame>
        <p:nvGraphicFramePr>
          <p:cNvPr id="1026" name="Object 7"/>
          <p:cNvGraphicFramePr>
            <a:graphicFrameLocks noChangeAspect="1"/>
          </p:cNvGraphicFramePr>
          <p:nvPr/>
        </p:nvGraphicFramePr>
        <p:xfrm>
          <a:off x="4452939" y="1746529"/>
          <a:ext cx="534987" cy="535073"/>
        </p:xfrm>
        <a:graphic>
          <a:graphicData uri="http://schemas.openxmlformats.org/presentationml/2006/ole">
            <mc:AlternateContent xmlns:mc="http://schemas.openxmlformats.org/markup-compatibility/2006">
              <mc:Choice xmlns:v="urn:schemas-microsoft-com:vml" Requires="v">
                <p:oleObj r:id="rId3" imgW="476316" imgH="476316" progId="MSPhotoEd.3">
                  <p:embed/>
                </p:oleObj>
              </mc:Choice>
              <mc:Fallback>
                <p:oleObj r:id="rId3" imgW="476316" imgH="476316" progId="MSPhotoEd.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2939" y="1746529"/>
                        <a:ext cx="534987" cy="5350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4" name="Picture 17"/>
          <p:cNvPicPr>
            <a:picLocks noChangeAspect="1" noChangeArrowheads="1"/>
          </p:cNvPicPr>
          <p:nvPr/>
        </p:nvPicPr>
        <p:blipFill>
          <a:blip r:embed="rId5"/>
          <a:srcRect/>
          <a:stretch>
            <a:fillRect/>
          </a:stretch>
        </p:blipFill>
        <p:spPr bwMode="auto">
          <a:xfrm>
            <a:off x="3327401" y="1767172"/>
            <a:ext cx="669925" cy="528721"/>
          </a:xfrm>
          <a:prstGeom prst="rect">
            <a:avLst/>
          </a:prstGeom>
          <a:noFill/>
          <a:ln w="9525">
            <a:noFill/>
            <a:miter lim="800000"/>
            <a:headEnd/>
            <a:tailEnd/>
          </a:ln>
        </p:spPr>
      </p:pic>
    </p:spTree>
    <p:extLst>
      <p:ext uri="{BB962C8B-B14F-4D97-AF65-F5344CB8AC3E}">
        <p14:creationId xmlns:p14="http://schemas.microsoft.com/office/powerpoint/2010/main" val="3014901705"/>
      </p:ext>
    </p:extLst>
  </p:cSld>
  <p:clrMap bg1="lt1" tx1="dk1" bg2="lt2" tx2="dk2" accent1="accent1" accent2="accent2" accent3="accent3" accent4="accent4" accent5="accent5" accent6="accent6" hlink="hlink" folHlink="folHlink"/>
  <p:notesStyle>
    <a:lvl1pPr algn="l" rtl="0" eaLnBrk="0" fontAlgn="base" hangingPunct="0">
      <a:spcBef>
        <a:spcPts val="6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238125" indent="-238125" algn="l" rtl="0" eaLnBrk="0" fontAlgn="base" hangingPunct="0">
      <a:spcBef>
        <a:spcPts val="3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457200" indent="-219075" algn="l" rtl="0" eaLnBrk="0" fontAlgn="base" hangingPunct="0">
      <a:spcBef>
        <a:spcPts val="3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695325" indent="-238125" algn="l" rtl="0" eaLnBrk="0" fontAlgn="base" hangingPunct="0">
      <a:spcBef>
        <a:spcPts val="150"/>
      </a:spcBef>
      <a:spcAft>
        <a:spcPct val="0"/>
      </a:spcAft>
      <a:buClr>
        <a:srgbClr val="FFD200"/>
      </a:buClr>
      <a:buSzPct val="75000"/>
      <a:buFont typeface="Arial" charset="0"/>
      <a:buChar char="►"/>
      <a:defRPr sz="1000" kern="1200">
        <a:solidFill>
          <a:schemeClr val="tx1"/>
        </a:solidFill>
        <a:latin typeface="Arial" charset="0"/>
        <a:ea typeface="+mn-ea"/>
        <a:cs typeface="+mn-cs"/>
      </a:defRPr>
    </a:lvl4pPr>
    <a:lvl5pPr marL="914400" indent="-219075" algn="l" rtl="0" eaLnBrk="0" fontAlgn="base" hangingPunct="0">
      <a:spcBef>
        <a:spcPts val="150"/>
      </a:spcBef>
      <a:spcAft>
        <a:spcPct val="0"/>
      </a:spcAft>
      <a:buClr>
        <a:srgbClr val="FFD200"/>
      </a:buClr>
      <a:buSzPct val="75000"/>
      <a:buFont typeface="Arial" charset="0"/>
      <a:buChar char="►"/>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Slide Image Placeholder 8"/>
          <p:cNvSpPr>
            <a:spLocks noGrp="1" noRot="1" noChangeAspect="1" noTextEdit="1"/>
          </p:cNvSpPr>
          <p:nvPr>
            <p:ph type="sldImg"/>
          </p:nvPr>
        </p:nvSpPr>
        <p:spPr>
          <a:ln/>
        </p:spPr>
      </p:sp>
      <p:sp>
        <p:nvSpPr>
          <p:cNvPr id="135171" name="Notes Placeholder 9"/>
          <p:cNvSpPr>
            <a:spLocks noGrp="1"/>
          </p:cNvSpPr>
          <p:nvPr>
            <p:ph type="body" idx="1"/>
          </p:nvPr>
        </p:nvSpPr>
        <p:spPr/>
        <p:txBody>
          <a:bodyPr/>
          <a:lstStyle/>
          <a:p>
            <a:pPr eaLnBrk="1" hangingPunct="1"/>
            <a:endParaRPr lang="en-GB" dirty="0"/>
          </a:p>
        </p:txBody>
      </p:sp>
      <p:sp>
        <p:nvSpPr>
          <p:cNvPr id="135175" name="Rectangle 18"/>
          <p:cNvSpPr>
            <a:spLocks noChangeArrowheads="1"/>
          </p:cNvSpPr>
          <p:nvPr/>
        </p:nvSpPr>
        <p:spPr bwMode="auto">
          <a:xfrm>
            <a:off x="5221289" y="1482962"/>
            <a:ext cx="854075" cy="1101902"/>
          </a:xfrm>
          <a:prstGeom prst="rect">
            <a:avLst/>
          </a:prstGeom>
          <a:solidFill>
            <a:schemeClr val="bg1">
              <a:alpha val="89803"/>
            </a:schemeClr>
          </a:solidFill>
          <a:ln w="9525" algn="ctr">
            <a:solidFill>
              <a:srgbClr val="000000">
                <a:alpha val="0"/>
              </a:srgbClr>
            </a:solidFill>
            <a:miter lim="800000"/>
            <a:headEnd/>
            <a:tailEnd/>
          </a:ln>
        </p:spPr>
        <p:txBody>
          <a:bodyPr wrap="none" lIns="88194" tIns="44097" rIns="88194" bIns="44097" anchor="ctr"/>
          <a:lstStyle/>
          <a:p>
            <a:pPr defTabSz="882648"/>
            <a:endParaRPr lang="en-GB" sz="3100" dirty="0"/>
          </a:p>
        </p:txBody>
      </p:sp>
      <p:sp>
        <p:nvSpPr>
          <p:cNvPr id="135176" name="Rectangle 19"/>
          <p:cNvSpPr>
            <a:spLocks noChangeArrowheads="1"/>
          </p:cNvSpPr>
          <p:nvPr/>
        </p:nvSpPr>
        <p:spPr bwMode="auto">
          <a:xfrm>
            <a:off x="4252914" y="1482962"/>
            <a:ext cx="854075" cy="1101902"/>
          </a:xfrm>
          <a:prstGeom prst="rect">
            <a:avLst/>
          </a:prstGeom>
          <a:solidFill>
            <a:schemeClr val="bg1">
              <a:alpha val="89803"/>
            </a:schemeClr>
          </a:solidFill>
          <a:ln w="9525" algn="ctr">
            <a:solidFill>
              <a:srgbClr val="000000">
                <a:alpha val="0"/>
              </a:srgbClr>
            </a:solidFill>
            <a:miter lim="800000"/>
            <a:headEnd/>
            <a:tailEnd/>
          </a:ln>
        </p:spPr>
        <p:txBody>
          <a:bodyPr wrap="none" lIns="88194" tIns="44097" rIns="88194" bIns="44097" anchor="ctr"/>
          <a:lstStyle/>
          <a:p>
            <a:pPr defTabSz="882648"/>
            <a:endParaRPr lang="en-GB" sz="3100" dirty="0"/>
          </a:p>
        </p:txBody>
      </p:sp>
    </p:spTree>
    <p:extLst>
      <p:ext uri="{BB962C8B-B14F-4D97-AF65-F5344CB8AC3E}">
        <p14:creationId xmlns:p14="http://schemas.microsoft.com/office/powerpoint/2010/main" val="135812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 name="Rectangle 3"/>
          <p:cNvSpPr>
            <a:spLocks noGrp="1" noChangeArrowheads="1"/>
          </p:cNvSpPr>
          <p:nvPr>
            <p:ph type="ctrTitle"/>
          </p:nvPr>
        </p:nvSpPr>
        <p:spPr>
          <a:xfrm>
            <a:off x="3059113" y="3457575"/>
            <a:ext cx="5543550" cy="908050"/>
          </a:xfrm>
        </p:spPr>
        <p:txBody>
          <a:bodyPr tIns="0"/>
          <a:lstStyle>
            <a:lvl1pPr>
              <a:defRPr/>
            </a:lvl1pPr>
          </a:lstStyle>
          <a:p>
            <a:r>
              <a:rPr lang="en-US" dirty="0"/>
              <a:t>Click to edit Master title style</a:t>
            </a:r>
          </a:p>
        </p:txBody>
      </p:sp>
      <p:sp>
        <p:nvSpPr>
          <p:cNvPr id="9" name="Rectangle 4"/>
          <p:cNvSpPr>
            <a:spLocks noGrp="1" noChangeArrowheads="1"/>
          </p:cNvSpPr>
          <p:nvPr>
            <p:ph type="subTitle" idx="1"/>
          </p:nvPr>
        </p:nvSpPr>
        <p:spPr>
          <a:xfrm>
            <a:off x="3062288" y="4354513"/>
            <a:ext cx="5541962" cy="1019175"/>
          </a:xfrm>
        </p:spPr>
        <p:txBody>
          <a:bodyPr/>
          <a:lstStyle>
            <a:lvl1pPr marL="0" indent="0">
              <a:lnSpc>
                <a:spcPct val="85000"/>
              </a:lnSpc>
              <a:buFont typeface="Arial" charset="0"/>
              <a:buNone/>
              <a:defRPr sz="2000"/>
            </a:lvl1pPr>
          </a:lstStyle>
          <a:p>
            <a:r>
              <a:rPr lang="en-US"/>
              <a:t>Click to edit Master subtitle style</a:t>
            </a:r>
          </a:p>
        </p:txBody>
      </p:sp>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7526" y="834117"/>
            <a:ext cx="3672568" cy="36725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6" descr="14H00249 grayscale"/>
          <p:cNvPicPr>
            <a:picLocks noChangeAspect="1" noChangeArrowheads="1"/>
          </p:cNvPicPr>
          <p:nvPr userDrawn="1"/>
        </p:nvPicPr>
        <p:blipFill>
          <a:blip r:embed="rId2"/>
          <a:srcRect/>
          <a:stretch>
            <a:fillRect/>
          </a:stretch>
        </p:blipFill>
        <p:spPr bwMode="auto">
          <a:xfrm>
            <a:off x="469900" y="1147763"/>
            <a:ext cx="8216900" cy="5030787"/>
          </a:xfrm>
          <a:prstGeom prst="rect">
            <a:avLst/>
          </a:prstGeom>
          <a:noFill/>
          <a:ln w="9525">
            <a:noFill/>
            <a:miter lim="800000"/>
            <a:headEnd/>
            <a:tailEnd/>
          </a:ln>
        </p:spPr>
      </p:pic>
      <p:sp>
        <p:nvSpPr>
          <p:cNvPr id="4" name="Rectangle 10"/>
          <p:cNvSpPr>
            <a:spLocks noChangeArrowheads="1"/>
          </p:cNvSpPr>
          <p:nvPr userDrawn="1"/>
        </p:nvSpPr>
        <p:spPr bwMode="auto">
          <a:xfrm>
            <a:off x="165100" y="5765800"/>
            <a:ext cx="8521700" cy="876300"/>
          </a:xfrm>
          <a:prstGeom prst="rect">
            <a:avLst/>
          </a:prstGeom>
          <a:solidFill>
            <a:schemeClr val="bg1"/>
          </a:solidFill>
          <a:ln w="9525" algn="ctr">
            <a:solidFill>
              <a:schemeClr val="accent1">
                <a:alpha val="0"/>
              </a:schemeClr>
            </a:solidFill>
            <a:miter lim="800000"/>
            <a:headEnd/>
            <a:tailEnd/>
          </a:ln>
          <a:effectLst/>
        </p:spPr>
        <p:txBody>
          <a:bodyPr wrap="none" anchor="ctr"/>
          <a:lstStyle/>
          <a:p>
            <a:pPr>
              <a:defRPr/>
            </a:pPr>
            <a:endParaRPr lang="en-GB"/>
          </a:p>
        </p:txBody>
      </p:sp>
      <p:sp>
        <p:nvSpPr>
          <p:cNvPr id="5" name="AutoShape 7"/>
          <p:cNvSpPr>
            <a:spLocks noChangeArrowheads="1"/>
          </p:cNvSpPr>
          <p:nvPr userDrawn="1"/>
        </p:nvSpPr>
        <p:spPr bwMode="auto">
          <a:xfrm flipH="1">
            <a:off x="7734300" y="1147763"/>
            <a:ext cx="952500" cy="5030787"/>
          </a:xfrm>
          <a:prstGeom prst="rtTriangle">
            <a:avLst/>
          </a:prstGeom>
          <a:solidFill>
            <a:schemeClr val="bg1"/>
          </a:solidFill>
          <a:ln w="9525">
            <a:solidFill>
              <a:schemeClr val="accent1">
                <a:alpha val="0"/>
              </a:schemeClr>
            </a:solidFill>
            <a:miter lim="800000"/>
            <a:headEnd/>
            <a:tailEnd/>
          </a:ln>
          <a:effectLst/>
        </p:spPr>
        <p:txBody>
          <a:bodyPr wrap="none" anchor="ctr"/>
          <a:lstStyle/>
          <a:p>
            <a:pPr>
              <a:defRPr/>
            </a:pPr>
            <a:endParaRPr lang="en-GB"/>
          </a:p>
        </p:txBody>
      </p:sp>
      <p:sp>
        <p:nvSpPr>
          <p:cNvPr id="2" name="Title 1"/>
          <p:cNvSpPr>
            <a:spLocks noGrp="1"/>
          </p:cNvSpPr>
          <p:nvPr>
            <p:ph type="title"/>
          </p:nvPr>
        </p:nvSpPr>
        <p:spPr/>
        <p:txBody>
          <a:bodyPr/>
          <a:lstStyle>
            <a:lvl1pPr>
              <a:defRPr>
                <a:solidFill>
                  <a:srgbClr val="000000"/>
                </a:solidFill>
              </a:defRPr>
            </a:lvl1pPr>
          </a:lstStyle>
          <a:p>
            <a:r>
              <a:rPr lang="en-US"/>
              <a:t>Click to edit Master title style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3" name="Objektum 2" hidden="1">
            <a:extLst>
              <a:ext uri="{FF2B5EF4-FFF2-40B4-BE49-F238E27FC236}">
                <a16:creationId xmlns:a16="http://schemas.microsoft.com/office/drawing/2014/main" id="{AD0F4887-DFB4-4063-A170-B67D97467B54}"/>
              </a:ext>
            </a:extLst>
          </p:cNvPr>
          <p:cNvGraphicFramePr>
            <a:graphicFrameLocks noChangeAspect="1"/>
          </p:cNvGraphicFramePr>
          <p:nvPr userDrawn="1">
            <p:custDataLst>
              <p:tags r:id="rId7"/>
            </p:custDataLst>
            <p:extLst>
              <p:ext uri="{D42A27DB-BD31-4B8C-83A1-F6EECF244321}">
                <p14:modId xmlns:p14="http://schemas.microsoft.com/office/powerpoint/2010/main" val="5624332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352" imgH="353" progId="TCLayout.ActiveDocument.1">
                  <p:embed/>
                </p:oleObj>
              </mc:Choice>
              <mc:Fallback>
                <p:oleObj name="think-cell Slide" r:id="rId9" imgW="352" imgH="353" progId="TCLayout.ActiveDocument.1">
                  <p:embed/>
                  <p:pic>
                    <p:nvPicPr>
                      <p:cNvPr id="0" name=""/>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Téglalap 1" hidden="1">
            <a:extLst>
              <a:ext uri="{FF2B5EF4-FFF2-40B4-BE49-F238E27FC236}">
                <a16:creationId xmlns:a16="http://schemas.microsoft.com/office/drawing/2014/main" id="{C2A181CE-84A2-4004-B498-E092E76A7010}"/>
              </a:ext>
            </a:extLst>
          </p:cNvPr>
          <p:cNvSpPr/>
          <p:nvPr userDrawn="1">
            <p:custDataLst>
              <p:tags r:id="rId8"/>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dirty="0">
              <a:ln>
                <a:noFill/>
              </a:ln>
              <a:solidFill>
                <a:schemeClr val="bg1"/>
              </a:solidFill>
              <a:effectLst/>
              <a:latin typeface="Arial" panose="020B0604020202020204" pitchFamily="34" charset="0"/>
              <a:ea typeface="+mj-ea"/>
              <a:cs typeface="+mj-cs"/>
              <a:sym typeface="Arial" panose="020B0604020202020204" pitchFamily="34" charset="0"/>
            </a:endParaRPr>
          </a:p>
        </p:txBody>
      </p:sp>
      <p:sp>
        <p:nvSpPr>
          <p:cNvPr id="66562" name="Rectangle 2"/>
          <p:cNvSpPr>
            <a:spLocks noGrp="1" noChangeArrowheads="1"/>
          </p:cNvSpPr>
          <p:nvPr>
            <p:ph type="title"/>
          </p:nvPr>
        </p:nvSpPr>
        <p:spPr bwMode="auto">
          <a:xfrm>
            <a:off x="457200" y="457200"/>
            <a:ext cx="8234363" cy="8636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r>
              <a:rPr lang="en-US"/>
              <a:t>Click to edit Master title style</a:t>
            </a:r>
          </a:p>
        </p:txBody>
      </p:sp>
      <p:sp>
        <p:nvSpPr>
          <p:cNvPr id="66563" name="Rectangle 3"/>
          <p:cNvSpPr>
            <a:spLocks noGrp="1" noChangeArrowheads="1"/>
          </p:cNvSpPr>
          <p:nvPr>
            <p:ph type="body" idx="1"/>
          </p:nvPr>
        </p:nvSpPr>
        <p:spPr bwMode="auto">
          <a:xfrm>
            <a:off x="455613" y="1500188"/>
            <a:ext cx="8235950" cy="42148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15525" name="Rectangle 5"/>
          <p:cNvSpPr>
            <a:spLocks noChangeArrowheads="1"/>
          </p:cNvSpPr>
          <p:nvPr/>
        </p:nvSpPr>
        <p:spPr bwMode="auto">
          <a:xfrm>
            <a:off x="3255962" y="5948363"/>
            <a:ext cx="3132138" cy="196850"/>
          </a:xfrm>
          <a:prstGeom prst="rect">
            <a:avLst/>
          </a:prstGeom>
          <a:noFill/>
          <a:ln w="9525">
            <a:noFill/>
            <a:miter lim="800000"/>
            <a:headEnd/>
            <a:tailEnd/>
          </a:ln>
          <a:effectLst/>
        </p:spPr>
        <p:txBody>
          <a:bodyPr lIns="0" tIns="0" rIns="0" bIns="0"/>
          <a:lstStyle/>
          <a:p>
            <a:pPr>
              <a:defRPr/>
            </a:pPr>
            <a:r>
              <a:rPr lang="hu-HU" sz="1100" b="0" baseline="0" dirty="0">
                <a:solidFill>
                  <a:srgbClr val="000000"/>
                </a:solidFill>
                <a:cs typeface="Arial" charset="0"/>
              </a:rPr>
              <a:t>A Klublicenc Szabályzat és Alapeljárás változásai </a:t>
            </a:r>
            <a:endParaRPr lang="en-US" sz="1100" b="0" dirty="0">
              <a:solidFill>
                <a:srgbClr val="000000"/>
              </a:solidFill>
              <a:cs typeface="Arial" charset="0"/>
            </a:endParaRPr>
          </a:p>
        </p:txBody>
      </p:sp>
      <p:sp>
        <p:nvSpPr>
          <p:cNvPr id="1515526" name="Rectangle 6"/>
          <p:cNvSpPr>
            <a:spLocks noChangeArrowheads="1"/>
          </p:cNvSpPr>
          <p:nvPr/>
        </p:nvSpPr>
        <p:spPr bwMode="auto">
          <a:xfrm>
            <a:off x="1936750" y="5948363"/>
            <a:ext cx="663575" cy="196850"/>
          </a:xfrm>
          <a:prstGeom prst="rect">
            <a:avLst/>
          </a:prstGeom>
          <a:noFill/>
          <a:ln w="9525">
            <a:noFill/>
            <a:miter lim="800000"/>
            <a:headEnd/>
            <a:tailEnd/>
          </a:ln>
          <a:effectLst/>
        </p:spPr>
        <p:txBody>
          <a:bodyPr lIns="0" tIns="0" rIns="0" bIns="0"/>
          <a:lstStyle/>
          <a:p>
            <a:pPr>
              <a:defRPr/>
            </a:pPr>
            <a:fld id="{A5B7315B-864F-4C6E-B135-EA9C0F11865C}" type="slidenum">
              <a:rPr lang="en-US" sz="1100" b="0" smtClean="0">
                <a:solidFill>
                  <a:srgbClr val="000000"/>
                </a:solidFill>
                <a:cs typeface="Arial" charset="0"/>
              </a:rPr>
              <a:pPr>
                <a:defRPr/>
              </a:pPr>
              <a:t>‹#›</a:t>
            </a:fld>
            <a:r>
              <a:rPr lang="hu-HU" sz="1100" b="0" dirty="0">
                <a:solidFill>
                  <a:srgbClr val="000000"/>
                </a:solidFill>
                <a:cs typeface="Arial" charset="0"/>
              </a:rPr>
              <a:t>. Oldal</a:t>
            </a:r>
            <a:endParaRPr lang="en-US" sz="1100" b="0" dirty="0">
              <a:solidFill>
                <a:srgbClr val="000000"/>
              </a:solidFill>
              <a:cs typeface="Arial" charset="0"/>
            </a:endParaRPr>
          </a:p>
        </p:txBody>
      </p:sp>
      <p:sp>
        <p:nvSpPr>
          <p:cNvPr id="1515527" name="Line 7"/>
          <p:cNvSpPr>
            <a:spLocks noChangeShapeType="1"/>
          </p:cNvSpPr>
          <p:nvPr/>
        </p:nvSpPr>
        <p:spPr bwMode="auto">
          <a:xfrm>
            <a:off x="455613" y="1295400"/>
            <a:ext cx="8229600" cy="0"/>
          </a:xfrm>
          <a:prstGeom prst="line">
            <a:avLst/>
          </a:prstGeom>
          <a:noFill/>
          <a:ln w="12700">
            <a:solidFill>
              <a:schemeClr val="accent3">
                <a:lumMod val="75000"/>
              </a:schemeClr>
            </a:solidFill>
            <a:round/>
            <a:headEnd/>
            <a:tailEnd/>
          </a:ln>
          <a:effectLst/>
        </p:spPr>
        <p:txBody>
          <a:bodyPr wrap="none" anchor="ctr"/>
          <a:lstStyle/>
          <a:p>
            <a:pPr>
              <a:defRPr/>
            </a:pPr>
            <a:endParaRPr lang="en-GB"/>
          </a:p>
        </p:txBody>
      </p:sp>
      <p:sp>
        <p:nvSpPr>
          <p:cNvPr id="1515528" name="Line 8"/>
          <p:cNvSpPr>
            <a:spLocks noChangeShapeType="1"/>
          </p:cNvSpPr>
          <p:nvPr/>
        </p:nvSpPr>
        <p:spPr bwMode="auto">
          <a:xfrm>
            <a:off x="455613" y="5772150"/>
            <a:ext cx="8229600" cy="0"/>
          </a:xfrm>
          <a:prstGeom prst="line">
            <a:avLst/>
          </a:prstGeom>
          <a:noFill/>
          <a:ln w="3175">
            <a:solidFill>
              <a:srgbClr val="646464"/>
            </a:solidFill>
            <a:round/>
            <a:headEnd/>
            <a:tailEnd/>
          </a:ln>
          <a:effectLst/>
        </p:spPr>
        <p:txBody>
          <a:bodyPr wrap="none" anchor="ctr"/>
          <a:lstStyle/>
          <a:p>
            <a:pPr>
              <a:defRPr/>
            </a:pPr>
            <a:endParaRPr lang="en-GB"/>
          </a:p>
        </p:txBody>
      </p:sp>
      <p:sp>
        <p:nvSpPr>
          <p:cNvPr id="1515529" name="Line 9"/>
          <p:cNvSpPr>
            <a:spLocks noChangeShapeType="1"/>
          </p:cNvSpPr>
          <p:nvPr/>
        </p:nvSpPr>
        <p:spPr bwMode="auto">
          <a:xfrm>
            <a:off x="455613" y="457200"/>
            <a:ext cx="8229600" cy="0"/>
          </a:xfrm>
          <a:prstGeom prst="line">
            <a:avLst/>
          </a:prstGeom>
          <a:noFill/>
          <a:ln w="6350">
            <a:solidFill>
              <a:srgbClr val="646464"/>
            </a:solidFill>
            <a:round/>
            <a:headEnd/>
            <a:tailEnd/>
          </a:ln>
          <a:effectLst/>
        </p:spPr>
        <p:txBody>
          <a:bodyPr wrap="none" anchor="ctr"/>
          <a:lstStyle/>
          <a:p>
            <a:pPr>
              <a:defRPr/>
            </a:pPr>
            <a:endParaRPr lang="en-GB"/>
          </a:p>
        </p:txBody>
      </p:sp>
      <p:pic>
        <p:nvPicPr>
          <p:cNvPr id="4098" name="Picture 2" descr="C:\Users\remenyi_gergely\Desktop\MLSZ logo.jp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7696200" y="5927637"/>
            <a:ext cx="661899" cy="66366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06" r:id="rId1"/>
    <p:sldLayoutId id="2147483703" r:id="rId2"/>
    <p:sldLayoutId id="2147483704" r:id="rId3"/>
    <p:sldLayoutId id="2147483705" r:id="rId4"/>
    <p:sldLayoutId id="2147483707" r:id="rId5"/>
  </p:sldLayoutIdLst>
  <p:txStyles>
    <p:title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p:titleStyle>
    <p:body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mailto:pogacsas.janos@mlsz.h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um 4" hidden="1">
            <a:extLst>
              <a:ext uri="{FF2B5EF4-FFF2-40B4-BE49-F238E27FC236}">
                <a16:creationId xmlns:a16="http://schemas.microsoft.com/office/drawing/2014/main" id="{0404FB39-E855-4C7F-B8EE-BF70F6F7AA6B}"/>
              </a:ext>
            </a:extLst>
          </p:cNvPr>
          <p:cNvGraphicFramePr>
            <a:graphicFrameLocks noChangeAspect="1"/>
          </p:cNvGraphicFramePr>
          <p:nvPr>
            <p:custDataLst>
              <p:tags r:id="rId1"/>
            </p:custDataLst>
            <p:extLst>
              <p:ext uri="{D42A27DB-BD31-4B8C-83A1-F6EECF244321}">
                <p14:modId xmlns:p14="http://schemas.microsoft.com/office/powerpoint/2010/main" val="42581471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2" imgH="353" progId="TCLayout.ActiveDocument.1">
                  <p:embed/>
                </p:oleObj>
              </mc:Choice>
              <mc:Fallback>
                <p:oleObj name="think-cell Slide" r:id="rId5" imgW="352" imgH="35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églalap 3" hidden="1">
            <a:extLst>
              <a:ext uri="{FF2B5EF4-FFF2-40B4-BE49-F238E27FC236}">
                <a16:creationId xmlns:a16="http://schemas.microsoft.com/office/drawing/2014/main" id="{F6883080-1A2E-4554-B558-D212ADACCDF5}"/>
              </a:ext>
            </a:extLst>
          </p:cNvPr>
          <p:cNvSpPr/>
          <p:nvPr>
            <p:custDataLst>
              <p:tags r:id="rId2"/>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hu-HU" sz="3000" u="none" strike="noStrike" cap="none" normalizeH="0" dirty="0">
              <a:ln>
                <a:noFill/>
              </a:ln>
              <a:solidFill>
                <a:schemeClr val="bg1"/>
              </a:solidFill>
              <a:effectLst/>
              <a:latin typeface="Arial" panose="020B0604020202020204" pitchFamily="34" charset="0"/>
              <a:ea typeface="+mj-ea"/>
              <a:cs typeface="+mj-cs"/>
              <a:sym typeface="Arial" panose="020B0604020202020204" pitchFamily="34" charset="0"/>
            </a:endParaRPr>
          </a:p>
        </p:txBody>
      </p:sp>
      <p:sp>
        <p:nvSpPr>
          <p:cNvPr id="70658" name="Rectangle 54"/>
          <p:cNvSpPr>
            <a:spLocks noGrp="1" noChangeArrowheads="1"/>
          </p:cNvSpPr>
          <p:nvPr>
            <p:ph type="ctrTitle"/>
          </p:nvPr>
        </p:nvSpPr>
        <p:spPr>
          <a:xfrm>
            <a:off x="1588451" y="4702174"/>
            <a:ext cx="6909341" cy="1343025"/>
          </a:xfrm>
        </p:spPr>
        <p:txBody>
          <a:bodyPr/>
          <a:lstStyle/>
          <a:p>
            <a:pPr algn="ctr" eaLnBrk="1" hangingPunct="1"/>
            <a:r>
              <a:rPr lang="hu-HU" dirty="0">
                <a:solidFill>
                  <a:schemeClr val="tx1"/>
                </a:solidFill>
              </a:rPr>
              <a:t>A Klublicenc Szabályzat és Alapeljárás változásai 2023/24 és 2024/25 között</a:t>
            </a:r>
            <a:endParaRPr lang="en-US" dirty="0">
              <a:solidFill>
                <a:schemeClr val="tx1"/>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0EDEB31F-1ADF-A49D-CBA6-60875E0FE7EE}"/>
              </a:ext>
            </a:extLst>
          </p:cNvPr>
          <p:cNvSpPr>
            <a:spLocks noGrp="1"/>
          </p:cNvSpPr>
          <p:nvPr>
            <p:ph idx="1"/>
          </p:nvPr>
        </p:nvSpPr>
        <p:spPr>
          <a:xfrm>
            <a:off x="454025" y="1340255"/>
            <a:ext cx="8494032" cy="4360749"/>
          </a:xfrm>
        </p:spPr>
        <p:txBody>
          <a:bodyPr/>
          <a:lstStyle/>
          <a:p>
            <a:r>
              <a:rPr lang="hu-HU" sz="1600" u="sng" dirty="0"/>
              <a:t>Férfi és női csapatra vonatkozó különálló eredménykimutatás férfi és női licenckérelem benyújtása esetén</a:t>
            </a:r>
            <a:r>
              <a:rPr lang="hu-HU" sz="1600" dirty="0"/>
              <a:t>: amennyiben a férfi és a női csapatokat ugyanaz a társaság működteti, elkülönített eredménykimutatást kell készíteni a férfi és női licenc felületen.</a:t>
            </a:r>
            <a:endParaRPr lang="hu-HU" sz="1600" b="1" dirty="0"/>
          </a:p>
          <a:p>
            <a:endParaRPr lang="hu-HU" sz="2000" b="1" dirty="0"/>
          </a:p>
          <a:p>
            <a:r>
              <a:rPr lang="hu-HU" sz="1600" dirty="0"/>
              <a:t>Az alábbi kritérium pontok számozása megváltozott az alábbiaknak megfelelően:</a:t>
            </a:r>
          </a:p>
          <a:p>
            <a:r>
              <a:rPr lang="hu-HU" sz="1600" strike="sngStrike" dirty="0">
                <a:effectLst/>
                <a:latin typeface="Calibri" panose="020F0502020204030204" pitchFamily="34" charset="0"/>
                <a:ea typeface="Calibri" panose="020F0502020204030204" pitchFamily="34" charset="0"/>
                <a:cs typeface="Times New Roman" panose="02020603050405020304" pitchFamily="18" charset="0"/>
              </a:rPr>
              <a:t>F.03.3</a:t>
            </a:r>
            <a:r>
              <a:rPr lang="hu-HU" sz="1600" dirty="0">
                <a:effectLst/>
                <a:latin typeface="Calibri" panose="020F0502020204030204" pitchFamily="34" charset="0"/>
                <a:ea typeface="Calibri" panose="020F0502020204030204" pitchFamily="34" charset="0"/>
                <a:cs typeface="Times New Roman" panose="02020603050405020304" pitchFamily="18" charset="0"/>
              </a:rPr>
              <a:t>  </a:t>
            </a:r>
            <a:r>
              <a:rPr lang="hu-H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F.03 </a:t>
            </a:r>
            <a:r>
              <a:rPr lang="hu-HU" sz="1600" dirty="0">
                <a:effectLst/>
                <a:latin typeface="Calibri" panose="020F0502020204030204" pitchFamily="34" charset="0"/>
                <a:ea typeface="Calibri" panose="020F0502020204030204" pitchFamily="34" charset="0"/>
                <a:cs typeface="Times New Roman" panose="02020603050405020304" pitchFamily="18" charset="0"/>
              </a:rPr>
              <a:t>– Átigazolásokhoz kapcsolódó követelések</a:t>
            </a:r>
          </a:p>
          <a:p>
            <a:r>
              <a:rPr lang="hu-HU" sz="1600" strike="sngStrike" dirty="0">
                <a:effectLst/>
                <a:latin typeface="Calibri" panose="020F0502020204030204" pitchFamily="34" charset="0"/>
                <a:ea typeface="Calibri" panose="020F0502020204030204" pitchFamily="34" charset="0"/>
                <a:cs typeface="Times New Roman" panose="02020603050405020304" pitchFamily="18" charset="0"/>
              </a:rPr>
              <a:t>F.03.4</a:t>
            </a:r>
            <a:r>
              <a:rPr lang="hu-HU" sz="1600" dirty="0">
                <a:effectLst/>
                <a:latin typeface="Calibri" panose="020F0502020204030204" pitchFamily="34" charset="0"/>
                <a:ea typeface="Calibri" panose="020F0502020204030204" pitchFamily="34" charset="0"/>
                <a:cs typeface="Times New Roman" panose="02020603050405020304" pitchFamily="18" charset="0"/>
              </a:rPr>
              <a:t>  </a:t>
            </a:r>
            <a:r>
              <a:rPr lang="hu-H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F.04.1 </a:t>
            </a:r>
            <a:r>
              <a:rPr lang="hu-HU" sz="1600" dirty="0">
                <a:latin typeface="Calibri" panose="020F0502020204030204" pitchFamily="34" charset="0"/>
                <a:cs typeface="Times New Roman" panose="02020603050405020304" pitchFamily="18" charset="0"/>
              </a:rPr>
              <a:t>–</a:t>
            </a:r>
            <a:r>
              <a:rPr lang="hu-HU"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hu-HU" sz="1600" dirty="0">
                <a:effectLst/>
                <a:latin typeface="Calibri" panose="020F0502020204030204" pitchFamily="34" charset="0"/>
                <a:ea typeface="Calibri" panose="020F0502020204030204" pitchFamily="34" charset="0"/>
                <a:cs typeface="Times New Roman" panose="02020603050405020304" pitchFamily="18" charset="0"/>
              </a:rPr>
              <a:t>Átigazolásokhoz kapcsolódó tartozások</a:t>
            </a:r>
          </a:p>
          <a:p>
            <a:r>
              <a:rPr lang="hu-HU" sz="1600" strike="sngStrike" dirty="0">
                <a:effectLst/>
                <a:latin typeface="Calibri" panose="020F0502020204030204" pitchFamily="34" charset="0"/>
                <a:ea typeface="Calibri" panose="020F0502020204030204" pitchFamily="34" charset="0"/>
                <a:cs typeface="Times New Roman" panose="02020603050405020304" pitchFamily="18" charset="0"/>
              </a:rPr>
              <a:t>F.04.1</a:t>
            </a:r>
            <a:r>
              <a:rPr lang="hu-HU" sz="1600" dirty="0">
                <a:effectLst/>
                <a:latin typeface="Calibri" panose="020F0502020204030204" pitchFamily="34" charset="0"/>
                <a:ea typeface="Calibri" panose="020F0502020204030204" pitchFamily="34" charset="0"/>
                <a:cs typeface="Times New Roman" panose="02020603050405020304" pitchFamily="18" charset="0"/>
              </a:rPr>
              <a:t> </a:t>
            </a:r>
            <a:r>
              <a:rPr lang="hu-H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F.04.2</a:t>
            </a:r>
            <a:r>
              <a:rPr lang="hu-HU" sz="1600" dirty="0">
                <a:effectLst/>
                <a:latin typeface="Calibri" panose="020F0502020204030204" pitchFamily="34" charset="0"/>
                <a:ea typeface="Calibri" panose="020F0502020204030204" pitchFamily="34" charset="0"/>
                <a:cs typeface="Times New Roman" panose="02020603050405020304" pitchFamily="18" charset="0"/>
              </a:rPr>
              <a:t> – Alkalmazottak jegyzéke</a:t>
            </a:r>
            <a:endParaRPr lang="hu-HU" sz="1800" dirty="0"/>
          </a:p>
          <a:p>
            <a:r>
              <a:rPr lang="hu-HU" sz="1600" strike="sngStrike" dirty="0">
                <a:effectLst/>
                <a:latin typeface="Calibri" panose="020F0502020204030204" pitchFamily="34" charset="0"/>
                <a:ea typeface="Calibri" panose="020F0502020204030204" pitchFamily="34" charset="0"/>
                <a:cs typeface="Times New Roman" panose="02020603050405020304" pitchFamily="18" charset="0"/>
              </a:rPr>
              <a:t>F.04.2</a:t>
            </a:r>
            <a:r>
              <a:rPr lang="hu-HU" sz="1600" dirty="0">
                <a:effectLst/>
                <a:latin typeface="Calibri" panose="020F0502020204030204" pitchFamily="34" charset="0"/>
                <a:ea typeface="Calibri" panose="020F0502020204030204" pitchFamily="34" charset="0"/>
                <a:cs typeface="Times New Roman" panose="02020603050405020304" pitchFamily="18" charset="0"/>
              </a:rPr>
              <a:t> </a:t>
            </a:r>
            <a:r>
              <a:rPr lang="hu-H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F.04.3 </a:t>
            </a:r>
            <a:r>
              <a:rPr lang="hu-HU" sz="1600" dirty="0">
                <a:effectLst/>
                <a:latin typeface="Calibri" panose="020F0502020204030204" pitchFamily="34" charset="0"/>
                <a:ea typeface="Calibri" panose="020F0502020204030204" pitchFamily="34" charset="0"/>
                <a:cs typeface="Times New Roman" panose="02020603050405020304" pitchFamily="18" charset="0"/>
              </a:rPr>
              <a:t>– NAV és önkormányzati igazolás tartozásmentességről, adóhatóságok felé fennálló tartozások</a:t>
            </a:r>
          </a:p>
          <a:p>
            <a:r>
              <a:rPr lang="hu-HU" sz="1600" strike="sngStrike" dirty="0">
                <a:effectLst/>
                <a:latin typeface="Calibri" panose="020F0502020204030204" pitchFamily="34" charset="0"/>
                <a:ea typeface="Calibri" panose="020F0502020204030204" pitchFamily="34" charset="0"/>
                <a:cs typeface="Times New Roman" panose="02020603050405020304" pitchFamily="18" charset="0"/>
              </a:rPr>
              <a:t>F.04.3</a:t>
            </a:r>
            <a:r>
              <a:rPr lang="hu-HU" sz="1600" dirty="0">
                <a:effectLst/>
                <a:latin typeface="Calibri" panose="020F0502020204030204" pitchFamily="34" charset="0"/>
                <a:ea typeface="Calibri" panose="020F0502020204030204" pitchFamily="34" charset="0"/>
                <a:cs typeface="Times New Roman" panose="02020603050405020304" pitchFamily="18" charset="0"/>
              </a:rPr>
              <a:t> </a:t>
            </a:r>
            <a:r>
              <a:rPr lang="hu-H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F.04.4 </a:t>
            </a:r>
            <a:r>
              <a:rPr lang="hu-HU" sz="1600" dirty="0">
                <a:effectLst/>
                <a:latin typeface="Calibri" panose="020F0502020204030204" pitchFamily="34" charset="0"/>
                <a:ea typeface="Calibri" panose="020F0502020204030204" pitchFamily="34" charset="0"/>
                <a:cs typeface="Times New Roman" panose="02020603050405020304" pitchFamily="18" charset="0"/>
              </a:rPr>
              <a:t>– UEFA/MLSZ felé fennálló tartozások</a:t>
            </a:r>
          </a:p>
          <a:p>
            <a:r>
              <a:rPr lang="hu-HU" sz="1600" strike="sngStrike" dirty="0">
                <a:effectLst/>
                <a:latin typeface="Calibri" panose="020F0502020204030204" pitchFamily="34" charset="0"/>
                <a:ea typeface="Calibri" panose="020F0502020204030204" pitchFamily="34" charset="0"/>
                <a:cs typeface="Times New Roman" panose="02020603050405020304" pitchFamily="18" charset="0"/>
              </a:rPr>
              <a:t>F.03.1</a:t>
            </a:r>
            <a:r>
              <a:rPr lang="hu-HU" sz="1600" dirty="0">
                <a:effectLst/>
                <a:latin typeface="Calibri" panose="020F0502020204030204" pitchFamily="34" charset="0"/>
                <a:ea typeface="Calibri" panose="020F0502020204030204" pitchFamily="34" charset="0"/>
                <a:cs typeface="Times New Roman" panose="02020603050405020304" pitchFamily="18" charset="0"/>
              </a:rPr>
              <a:t> </a:t>
            </a:r>
            <a:r>
              <a:rPr lang="hu-H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F.04.5 </a:t>
            </a:r>
            <a:r>
              <a:rPr lang="hu-HU" sz="1600" dirty="0">
                <a:effectLst/>
                <a:latin typeface="Calibri" panose="020F0502020204030204" pitchFamily="34" charset="0"/>
                <a:ea typeface="Calibri" panose="020F0502020204030204" pitchFamily="34" charset="0"/>
                <a:cs typeface="Times New Roman" panose="02020603050405020304" pitchFamily="18" charset="0"/>
              </a:rPr>
              <a:t>– Összevont könyvvizsgálói jelentés</a:t>
            </a:r>
          </a:p>
          <a:p>
            <a:r>
              <a:rPr lang="hu-HU" sz="1600" strike="sngStrike" dirty="0">
                <a:effectLst/>
                <a:latin typeface="Calibri" panose="020F0502020204030204" pitchFamily="34" charset="0"/>
                <a:ea typeface="Calibri" panose="020F0502020204030204" pitchFamily="34" charset="0"/>
                <a:cs typeface="Times New Roman" panose="02020603050405020304" pitchFamily="18" charset="0"/>
              </a:rPr>
              <a:t>F.03.2</a:t>
            </a:r>
            <a:r>
              <a:rPr lang="hu-HU" sz="1600" dirty="0">
                <a:effectLst/>
                <a:latin typeface="Calibri" panose="020F0502020204030204" pitchFamily="34" charset="0"/>
                <a:ea typeface="Calibri" panose="020F0502020204030204" pitchFamily="34" charset="0"/>
                <a:cs typeface="Times New Roman" panose="02020603050405020304" pitchFamily="18" charset="0"/>
              </a:rPr>
              <a:t> </a:t>
            </a:r>
            <a:r>
              <a:rPr lang="hu-HU"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F.04.6 </a:t>
            </a:r>
            <a:r>
              <a:rPr lang="hu-HU" sz="1600" dirty="0">
                <a:effectLst/>
                <a:latin typeface="Calibri" panose="020F0502020204030204" pitchFamily="34" charset="0"/>
                <a:ea typeface="Calibri" panose="020F0502020204030204" pitchFamily="34" charset="0"/>
                <a:cs typeface="Times New Roman" panose="02020603050405020304" pitchFamily="18" charset="0"/>
              </a:rPr>
              <a:t>– Összevont vezetői nyilatkozat tartozásmentességről</a:t>
            </a:r>
          </a:p>
          <a:p>
            <a:endParaRPr lang="hu-HU" sz="1600" dirty="0">
              <a:latin typeface="Calibri" panose="020F0502020204030204" pitchFamily="34" charset="0"/>
              <a:ea typeface="Calibri" panose="020F0502020204030204" pitchFamily="34" charset="0"/>
              <a:cs typeface="Times New Roman" panose="02020603050405020304" pitchFamily="18" charset="0"/>
            </a:endParaRPr>
          </a:p>
          <a:p>
            <a:r>
              <a:rPr lang="hu-HU" sz="1600" dirty="0">
                <a:effectLst/>
                <a:latin typeface="Calibri" panose="020F0502020204030204" pitchFamily="34" charset="0"/>
                <a:ea typeface="Calibri" panose="020F0502020204030204" pitchFamily="34" charset="0"/>
                <a:cs typeface="Times New Roman" panose="02020603050405020304" pitchFamily="18" charset="0"/>
              </a:rPr>
              <a:t>Automatikus ellenőrzések kerültek a rendszerbe – pl. Mérlegterv esetében</a:t>
            </a:r>
          </a:p>
        </p:txBody>
      </p:sp>
      <p:sp>
        <p:nvSpPr>
          <p:cNvPr id="4" name="Cím 1">
            <a:extLst>
              <a:ext uri="{FF2B5EF4-FFF2-40B4-BE49-F238E27FC236}">
                <a16:creationId xmlns:a16="http://schemas.microsoft.com/office/drawing/2014/main" id="{F4124116-81BC-92EC-07BE-A376AB3C0831}"/>
              </a:ext>
            </a:extLst>
          </p:cNvPr>
          <p:cNvSpPr txBox="1">
            <a:spLocks/>
          </p:cNvSpPr>
          <p:nvPr/>
        </p:nvSpPr>
        <p:spPr bwMode="auto">
          <a:xfrm>
            <a:off x="609600" y="609600"/>
            <a:ext cx="8234363" cy="8636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a:r>
              <a:rPr lang="hu-HU" sz="2800" kern="0">
                <a:solidFill>
                  <a:schemeClr val="tx1"/>
                </a:solidFill>
              </a:rPr>
              <a:t>Pénzügyi kritériumok</a:t>
            </a:r>
            <a:endParaRPr lang="hu-HU" sz="2800" kern="0" dirty="0">
              <a:solidFill>
                <a:schemeClr val="tx1"/>
              </a:solidFill>
            </a:endParaRPr>
          </a:p>
        </p:txBody>
      </p:sp>
    </p:spTree>
    <p:extLst>
      <p:ext uri="{BB962C8B-B14F-4D97-AF65-F5344CB8AC3E}">
        <p14:creationId xmlns:p14="http://schemas.microsoft.com/office/powerpoint/2010/main" val="1650965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4">
            <a:extLst>
              <a:ext uri="{FF2B5EF4-FFF2-40B4-BE49-F238E27FC236}">
                <a16:creationId xmlns:a16="http://schemas.microsoft.com/office/drawing/2014/main" id="{90A27129-8D44-4B46-B43B-9333BCD0C0B7}"/>
              </a:ext>
            </a:extLst>
          </p:cNvPr>
          <p:cNvSpPr txBox="1">
            <a:spLocks noChangeArrowheads="1"/>
          </p:cNvSpPr>
          <p:nvPr/>
        </p:nvSpPr>
        <p:spPr>
          <a:xfrm>
            <a:off x="1117329" y="2636385"/>
            <a:ext cx="6909341" cy="1343025"/>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kern="0" dirty="0">
                <a:solidFill>
                  <a:schemeClr val="tx1"/>
                </a:solidFill>
              </a:rPr>
              <a:t>3. Pénzügyi kritériumok – módszertani változások / javaslatok</a:t>
            </a:r>
            <a:endParaRPr lang="en-US" kern="0" dirty="0">
              <a:solidFill>
                <a:schemeClr val="tx1"/>
              </a:solidFill>
            </a:endParaRPr>
          </a:p>
        </p:txBody>
      </p:sp>
    </p:spTree>
    <p:extLst>
      <p:ext uri="{BB962C8B-B14F-4D97-AF65-F5344CB8AC3E}">
        <p14:creationId xmlns:p14="http://schemas.microsoft.com/office/powerpoint/2010/main" val="16283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57995" y="492267"/>
            <a:ext cx="5625258" cy="523220"/>
          </a:xfrm>
          <a:prstGeom prst="rect">
            <a:avLst/>
          </a:prstGeom>
        </p:spPr>
        <p:txBody>
          <a:bodyPr wrap="none">
            <a:spAutoFit/>
          </a:bodyPr>
          <a:lstStyle/>
          <a:p>
            <a:r>
              <a:rPr lang="hu-HU" sz="2800" dirty="0">
                <a:solidFill>
                  <a:schemeClr val="tx1"/>
                </a:solidFill>
              </a:rPr>
              <a:t>Játékjog értékesítés eredménye</a:t>
            </a:r>
          </a:p>
        </p:txBody>
      </p:sp>
      <p:sp>
        <p:nvSpPr>
          <p:cNvPr id="3" name="Tartalom helye 2"/>
          <p:cNvSpPr txBox="1">
            <a:spLocks/>
          </p:cNvSpPr>
          <p:nvPr/>
        </p:nvSpPr>
        <p:spPr>
          <a:xfrm>
            <a:off x="357995" y="1313743"/>
            <a:ext cx="8235950" cy="437270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r>
              <a:rPr lang="hu-HU" sz="2000" b="0" kern="0" dirty="0"/>
              <a:t>Sztv. módosítása miatt már nettó módon (egyéb bevétel/ ráfordítás) kell elszámolni az eredménykimutatásban a játékjog értékesítés eredményét. </a:t>
            </a:r>
          </a:p>
          <a:p>
            <a:endParaRPr lang="hu-HU" sz="2000" b="0" kern="0" dirty="0">
              <a:sym typeface="Wingdings" panose="05000000000000000000" pitchFamily="2" charset="2"/>
            </a:endParaRPr>
          </a:p>
          <a:p>
            <a:r>
              <a:rPr lang="hu-HU" sz="2000" b="0" kern="0" dirty="0">
                <a:sym typeface="Wingdings" panose="05000000000000000000" pitchFamily="2" charset="2"/>
              </a:rPr>
              <a:t></a:t>
            </a:r>
            <a:r>
              <a:rPr lang="hu-HU" sz="2000" b="0" kern="0" dirty="0"/>
              <a:t>  Az 'F. 01.11 Játékos azonosító tábla' sablon utolsó oszlopába bekerült az 'Aktivált játékjog értékesítéséből származó eredmény az időszak során' rész, amelyben már nettó módon kell feltölteni az adatokat. Automatikus ellenőrzés került be arra vonatkozóan, hogy ennek összesített értéke megegyezik-e az eredménykimutatás releváns sorával. </a:t>
            </a:r>
          </a:p>
          <a:p>
            <a:endParaRPr lang="hu-HU" b="0" kern="0" dirty="0"/>
          </a:p>
        </p:txBody>
      </p:sp>
    </p:spTree>
    <p:extLst>
      <p:ext uri="{BB962C8B-B14F-4D97-AF65-F5344CB8AC3E}">
        <p14:creationId xmlns:p14="http://schemas.microsoft.com/office/powerpoint/2010/main" val="2937228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57995" y="492267"/>
            <a:ext cx="2263761" cy="523220"/>
          </a:xfrm>
          <a:prstGeom prst="rect">
            <a:avLst/>
          </a:prstGeom>
        </p:spPr>
        <p:txBody>
          <a:bodyPr wrap="none">
            <a:spAutoFit/>
          </a:bodyPr>
          <a:lstStyle/>
          <a:p>
            <a:r>
              <a:rPr lang="hu-HU" sz="2800" dirty="0">
                <a:solidFill>
                  <a:schemeClr val="tx1"/>
                </a:solidFill>
              </a:rPr>
              <a:t>Átsorolások</a:t>
            </a:r>
          </a:p>
        </p:txBody>
      </p:sp>
      <p:sp>
        <p:nvSpPr>
          <p:cNvPr id="3" name="Tartalom helye 2"/>
          <p:cNvSpPr txBox="1">
            <a:spLocks/>
          </p:cNvSpPr>
          <p:nvPr/>
        </p:nvSpPr>
        <p:spPr>
          <a:xfrm>
            <a:off x="357995" y="1602992"/>
            <a:ext cx="8235950" cy="437270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r>
              <a:rPr lang="hu-HU" sz="2000" b="0" kern="0" dirty="0"/>
              <a:t>Bizonyos esetekben eltér a számviteli beszámoló eredménykimutatása és az MLSZ szerinti beszámoló módszertana egymástól (pl. ÉNÁ és Egyéb bevétel), emiatt átsorolásokat kell végrehajtani. Erre a szakértő nyilatkozatot szokott bekérni.</a:t>
            </a:r>
          </a:p>
          <a:p>
            <a:endParaRPr lang="hu-HU" sz="2000" b="0" kern="0" dirty="0">
              <a:sym typeface="Wingdings" panose="05000000000000000000" pitchFamily="2" charset="2"/>
            </a:endParaRPr>
          </a:p>
          <a:p>
            <a:r>
              <a:rPr lang="hu-HU" sz="2000" b="0" kern="0" dirty="0">
                <a:sym typeface="Wingdings" panose="05000000000000000000" pitchFamily="2" charset="2"/>
              </a:rPr>
              <a:t></a:t>
            </a:r>
            <a:r>
              <a:rPr lang="hu-HU" sz="2000" b="0" kern="0" dirty="0"/>
              <a:t>  Adatfeltöltés során benyújtott nyilatkozattal, alátámasztó dokumentációval elkerülhető a hiánypótlás kiírása</a:t>
            </a:r>
          </a:p>
          <a:p>
            <a:endParaRPr lang="hu-HU" b="0" kern="0" dirty="0"/>
          </a:p>
        </p:txBody>
      </p:sp>
    </p:spTree>
    <p:extLst>
      <p:ext uri="{BB962C8B-B14F-4D97-AF65-F5344CB8AC3E}">
        <p14:creationId xmlns:p14="http://schemas.microsoft.com/office/powerpoint/2010/main" val="3373950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57995" y="492267"/>
            <a:ext cx="4421403" cy="523220"/>
          </a:xfrm>
          <a:prstGeom prst="rect">
            <a:avLst/>
          </a:prstGeom>
        </p:spPr>
        <p:txBody>
          <a:bodyPr wrap="none">
            <a:spAutoFit/>
          </a:bodyPr>
          <a:lstStyle/>
          <a:p>
            <a:r>
              <a:rPr lang="hu-HU" sz="2800" dirty="0">
                <a:solidFill>
                  <a:schemeClr val="tx1"/>
                </a:solidFill>
              </a:rPr>
              <a:t>Gyakori hibák elkerülése</a:t>
            </a:r>
          </a:p>
        </p:txBody>
      </p:sp>
      <p:sp>
        <p:nvSpPr>
          <p:cNvPr id="3" name="Tartalom helye 2"/>
          <p:cNvSpPr txBox="1">
            <a:spLocks/>
          </p:cNvSpPr>
          <p:nvPr/>
        </p:nvSpPr>
        <p:spPr>
          <a:xfrm>
            <a:off x="357995" y="1602992"/>
            <a:ext cx="8235950" cy="437270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r>
              <a:rPr lang="hu-HU" sz="2000" b="0" kern="0" dirty="0"/>
              <a:t>A terv/tény eltérések magyarázata, illetve az eredményterv szöveges indoklása sok esetben nem megfelelő részletezettségű. Automatikus hiánypótlást von maga után, kiemelten ott, ahol a vállalkozás folytatásának elvét támasztják alá</a:t>
            </a:r>
          </a:p>
          <a:p>
            <a:r>
              <a:rPr lang="hu-HU" sz="2000" b="0" kern="0" dirty="0"/>
              <a:t>MLSZ szerinti és számviteli beszámoló egyező sorai kerekítési különbözet miatt eltérnek</a:t>
            </a:r>
          </a:p>
          <a:p>
            <a:r>
              <a:rPr lang="hu-HU" sz="2000" b="0" kern="0" dirty="0"/>
              <a:t>Az F 04.1 Alkalmazottak jegyzéke és F 04. 2 Adóhatóság felé fennálló tartozások hibás kitöltése: A 02.28-án fennálló kötelezettségeket akkor is be kell mutatni, ha azok nem lejártak (pl. februári bér)</a:t>
            </a:r>
          </a:p>
          <a:p>
            <a:r>
              <a:rPr lang="hu-HU" sz="2000" b="0" kern="0" dirty="0"/>
              <a:t>Az F.03 Átigazolásokhoz kapcsolódó követelések pontban visszamenőleg (12 hónap) meg kell adni az értékeket </a:t>
            </a:r>
            <a:endParaRPr lang="hu-HU" b="0" kern="0" dirty="0"/>
          </a:p>
        </p:txBody>
      </p:sp>
    </p:spTree>
    <p:extLst>
      <p:ext uri="{BB962C8B-B14F-4D97-AF65-F5344CB8AC3E}">
        <p14:creationId xmlns:p14="http://schemas.microsoft.com/office/powerpoint/2010/main" val="835384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Kapcsolódó kép">
            <a:extLst>
              <a:ext uri="{FF2B5EF4-FFF2-40B4-BE49-F238E27FC236}">
                <a16:creationId xmlns:a16="http://schemas.microsoft.com/office/drawing/2014/main" id="{546CBF29-FF2C-44D3-9CF1-78C13A854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017" y="1421468"/>
            <a:ext cx="4605488" cy="421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140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482600"/>
            <a:ext cx="8234363" cy="5969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sz="2800" kern="0" dirty="0">
                <a:solidFill>
                  <a:schemeClr val="tx1"/>
                </a:solidFill>
              </a:rPr>
              <a:t>Köszönöm a megtisztelő figyelmet!</a:t>
            </a:r>
            <a:endParaRPr lang="en-US" sz="2800" kern="0" dirty="0">
              <a:solidFill>
                <a:schemeClr val="tx1"/>
              </a:solidFill>
            </a:endParaRPr>
          </a:p>
        </p:txBody>
      </p:sp>
    </p:spTree>
    <p:extLst>
      <p:ext uri="{BB962C8B-B14F-4D97-AF65-F5344CB8AC3E}">
        <p14:creationId xmlns:p14="http://schemas.microsoft.com/office/powerpoint/2010/main" val="3924838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0EE6E94-6CE5-4061-96C2-926C4729ABEB}"/>
              </a:ext>
            </a:extLst>
          </p:cNvPr>
          <p:cNvSpPr txBox="1">
            <a:spLocks noChangeArrowheads="1"/>
          </p:cNvSpPr>
          <p:nvPr/>
        </p:nvSpPr>
        <p:spPr>
          <a:xfrm>
            <a:off x="457200" y="482600"/>
            <a:ext cx="8234363" cy="5969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sz="2800" kern="0" dirty="0">
                <a:solidFill>
                  <a:schemeClr val="tx1"/>
                </a:solidFill>
              </a:rPr>
              <a:t>Elérhetőségek</a:t>
            </a:r>
            <a:endParaRPr lang="en-US" sz="2800" kern="0" dirty="0">
              <a:solidFill>
                <a:schemeClr val="tx1"/>
              </a:solidFill>
            </a:endParaRPr>
          </a:p>
        </p:txBody>
      </p:sp>
      <p:sp>
        <p:nvSpPr>
          <p:cNvPr id="3" name="Szövegdoboz 2">
            <a:extLst>
              <a:ext uri="{FF2B5EF4-FFF2-40B4-BE49-F238E27FC236}">
                <a16:creationId xmlns:a16="http://schemas.microsoft.com/office/drawing/2014/main" id="{4AA4F5DD-C87F-4274-862D-59E898F2D96C}"/>
              </a:ext>
            </a:extLst>
          </p:cNvPr>
          <p:cNvSpPr txBox="1"/>
          <p:nvPr/>
        </p:nvSpPr>
        <p:spPr>
          <a:xfrm>
            <a:off x="1681992" y="1484851"/>
            <a:ext cx="5780015" cy="1077218"/>
          </a:xfrm>
          <a:prstGeom prst="rect">
            <a:avLst/>
          </a:prstGeom>
          <a:noFill/>
        </p:spPr>
        <p:txBody>
          <a:bodyPr wrap="square" rtlCol="0">
            <a:spAutoFit/>
          </a:bodyPr>
          <a:lstStyle/>
          <a:p>
            <a:pPr algn="ctr"/>
            <a:r>
              <a:rPr lang="hu-HU" sz="1600" dirty="0">
                <a:solidFill>
                  <a:schemeClr val="tx1"/>
                </a:solidFill>
                <a:latin typeface="+mj-lt"/>
              </a:rPr>
              <a:t>Juhász László</a:t>
            </a:r>
          </a:p>
          <a:p>
            <a:pPr algn="ctr"/>
            <a:r>
              <a:rPr lang="hu-HU" sz="1600" b="0" dirty="0">
                <a:solidFill>
                  <a:schemeClr val="tx1"/>
                </a:solidFill>
                <a:latin typeface="+mj-lt"/>
              </a:rPr>
              <a:t>Klublicenc menedzser - Pénzügyi és kontrolling szakértő</a:t>
            </a:r>
          </a:p>
          <a:p>
            <a:pPr algn="ctr"/>
            <a:r>
              <a:rPr lang="hu-HU" sz="1600" b="0" dirty="0">
                <a:solidFill>
                  <a:schemeClr val="tx1"/>
                </a:solidFill>
                <a:latin typeface="+mj-lt"/>
              </a:rPr>
              <a:t>Email cím: </a:t>
            </a:r>
            <a:r>
              <a:rPr lang="hu-HU" sz="1600" b="0" dirty="0">
                <a:solidFill>
                  <a:schemeClr val="tx1"/>
                </a:solidFill>
                <a:latin typeface="+mj-lt"/>
                <a:hlinkClick r:id="rId2"/>
              </a:rPr>
              <a:t>juhasz.laszlo@mlsz.hu</a:t>
            </a:r>
            <a:endParaRPr lang="hu-HU" sz="1600" b="0" u="sng" dirty="0">
              <a:solidFill>
                <a:schemeClr val="tx1"/>
              </a:solidFill>
              <a:latin typeface="+mj-lt"/>
            </a:endParaRPr>
          </a:p>
          <a:p>
            <a:pPr algn="ctr"/>
            <a:r>
              <a:rPr lang="hu-HU" sz="1600" b="0" dirty="0">
                <a:solidFill>
                  <a:schemeClr val="tx1"/>
                </a:solidFill>
                <a:latin typeface="+mj-lt"/>
              </a:rPr>
              <a:t>Telefon: </a:t>
            </a:r>
            <a:r>
              <a:rPr lang="hu-HU" sz="1600" b="0" dirty="0">
                <a:solidFill>
                  <a:schemeClr val="tx1"/>
                </a:solidFill>
                <a:effectLst/>
                <a:latin typeface="+mj-lt"/>
                <a:ea typeface="Calibri" panose="020F0502020204030204" pitchFamily="34" charset="0"/>
                <a:cs typeface="Calibri" panose="020F0502020204030204" pitchFamily="34" charset="0"/>
              </a:rPr>
              <a:t>+36 30 774-2793</a:t>
            </a:r>
            <a:endParaRPr lang="hu-HU" sz="1600" b="0" dirty="0">
              <a:solidFill>
                <a:schemeClr val="tx1"/>
              </a:solidFill>
              <a:latin typeface="+mj-lt"/>
            </a:endParaRPr>
          </a:p>
        </p:txBody>
      </p:sp>
    </p:spTree>
    <p:extLst>
      <p:ext uri="{BB962C8B-B14F-4D97-AF65-F5344CB8AC3E}">
        <p14:creationId xmlns:p14="http://schemas.microsoft.com/office/powerpoint/2010/main" val="109627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15C62C4-2655-46DC-AC7B-64FFF66E0536}"/>
              </a:ext>
            </a:extLst>
          </p:cNvPr>
          <p:cNvSpPr>
            <a:spLocks noGrp="1"/>
          </p:cNvSpPr>
          <p:nvPr>
            <p:ph type="title"/>
          </p:nvPr>
        </p:nvSpPr>
        <p:spPr/>
        <p:txBody>
          <a:bodyPr/>
          <a:lstStyle/>
          <a:p>
            <a:pPr algn="ctr"/>
            <a:r>
              <a:rPr lang="hu-HU" dirty="0">
                <a:solidFill>
                  <a:schemeClr val="tx1"/>
                </a:solidFill>
              </a:rPr>
              <a:t>Tartalomjegyzék</a:t>
            </a:r>
          </a:p>
        </p:txBody>
      </p:sp>
      <p:sp>
        <p:nvSpPr>
          <p:cNvPr id="3" name="Tartalom helye 2">
            <a:extLst>
              <a:ext uri="{FF2B5EF4-FFF2-40B4-BE49-F238E27FC236}">
                <a16:creationId xmlns:a16="http://schemas.microsoft.com/office/drawing/2014/main" id="{33ED6DF4-C676-4FD1-97E7-CE8F20BF8CE5}"/>
              </a:ext>
            </a:extLst>
          </p:cNvPr>
          <p:cNvSpPr>
            <a:spLocks noGrp="1"/>
          </p:cNvSpPr>
          <p:nvPr>
            <p:ph idx="1"/>
          </p:nvPr>
        </p:nvSpPr>
        <p:spPr>
          <a:xfrm>
            <a:off x="454025" y="1821876"/>
            <a:ext cx="8235950" cy="4214812"/>
          </a:xfrm>
        </p:spPr>
        <p:txBody>
          <a:bodyPr/>
          <a:lstStyle/>
          <a:p>
            <a:r>
              <a:rPr lang="hu-HU" dirty="0"/>
              <a:t>1. Klublicenc szabályzati változások</a:t>
            </a:r>
          </a:p>
          <a:p>
            <a:pPr marL="0" indent="0">
              <a:buNone/>
            </a:pPr>
            <a:endParaRPr lang="hu-HU" dirty="0"/>
          </a:p>
          <a:p>
            <a:r>
              <a:rPr lang="hu-HU" dirty="0"/>
              <a:t>2. IFA rendszerben elvégzett fejlesztések bemutatása</a:t>
            </a:r>
          </a:p>
          <a:p>
            <a:pPr marL="0" indent="0">
              <a:buNone/>
            </a:pPr>
            <a:endParaRPr lang="hu-HU" dirty="0"/>
          </a:p>
          <a:p>
            <a:r>
              <a:rPr lang="hu-HU" dirty="0"/>
              <a:t>3. Pénzügyi kritériumok – módszertani változások</a:t>
            </a:r>
            <a:endParaRPr lang="en-US" dirty="0"/>
          </a:p>
          <a:p>
            <a:endParaRPr lang="hu-HU" dirty="0"/>
          </a:p>
          <a:p>
            <a:pPr marL="0" indent="0">
              <a:buNone/>
            </a:pPr>
            <a:endParaRPr lang="hu-HU" dirty="0"/>
          </a:p>
        </p:txBody>
      </p:sp>
    </p:spTree>
    <p:extLst>
      <p:ext uri="{BB962C8B-B14F-4D97-AF65-F5344CB8AC3E}">
        <p14:creationId xmlns:p14="http://schemas.microsoft.com/office/powerpoint/2010/main" val="4094137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4">
            <a:extLst>
              <a:ext uri="{FF2B5EF4-FFF2-40B4-BE49-F238E27FC236}">
                <a16:creationId xmlns:a16="http://schemas.microsoft.com/office/drawing/2014/main" id="{F96B9E3A-44E7-4E92-9F61-8A9396C4B896}"/>
              </a:ext>
            </a:extLst>
          </p:cNvPr>
          <p:cNvSpPr txBox="1">
            <a:spLocks noChangeArrowheads="1"/>
          </p:cNvSpPr>
          <p:nvPr/>
        </p:nvSpPr>
        <p:spPr>
          <a:xfrm>
            <a:off x="1117329" y="2636385"/>
            <a:ext cx="6909341" cy="1343025"/>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kern="0" dirty="0">
                <a:solidFill>
                  <a:schemeClr val="tx1"/>
                </a:solidFill>
              </a:rPr>
              <a:t>1. Klublicenc szabályzati változások</a:t>
            </a:r>
            <a:endParaRPr lang="en-US" kern="0" dirty="0">
              <a:solidFill>
                <a:schemeClr val="tx1"/>
              </a:solidFill>
            </a:endParaRPr>
          </a:p>
        </p:txBody>
      </p:sp>
    </p:spTree>
    <p:extLst>
      <p:ext uri="{BB962C8B-B14F-4D97-AF65-F5344CB8AC3E}">
        <p14:creationId xmlns:p14="http://schemas.microsoft.com/office/powerpoint/2010/main" val="12210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txBox="1">
            <a:spLocks/>
          </p:cNvSpPr>
          <p:nvPr/>
        </p:nvSpPr>
        <p:spPr>
          <a:xfrm>
            <a:off x="457200" y="457200"/>
            <a:ext cx="8234363" cy="8636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a:r>
              <a:rPr lang="hu-HU" sz="2800" dirty="0">
                <a:solidFill>
                  <a:schemeClr val="tx1"/>
                </a:solidFill>
                <a:latin typeface="Arial" charset="0"/>
                <a:ea typeface="+mn-ea"/>
                <a:cs typeface="+mn-cs"/>
              </a:rPr>
              <a:t>A változások összegzése</a:t>
            </a:r>
            <a:endParaRPr lang="en-US" sz="2800" kern="1200" dirty="0">
              <a:solidFill>
                <a:schemeClr val="tx1"/>
              </a:solidFill>
              <a:latin typeface="Arial" charset="0"/>
              <a:ea typeface="+mn-ea"/>
              <a:cs typeface="+mn-cs"/>
            </a:endParaRPr>
          </a:p>
        </p:txBody>
      </p:sp>
      <p:sp>
        <p:nvSpPr>
          <p:cNvPr id="3" name="Tartalom helye 2"/>
          <p:cNvSpPr txBox="1">
            <a:spLocks/>
          </p:cNvSpPr>
          <p:nvPr/>
        </p:nvSpPr>
        <p:spPr>
          <a:xfrm>
            <a:off x="455613" y="1500188"/>
            <a:ext cx="8235950" cy="4214812"/>
          </a:xfrm>
          <a:prstGeom prst="rect">
            <a:avLst/>
          </a:prstGeom>
          <a:ln>
            <a:solidFill>
              <a:schemeClr val="bg1"/>
            </a:solidFill>
          </a:ln>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pPr marL="0" indent="0">
              <a:buNone/>
            </a:pPr>
            <a:endParaRPr lang="en-US" sz="1800" b="0" dirty="0"/>
          </a:p>
          <a:p>
            <a:r>
              <a:rPr lang="hu-HU" sz="1800" b="0" dirty="0"/>
              <a:t>A Klublicenc Szabályzat módosítására 14 pontban került sor, mindegyik esetben az MLSZ volt a kezdeményező.</a:t>
            </a:r>
          </a:p>
          <a:p>
            <a:endParaRPr lang="en-US" sz="1800" b="0" dirty="0"/>
          </a:p>
          <a:p>
            <a:pPr marL="0" indent="0">
              <a:buClrTx/>
              <a:buNone/>
            </a:pPr>
            <a:r>
              <a:rPr lang="en-US" sz="1800" b="0" dirty="0"/>
              <a:t>	</a:t>
            </a:r>
          </a:p>
          <a:p>
            <a:endParaRPr lang="en-US" sz="1800" b="0" dirty="0"/>
          </a:p>
          <a:p>
            <a:pPr>
              <a:buClrTx/>
              <a:buFont typeface="Arial" panose="020B0604020202020204" pitchFamily="34" charset="0"/>
              <a:buChar char="•"/>
            </a:pPr>
            <a:endParaRPr lang="en-US" sz="1700" b="0" kern="0" dirty="0">
              <a:solidFill>
                <a:srgbClr val="000000"/>
              </a:solidFill>
            </a:endParaRPr>
          </a:p>
        </p:txBody>
      </p:sp>
    </p:spTree>
    <p:extLst>
      <p:ext uri="{BB962C8B-B14F-4D97-AF65-F5344CB8AC3E}">
        <p14:creationId xmlns:p14="http://schemas.microsoft.com/office/powerpoint/2010/main" val="240151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B9B11F5-8AB2-43FD-B0A7-B3B608BB7FB4}"/>
              </a:ext>
            </a:extLst>
          </p:cNvPr>
          <p:cNvSpPr txBox="1">
            <a:spLocks/>
          </p:cNvSpPr>
          <p:nvPr/>
        </p:nvSpPr>
        <p:spPr>
          <a:xfrm>
            <a:off x="457200" y="465746"/>
            <a:ext cx="8234363" cy="8636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a:r>
              <a:rPr lang="hu-HU" sz="2800" kern="0" dirty="0">
                <a:solidFill>
                  <a:schemeClr val="tx1"/>
                </a:solidFill>
              </a:rPr>
              <a:t>Szabályzatban végzett fontosabb módosítások bemutatása</a:t>
            </a:r>
          </a:p>
        </p:txBody>
      </p:sp>
      <p:sp>
        <p:nvSpPr>
          <p:cNvPr id="3" name="Tartalom helye 2">
            <a:extLst>
              <a:ext uri="{FF2B5EF4-FFF2-40B4-BE49-F238E27FC236}">
                <a16:creationId xmlns:a16="http://schemas.microsoft.com/office/drawing/2014/main" id="{F9B367DD-ADB1-405E-B449-6047A013E3FA}"/>
              </a:ext>
            </a:extLst>
          </p:cNvPr>
          <p:cNvSpPr txBox="1">
            <a:spLocks/>
          </p:cNvSpPr>
          <p:nvPr/>
        </p:nvSpPr>
        <p:spPr>
          <a:xfrm>
            <a:off x="454025" y="1320800"/>
            <a:ext cx="8235950" cy="456747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pPr marL="361950" lvl="1" indent="0">
              <a:buNone/>
            </a:pPr>
            <a:endParaRPr lang="hu-HU" b="0" dirty="0"/>
          </a:p>
        </p:txBody>
      </p:sp>
      <p:sp>
        <p:nvSpPr>
          <p:cNvPr id="6" name="Tartalom helye 2">
            <a:extLst>
              <a:ext uri="{FF2B5EF4-FFF2-40B4-BE49-F238E27FC236}">
                <a16:creationId xmlns:a16="http://schemas.microsoft.com/office/drawing/2014/main" id="{1F62E952-1E56-4B07-B310-562F3EED28C7}"/>
              </a:ext>
            </a:extLst>
          </p:cNvPr>
          <p:cNvSpPr txBox="1">
            <a:spLocks/>
          </p:cNvSpPr>
          <p:nvPr/>
        </p:nvSpPr>
        <p:spPr>
          <a:xfrm>
            <a:off x="606425" y="1473200"/>
            <a:ext cx="8235950" cy="456747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pPr marL="361950" lvl="1" indent="0">
              <a:buNone/>
            </a:pPr>
            <a:endParaRPr lang="hu-HU" b="0" dirty="0"/>
          </a:p>
          <a:p>
            <a:pPr>
              <a:lnSpc>
                <a:spcPct val="115000"/>
              </a:lnSpc>
              <a:spcAft>
                <a:spcPts val="1000"/>
              </a:spcAft>
            </a:pPr>
            <a:r>
              <a:rPr lang="hu-HU" sz="1600" b="0" dirty="0"/>
              <a:t>Személyügyi kritériumok: a kritériumok sorrendje átrendezésre került. Az új sorrend alapján először az adminisztratív jellegű pozíciók vannak felsorolva, utána a sportszakmai jellegű pozíciók követik egymást</a:t>
            </a:r>
          </a:p>
          <a:p>
            <a:pPr>
              <a:lnSpc>
                <a:spcPct val="115000"/>
              </a:lnSpc>
              <a:spcAft>
                <a:spcPts val="1000"/>
              </a:spcAft>
            </a:pPr>
            <a:r>
              <a:rPr lang="hu-HU" sz="1600" b="0" dirty="0"/>
              <a:t>Licenceljárási díj befizetési határidőjének módosulása: korábban az Elsőfokú Licencadó Bizottság első üléséig kellett a befizetést megtenni, mostantól a 2. hiánypótlási kör utolsó napjáig</a:t>
            </a:r>
          </a:p>
          <a:p>
            <a:pPr>
              <a:lnSpc>
                <a:spcPct val="115000"/>
              </a:lnSpc>
              <a:spcAft>
                <a:spcPts val="1000"/>
              </a:spcAft>
            </a:pPr>
            <a:r>
              <a:rPr lang="hu-HU" sz="1600" b="0" dirty="0"/>
              <a:t>Hiánypótlási díj befizetési határidőjének bevezetése: a hiánypótlási díj befizetési határideje a 3. hiánypótlási kör utolsó napja</a:t>
            </a:r>
            <a:endParaRPr lang="hu-HU" sz="1600" dirty="0"/>
          </a:p>
        </p:txBody>
      </p:sp>
    </p:spTree>
    <p:extLst>
      <p:ext uri="{BB962C8B-B14F-4D97-AF65-F5344CB8AC3E}">
        <p14:creationId xmlns:p14="http://schemas.microsoft.com/office/powerpoint/2010/main" val="93569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Kapcsolódó kép">
            <a:extLst>
              <a:ext uri="{FF2B5EF4-FFF2-40B4-BE49-F238E27FC236}">
                <a16:creationId xmlns:a16="http://schemas.microsoft.com/office/drawing/2014/main" id="{546CBF29-FF2C-44D3-9CF1-78C13A854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017" y="1421468"/>
            <a:ext cx="4605488" cy="421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0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4">
            <a:extLst>
              <a:ext uri="{FF2B5EF4-FFF2-40B4-BE49-F238E27FC236}">
                <a16:creationId xmlns:a16="http://schemas.microsoft.com/office/drawing/2014/main" id="{90A27129-8D44-4B46-B43B-9333BCD0C0B7}"/>
              </a:ext>
            </a:extLst>
          </p:cNvPr>
          <p:cNvSpPr txBox="1">
            <a:spLocks noChangeArrowheads="1"/>
          </p:cNvSpPr>
          <p:nvPr/>
        </p:nvSpPr>
        <p:spPr>
          <a:xfrm>
            <a:off x="1117329" y="2636385"/>
            <a:ext cx="6909341" cy="1343025"/>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kern="0" dirty="0">
                <a:solidFill>
                  <a:schemeClr val="tx1"/>
                </a:solidFill>
              </a:rPr>
              <a:t>2. IFA rendszerben elvégzett fejlesztések bemutatása</a:t>
            </a:r>
            <a:endParaRPr lang="en-US" kern="0" dirty="0">
              <a:solidFill>
                <a:schemeClr val="tx1"/>
              </a:solidFill>
            </a:endParaRPr>
          </a:p>
        </p:txBody>
      </p:sp>
    </p:spTree>
    <p:extLst>
      <p:ext uri="{BB962C8B-B14F-4D97-AF65-F5344CB8AC3E}">
        <p14:creationId xmlns:p14="http://schemas.microsoft.com/office/powerpoint/2010/main" val="365480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61411159-1085-0814-C96B-F2B8A3489EA4}"/>
              </a:ext>
            </a:extLst>
          </p:cNvPr>
          <p:cNvSpPr>
            <a:spLocks noGrp="1"/>
          </p:cNvSpPr>
          <p:nvPr>
            <p:ph idx="1"/>
          </p:nvPr>
        </p:nvSpPr>
        <p:spPr/>
        <p:txBody>
          <a:bodyPr/>
          <a:lstStyle/>
          <a:p>
            <a:r>
              <a:rPr lang="hu-HU" dirty="0"/>
              <a:t>R.03 Gyermekek, illetve fiatalkorúak védelme és jóléte</a:t>
            </a:r>
          </a:p>
          <a:p>
            <a:pPr lvl="1"/>
            <a:r>
              <a:rPr lang="hu-HU" dirty="0"/>
              <a:t>MLSZ által szervezett Gyermek- és Ifjúságvédelmi oktatáson való részvételt a továbbiakban nem kell igazolni</a:t>
            </a:r>
          </a:p>
        </p:txBody>
      </p:sp>
      <p:sp>
        <p:nvSpPr>
          <p:cNvPr id="4" name="Cím 1">
            <a:extLst>
              <a:ext uri="{FF2B5EF4-FFF2-40B4-BE49-F238E27FC236}">
                <a16:creationId xmlns:a16="http://schemas.microsoft.com/office/drawing/2014/main" id="{85210984-CC4E-2DBB-67EE-D4A337D09054}"/>
              </a:ext>
            </a:extLst>
          </p:cNvPr>
          <p:cNvSpPr>
            <a:spLocks noGrp="1"/>
          </p:cNvSpPr>
          <p:nvPr>
            <p:ph type="title"/>
          </p:nvPr>
        </p:nvSpPr>
        <p:spPr>
          <a:xfrm>
            <a:off x="457200" y="457200"/>
            <a:ext cx="8234363" cy="863600"/>
          </a:xfrm>
        </p:spPr>
        <p:txBody>
          <a:bodyPr/>
          <a:lstStyle/>
          <a:p>
            <a:pPr algn="ctr"/>
            <a:r>
              <a:rPr lang="hu-HU" sz="2800" dirty="0">
                <a:solidFill>
                  <a:schemeClr val="tx1"/>
                </a:solidFill>
              </a:rPr>
              <a:t>Futball társadalmi felelősségvállalási kritériumok</a:t>
            </a:r>
          </a:p>
        </p:txBody>
      </p:sp>
    </p:spTree>
    <p:extLst>
      <p:ext uri="{BB962C8B-B14F-4D97-AF65-F5344CB8AC3E}">
        <p14:creationId xmlns:p14="http://schemas.microsoft.com/office/powerpoint/2010/main" val="182809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8988506B-43D4-46E2-9AB5-83EA953568A4}"/>
              </a:ext>
            </a:extLst>
          </p:cNvPr>
          <p:cNvSpPr>
            <a:spLocks noGrp="1"/>
          </p:cNvSpPr>
          <p:nvPr>
            <p:ph idx="1"/>
          </p:nvPr>
        </p:nvSpPr>
        <p:spPr/>
        <p:txBody>
          <a:bodyPr/>
          <a:lstStyle/>
          <a:p>
            <a:r>
              <a:rPr lang="hu-HU" sz="2000" dirty="0"/>
              <a:t>A kritériumok sorrendje és számozása megváltozott a Szabályzatnak megfelelően (először az adminisztratív jellegű pozíciók majd sportszakmai pozíciók követik egymást):</a:t>
            </a:r>
          </a:p>
          <a:p>
            <a:pPr lvl="1"/>
            <a:r>
              <a:rPr lang="hu-HU" sz="1600" dirty="0"/>
              <a:t>P.01 Cégjegyzésre jogosult képviselő</a:t>
            </a:r>
          </a:p>
          <a:p>
            <a:pPr lvl="1"/>
            <a:r>
              <a:rPr lang="hu-HU" sz="1600" dirty="0"/>
              <a:t>P.02 Pénzügyi vezető</a:t>
            </a:r>
          </a:p>
          <a:p>
            <a:pPr lvl="1"/>
            <a:r>
              <a:rPr lang="hu-HU" sz="1600" dirty="0"/>
              <a:t>P.03 Könyvelő</a:t>
            </a:r>
          </a:p>
          <a:p>
            <a:pPr lvl="1"/>
            <a:r>
              <a:rPr lang="hu-HU" sz="1600" dirty="0"/>
              <a:t>P.04 Könyvvizsgáló</a:t>
            </a:r>
          </a:p>
          <a:p>
            <a:pPr lvl="1"/>
            <a:r>
              <a:rPr lang="hu-HU" sz="1600" dirty="0"/>
              <a:t>…</a:t>
            </a:r>
          </a:p>
          <a:p>
            <a:pPr lvl="1"/>
            <a:r>
              <a:rPr lang="hu-HU" sz="1600" dirty="0"/>
              <a:t>P.23 Utánpótlás csapatok kapusedzője</a:t>
            </a:r>
          </a:p>
          <a:p>
            <a:endParaRPr lang="hu-HU" sz="2000" dirty="0"/>
          </a:p>
          <a:p>
            <a:endParaRPr lang="hu-HU" sz="2000" dirty="0"/>
          </a:p>
          <a:p>
            <a:endParaRPr lang="hu-HU" sz="2000" dirty="0"/>
          </a:p>
          <a:p>
            <a:endParaRPr lang="hu-HU" sz="2000" dirty="0"/>
          </a:p>
          <a:p>
            <a:endParaRPr lang="hu-HU" sz="2000" dirty="0"/>
          </a:p>
          <a:p>
            <a:endParaRPr lang="hu-HU" sz="2000" dirty="0"/>
          </a:p>
          <a:p>
            <a:endParaRPr lang="hu-HU" dirty="0"/>
          </a:p>
          <a:p>
            <a:endParaRPr lang="hu-HU" dirty="0"/>
          </a:p>
        </p:txBody>
      </p:sp>
      <p:sp>
        <p:nvSpPr>
          <p:cNvPr id="6" name="Cím 1">
            <a:extLst>
              <a:ext uri="{FF2B5EF4-FFF2-40B4-BE49-F238E27FC236}">
                <a16:creationId xmlns:a16="http://schemas.microsoft.com/office/drawing/2014/main" id="{BD469A91-9B67-4FBB-A205-E8B5568A079B}"/>
              </a:ext>
            </a:extLst>
          </p:cNvPr>
          <p:cNvSpPr>
            <a:spLocks noGrp="1"/>
          </p:cNvSpPr>
          <p:nvPr>
            <p:ph type="title"/>
          </p:nvPr>
        </p:nvSpPr>
        <p:spPr>
          <a:xfrm>
            <a:off x="457200" y="457200"/>
            <a:ext cx="8234363" cy="863600"/>
          </a:xfrm>
        </p:spPr>
        <p:txBody>
          <a:bodyPr/>
          <a:lstStyle/>
          <a:p>
            <a:pPr algn="ctr"/>
            <a:r>
              <a:rPr lang="hu-HU" sz="2800" dirty="0">
                <a:solidFill>
                  <a:schemeClr val="tx1"/>
                </a:solidFill>
              </a:rPr>
              <a:t>Személyügyi kritériumok</a:t>
            </a:r>
          </a:p>
        </p:txBody>
      </p:sp>
    </p:spTree>
    <p:extLst>
      <p:ext uri="{BB962C8B-B14F-4D97-AF65-F5344CB8AC3E}">
        <p14:creationId xmlns:p14="http://schemas.microsoft.com/office/powerpoint/2010/main" val="30544933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2gIIlJSTOZdua3W7X17m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F7ARDZ2FKE2X9e3QWwxSw"/>
</p:tagLst>
</file>

<file path=ppt/theme/theme1.xml><?xml version="1.0" encoding="utf-8"?>
<a:theme xmlns:a="http://schemas.openxmlformats.org/drawingml/2006/main" name="1_EY_Hand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bg1"/>
            </a:solidFill>
            <a:effectLst/>
            <a:latin typeface="Arial" charset="0"/>
          </a:defRPr>
        </a:defPPr>
      </a:lstStyle>
    </a:lnDef>
  </a:objectDefaults>
  <a:extraClrSchemeLst>
    <a:extraClrScheme>
      <a:clrScheme name="1_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39536</TotalTime>
  <Words>622</Words>
  <Application>Microsoft Office PowerPoint</Application>
  <PresentationFormat>On-screen Show (4:3)</PresentationFormat>
  <Paragraphs>69</Paragraphs>
  <Slides>17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3" baseType="lpstr">
      <vt:lpstr>Arial</vt:lpstr>
      <vt:lpstr>Calibri</vt:lpstr>
      <vt:lpstr>Wingdings</vt:lpstr>
      <vt:lpstr>1_EY_Handout</vt:lpstr>
      <vt:lpstr>think-cell Slide</vt:lpstr>
      <vt:lpstr>MSPhotoEd.3</vt:lpstr>
      <vt:lpstr>A Klublicenc Szabályzat és Alapeljárás változásai 2023/24 és 2024/25 között</vt:lpstr>
      <vt:lpstr>Tartalomjegyzék</vt:lpstr>
      <vt:lpstr>PowerPoint Presentation</vt:lpstr>
      <vt:lpstr>PowerPoint Presentation</vt:lpstr>
      <vt:lpstr>PowerPoint Presentation</vt:lpstr>
      <vt:lpstr>PowerPoint Presentation</vt:lpstr>
      <vt:lpstr>PowerPoint Presentation</vt:lpstr>
      <vt:lpstr>Futball társadalmi felelősségvállalási kritériumok</vt:lpstr>
      <vt:lpstr>Személyügyi kritériumok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Juhász Gábor</dc:creator>
  <cp:lastModifiedBy>Juhász László</cp:lastModifiedBy>
  <cp:revision>1000</cp:revision>
  <cp:lastPrinted>2012-11-27T07:56:04Z</cp:lastPrinted>
  <dcterms:created xsi:type="dcterms:W3CDTF">2008-02-13T13:43:07Z</dcterms:created>
  <dcterms:modified xsi:type="dcterms:W3CDTF">2024-01-23T11:18:19Z</dcterms:modified>
</cp:coreProperties>
</file>