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9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3%20-%20Annual%20internal%20review%20meeting\Klubok\k&#233;rd&#337;&#237;v_eredm&#233;ny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3%20-%20Annual%20internal%20review%20meeting\Klubok\k&#233;rd&#337;&#237;v_eredm&#233;nye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3%20-%20Annual%20internal%20review%20meeting\Klubok\k&#233;rd&#337;&#237;v_eredm&#233;nye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PS02\Klublicenc\Klublicenc_2024_2025\7_UEFA%20quality%20audit%202024\Req.3%20-%20Annual%20internal%20review%20meeting\Klubok\k&#233;rd&#337;&#237;v_eredm&#233;nye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1-5-ig skálakérdések átlaga a </a:t>
            </a:r>
            <a:r>
              <a:rPr lang="hu-HU" sz="1800" b="1" i="0" baseline="0">
                <a:effectLst/>
              </a:rPr>
              <a:t>licenckérelmezők</a:t>
            </a:r>
            <a:r>
              <a:rPr lang="en-US" sz="1800" b="1" i="0" baseline="0">
                <a:effectLst/>
              </a:rPr>
              <a:t> véleménye alapján</a:t>
            </a:r>
            <a:endParaRPr lang="hu-HU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12</c:v>
                </c:pt>
              </c:numCache>
            </c:numRef>
          </c:cat>
          <c:val>
            <c:numRef>
              <c:f>Munka1!$AB$2:$AB$10</c:f>
              <c:numCache>
                <c:formatCode>0.00</c:formatCode>
                <c:ptCount val="9"/>
                <c:pt idx="0">
                  <c:v>5</c:v>
                </c:pt>
                <c:pt idx="1">
                  <c:v>4.95</c:v>
                </c:pt>
                <c:pt idx="2">
                  <c:v>5</c:v>
                </c:pt>
                <c:pt idx="3">
                  <c:v>4.95</c:v>
                </c:pt>
                <c:pt idx="4">
                  <c:v>4.6500000000000004</c:v>
                </c:pt>
                <c:pt idx="5">
                  <c:v>4.95</c:v>
                </c:pt>
                <c:pt idx="6">
                  <c:v>5</c:v>
                </c:pt>
                <c:pt idx="7">
                  <c:v>4.95</c:v>
                </c:pt>
                <c:pt idx="8">
                  <c:v>4.6500000000000004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0-40D6-ADF6-03B883518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710835216"/>
        <c:axId val="7108342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CC0-40D6-ADF6-03B8835188C8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Munka1!$B$2:$B$10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3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CC0-40D6-ADF6-03B8835188C8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CC0-40D6-ADF6-03B8835188C8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Munka1!$D$2:$D$10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CC0-40D6-ADF6-03B8835188C8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Munka1!$E$2:$E$10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CC0-40D6-ADF6-03B8835188C8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Munka1!$F$2:$F$10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ACC0-40D6-ADF6-03B8835188C8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Munka1!$G$2:$G$10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ACC0-40D6-ADF6-03B8835188C8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Munka1!$H$2:$H$10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ACC0-40D6-ADF6-03B8835188C8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Munka1!$I$2:$I$10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ACC0-40D6-ADF6-03B8835188C8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Munka1!$J$2:$J$10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ACC0-40D6-ADF6-03B8835188C8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Munka1!$K$2:$K$10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ACC0-40D6-ADF6-03B8835188C8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Munka1!$L$2:$L$10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ACC0-40D6-ADF6-03B8835188C8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Munka1!$M$2:$M$10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ACC0-40D6-ADF6-03B8835188C8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Munka1!$N$2:$N$10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ACC0-40D6-ADF6-03B8835188C8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Munka1!$O$2:$O$10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4</c:v>
                      </c:pt>
                      <c:pt idx="2">
                        <c:v>5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4</c:v>
                      </c:pt>
                      <c:pt idx="6">
                        <c:v>5</c:v>
                      </c:pt>
                      <c:pt idx="7">
                        <c:v>4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ACC0-40D6-ADF6-03B8835188C8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Munka1!$P$2:$P$10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5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ACC0-40D6-ADF6-03B8835188C8}"/>
                  </c:ext>
                </c:extLst>
              </c15:ser>
            </c15:filteredBarSeries>
            <c15:filteredBarSeries>
              <c15:ser>
                <c:idx val="16"/>
                <c:order val="16"/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  <c:pt idx="4">
                        <c:v>6</c:v>
                      </c:pt>
                      <c:pt idx="5">
                        <c:v>7</c:v>
                      </c:pt>
                      <c:pt idx="6">
                        <c:v>8</c:v>
                      </c:pt>
                      <c:pt idx="7">
                        <c:v>9</c:v>
                      </c:pt>
                      <c:pt idx="8">
                        <c:v>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Munka1!$Q$2:$Q$10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5</c:v>
                      </c:pt>
                      <c:pt idx="1">
                        <c:v>5</c:v>
                      </c:pt>
                      <c:pt idx="2">
                        <c:v>5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5</c:v>
                      </c:pt>
                      <c:pt idx="7">
                        <c:v>5</c:v>
                      </c:pt>
                      <c:pt idx="8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ACC0-40D6-ADF6-03B8835188C8}"/>
                  </c:ext>
                </c:extLst>
              </c15:ser>
            </c15:filteredBarSeries>
          </c:ext>
        </c:extLst>
      </c:barChart>
      <c:catAx>
        <c:axId val="71083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0834256"/>
        <c:crosses val="autoZero"/>
        <c:auto val="1"/>
        <c:lblAlgn val="ctr"/>
        <c:lblOffset val="100"/>
        <c:noMultiLvlLbl val="0"/>
      </c:catAx>
      <c:valAx>
        <c:axId val="71083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083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A legkönnyebben teljesíthető kritérium</a:t>
            </a:r>
            <a:r>
              <a:rPr lang="hu-HU" sz="1600" b="1" i="0" baseline="0">
                <a:effectLst/>
              </a:rPr>
              <a:t>ok</a:t>
            </a:r>
            <a:endParaRPr lang="hu-HU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33997462962962965"/>
          <c:y val="0.23726265432098764"/>
          <c:w val="0.36943962962962967"/>
          <c:h val="0.61573271604938273"/>
        </c:manualLayout>
      </c:layout>
      <c:pieChart>
        <c:varyColors val="1"/>
        <c:ser>
          <c:idx val="16"/>
          <c:order val="1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25-43B0-8DA6-8AA8891092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25-43B0-8DA6-8AA8891092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25-43B0-8DA6-8AA8891092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25-43B0-8DA6-8AA8891092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25-43B0-8DA6-8AA8891092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Munka1!$A$14:$A$18</c:f>
              <c:strCache>
                <c:ptCount val="5"/>
                <c:pt idx="0">
                  <c:v>sport</c:v>
                </c:pt>
                <c:pt idx="1">
                  <c:v>infrastrukturális</c:v>
                </c:pt>
                <c:pt idx="2">
                  <c:v>személyügyi</c:v>
                </c:pt>
                <c:pt idx="3">
                  <c:v>jogi</c:v>
                </c:pt>
                <c:pt idx="4">
                  <c:v>pénzügyi</c:v>
                </c:pt>
              </c:strCache>
            </c:strRef>
          </c:cat>
          <c:val>
            <c:numRef>
              <c:f>Munka1!$AB$14:$AB$18</c:f>
              <c:numCache>
                <c:formatCode>General</c:formatCode>
                <c:ptCount val="5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25-43B0-8DA6-8AA889109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4-C925-43B0-8DA6-8AA8891092F5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Munka1!$B$14:$B$18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C925-43B0-8DA6-8AA8891092F5}"/>
                  </c:ext>
                </c:extLst>
              </c15:ser>
            </c15:filteredPieSeries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Munka1!$C$14:$C$18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1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C925-43B0-8DA6-8AA8891092F5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Munka1!$D$14:$D$18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C925-43B0-8DA6-8AA8891092F5}"/>
                  </c:ext>
                </c:extLst>
              </c15:ser>
            </c15:filteredPieSeries>
            <c15:filteredPieSeries>
              <c15:ser>
                <c:idx val="3"/>
                <c:order val="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Munka1!$E$14:$E$18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C925-43B0-8DA6-8AA8891092F5}"/>
                  </c:ext>
                </c:extLst>
              </c15:ser>
            </c15:filteredPieSeries>
            <c15:filteredPieSeries>
              <c15:ser>
                <c:idx val="4"/>
                <c:order val="4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Munka1!$F$14:$F$18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C925-43B0-8DA6-8AA8891092F5}"/>
                  </c:ext>
                </c:extLst>
              </c15:ser>
            </c15:filteredPieSeries>
            <c15:filteredPieSeries>
              <c15:ser>
                <c:idx val="5"/>
                <c:order val="5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Munka1!$G$14:$G$18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C925-43B0-8DA6-8AA8891092F5}"/>
                  </c:ext>
                </c:extLst>
              </c15:ser>
            </c15:filteredPieSeries>
            <c15:filteredPieSeries>
              <c15:ser>
                <c:idx val="6"/>
                <c:order val="6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Munka1!$H$14:$H$18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1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C925-43B0-8DA6-8AA8891092F5}"/>
                  </c:ext>
                </c:extLst>
              </c15:ser>
            </c15:filteredPieSeries>
            <c15:filteredPieSeries>
              <c15:ser>
                <c:idx val="7"/>
                <c:order val="7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Munka1!$I$14:$I$18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1">
                        <c:v>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C925-43B0-8DA6-8AA8891092F5}"/>
                  </c:ext>
                </c:extLst>
              </c15:ser>
            </c15:filteredPieSeries>
            <c15:filteredPieSeries>
              <c15:ser>
                <c:idx val="8"/>
                <c:order val="8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Munka1!$J$14:$J$18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1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C925-43B0-8DA6-8AA8891092F5}"/>
                  </c:ext>
                </c:extLst>
              </c15:ser>
            </c15:filteredPieSeries>
            <c15:filteredPieSeries>
              <c15:ser>
                <c:idx val="9"/>
                <c:order val="9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Munka1!$K$14:$K$18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2">
                        <c:v>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C925-43B0-8DA6-8AA8891092F5}"/>
                  </c:ext>
                </c:extLst>
              </c15:ser>
            </c15:filteredPieSeries>
            <c15:filteredPieSeries>
              <c15:ser>
                <c:idx val="10"/>
                <c:order val="1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Munka1!$L$14:$L$18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C925-43B0-8DA6-8AA8891092F5}"/>
                  </c:ext>
                </c:extLst>
              </c15:ser>
            </c15:filteredPieSeries>
            <c15:filteredPieSeries>
              <c15:ser>
                <c:idx val="11"/>
                <c:order val="1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7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9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Munka1!$M$14:$M$18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E-C925-43B0-8DA6-8AA8891092F5}"/>
                  </c:ext>
                </c:extLst>
              </c15:ser>
            </c15:filteredPieSeries>
            <c15:filteredPieSeries>
              <c15:ser>
                <c:idx val="12"/>
                <c:order val="1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0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2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4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6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8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Munka1!$N$14:$N$18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2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9-C925-43B0-8DA6-8AA8891092F5}"/>
                  </c:ext>
                </c:extLst>
              </c15:ser>
            </c15:filteredPieSeries>
            <c15:filteredPieSeries>
              <c15:ser>
                <c:idx val="13"/>
                <c:order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F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1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3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Munka1!$O$14:$O$18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4-C925-43B0-8DA6-8AA8891092F5}"/>
                  </c:ext>
                </c:extLst>
              </c15:ser>
            </c15:filteredPieSeries>
            <c15:filteredPieSeries>
              <c15:ser>
                <c:idx val="14"/>
                <c:order val="14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Munka1!$P$14:$P$18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  <c:pt idx="2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F-C925-43B0-8DA6-8AA8891092F5}"/>
                  </c:ext>
                </c:extLst>
              </c15:ser>
            </c15:filteredPieSeries>
            <c15:filteredPieSeries>
              <c15:ser>
                <c:idx val="15"/>
                <c:order val="15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C925-43B0-8DA6-8AA8891092F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C925-43B0-8DA6-8AA8891092F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C925-43B0-8DA6-8AA8891092F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C925-43B0-8DA6-8AA8891092F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C925-43B0-8DA6-8AA8891092F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Munka1!$A$14:$A$18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Munka1!$Q$14:$Q$18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A-C925-43B0-8DA6-8AA8891092F5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A </a:t>
            </a:r>
            <a:r>
              <a:rPr lang="hu-HU" sz="1600" b="1" i="0" baseline="0">
                <a:effectLst/>
              </a:rPr>
              <a:t>legnehezebben</a:t>
            </a:r>
            <a:r>
              <a:rPr lang="en-US" sz="1600" b="1" i="0" baseline="0">
                <a:effectLst/>
              </a:rPr>
              <a:t> teljesíthető kritérium</a:t>
            </a:r>
            <a:r>
              <a:rPr lang="hu-HU" sz="1600" b="1" i="0" baseline="0">
                <a:effectLst/>
              </a:rPr>
              <a:t>ok</a:t>
            </a:r>
            <a:endParaRPr lang="hu-HU" sz="16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u-HU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16"/>
          <c:order val="1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4-472A-80A0-FBA9532445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A4-472A-80A0-FBA9532445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A4-472A-80A0-FBA9532445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A4-472A-80A0-FBA9532445A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A4-472A-80A0-FBA9532445A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A4-472A-80A0-FBA9532445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A4-472A-80A0-FBA953244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Munka1!$A$21:$A$25</c:f>
              <c:strCache>
                <c:ptCount val="5"/>
                <c:pt idx="0">
                  <c:v>sport</c:v>
                </c:pt>
                <c:pt idx="1">
                  <c:v>infrastrukturális</c:v>
                </c:pt>
                <c:pt idx="2">
                  <c:v>személyügyi</c:v>
                </c:pt>
                <c:pt idx="3">
                  <c:v>jogi</c:v>
                </c:pt>
                <c:pt idx="4">
                  <c:v>pénzügyi</c:v>
                </c:pt>
              </c:strCache>
            </c:strRef>
          </c:cat>
          <c:val>
            <c:numRef>
              <c:f>Munka1!$AB$21:$AB$25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A4-472A-80A0-FBA953244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4-33A4-472A-80A0-FBA9532445A5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Munka1!$B$21:$B$25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3">
                        <c:v>1</c:v>
                      </c:pt>
                      <c:pt idx="4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33A4-472A-80A0-FBA9532445A5}"/>
                  </c:ext>
                </c:extLst>
              </c15:ser>
            </c15:filteredPieSeries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Munka1!$C$21:$C$25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33A4-472A-80A0-FBA9532445A5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Munka1!$D$21:$D$25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2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33A4-472A-80A0-FBA9532445A5}"/>
                  </c:ext>
                </c:extLst>
              </c15:ser>
            </c15:filteredPieSeries>
            <c15:filteredPieSeries>
              <c15:ser>
                <c:idx val="3"/>
                <c:order val="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Munka1!$E$21:$E$25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33A4-472A-80A0-FBA9532445A5}"/>
                  </c:ext>
                </c:extLst>
              </c15:ser>
            </c15:filteredPieSeries>
            <c15:filteredPieSeries>
              <c15:ser>
                <c:idx val="4"/>
                <c:order val="4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Munka1!$F$21:$F$25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33A4-472A-80A0-FBA9532445A5}"/>
                  </c:ext>
                </c:extLst>
              </c15:ser>
            </c15:filteredPieSeries>
            <c15:filteredPieSeries>
              <c15:ser>
                <c:idx val="5"/>
                <c:order val="5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Munka1!$G$21:$G$25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3">
                        <c:v>1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33A4-472A-80A0-FBA9532445A5}"/>
                  </c:ext>
                </c:extLst>
              </c15:ser>
            </c15:filteredPieSeries>
            <c15:filteredPieSeries>
              <c15:ser>
                <c:idx val="6"/>
                <c:order val="6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Munka1!$H$21:$H$25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33A4-472A-80A0-FBA9532445A5}"/>
                  </c:ext>
                </c:extLst>
              </c15:ser>
            </c15:filteredPieSeries>
            <c15:filteredPieSeries>
              <c15:ser>
                <c:idx val="7"/>
                <c:order val="7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Munka1!$I$21:$I$25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33A4-472A-80A0-FBA9532445A5}"/>
                  </c:ext>
                </c:extLst>
              </c15:ser>
            </c15:filteredPieSeries>
            <c15:filteredPieSeries>
              <c15:ser>
                <c:idx val="8"/>
                <c:order val="8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Munka1!$J$21:$J$25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33A4-472A-80A0-FBA9532445A5}"/>
                  </c:ext>
                </c:extLst>
              </c15:ser>
            </c15:filteredPieSeries>
            <c15:filteredPieSeries>
              <c15:ser>
                <c:idx val="9"/>
                <c:order val="9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Munka1!$K$21:$K$25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33A4-472A-80A0-FBA9532445A5}"/>
                  </c:ext>
                </c:extLst>
              </c15:ser>
            </c15:filteredPieSeries>
            <c15:filteredPieSeries>
              <c15:ser>
                <c:idx val="10"/>
                <c:order val="1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Munka1!$L$21:$L$25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33A4-472A-80A0-FBA9532445A5}"/>
                  </c:ext>
                </c:extLst>
              </c15:ser>
            </c15:filteredPieSeries>
            <c15:filteredPieSeries>
              <c15:ser>
                <c:idx val="11"/>
                <c:order val="1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7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9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Munka1!$M$21:$M$25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2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E-33A4-472A-80A0-FBA9532445A5}"/>
                  </c:ext>
                </c:extLst>
              </c15:ser>
            </c15:filteredPieSeries>
            <c15:filteredPieSeries>
              <c15:ser>
                <c:idx val="12"/>
                <c:order val="1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0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2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4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6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8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Munka1!$N$21:$N$25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9-33A4-472A-80A0-FBA9532445A5}"/>
                  </c:ext>
                </c:extLst>
              </c15:ser>
            </c15:filteredPieSeries>
            <c15:filteredPieSeries>
              <c15:ser>
                <c:idx val="13"/>
                <c:order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F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1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3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Munka1!$O$21:$O$25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4-33A4-472A-80A0-FBA9532445A5}"/>
                  </c:ext>
                </c:extLst>
              </c15:ser>
            </c15:filteredPieSeries>
            <c15:filteredPieSeries>
              <c15:ser>
                <c:idx val="14"/>
                <c:order val="14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Munka1!$P$21:$P$25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F-33A4-472A-80A0-FBA9532445A5}"/>
                  </c:ext>
                </c:extLst>
              </c15:ser>
            </c15:filteredPieSeries>
            <c15:filteredPieSeries>
              <c15:ser>
                <c:idx val="15"/>
                <c:order val="15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33A4-472A-80A0-FBA9532445A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33A4-472A-80A0-FBA9532445A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33A4-472A-80A0-FBA9532445A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33A4-472A-80A0-FBA9532445A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33A4-472A-80A0-FBA9532445A5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Munka1!$A$21:$A$25</c15:sqref>
                        </c15:formulaRef>
                      </c:ext>
                    </c:extLst>
                    <c:strCache>
                      <c:ptCount val="5"/>
                      <c:pt idx="0">
                        <c:v>sport</c:v>
                      </c:pt>
                      <c:pt idx="1">
                        <c:v>infrastrukturális</c:v>
                      </c:pt>
                      <c:pt idx="2">
                        <c:v>személyügyi</c:v>
                      </c:pt>
                      <c:pt idx="3">
                        <c:v>jogi</c:v>
                      </c:pt>
                      <c:pt idx="4">
                        <c:v>pénzügyi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Munka1!$Q$21:$Q$25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A-33A4-472A-80A0-FBA9532445A5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6"/>
          <c:order val="16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Munka1!$A$28</c:f>
              <c:strCache>
                <c:ptCount val="1"/>
                <c:pt idx="0">
                  <c:v>Juhász László</c:v>
                </c:pt>
              </c:strCache>
              <c:extLst/>
            </c:strRef>
          </c:cat>
          <c:val>
            <c:numRef>
              <c:f>Munka1!$AB$28</c:f>
              <c:numCache>
                <c:formatCode>General</c:formatCode>
                <c:ptCount val="1"/>
                <c:pt idx="0">
                  <c:v>100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A37-4F58-9F86-275DBF67A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296696"/>
        <c:axId val="6042970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Munka1!$B$28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A37-4F58-9F86-275DBF67ABEB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Munka1!$C$28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4A37-4F58-9F86-275DBF67ABEB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Munka1!$D$28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A37-4F58-9F86-275DBF67ABEB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Munka1!$E$28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A37-4F58-9F86-275DBF67ABEB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Munka1!$F$28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A37-4F58-9F86-275DBF67ABEB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Munka1!$G$28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A37-4F58-9F86-275DBF67ABEB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Munka1!$H$28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A37-4F58-9F86-275DBF67ABEB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Munka1!$I$28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A37-4F58-9F86-275DBF67ABEB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Munka1!$J$28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A37-4F58-9F86-275DBF67ABEB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Munka1!$K$28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A37-4F58-9F86-275DBF67ABEB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Munka1!$L$28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4A37-4F58-9F86-275DBF67ABEB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Munka1!$M$28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4A37-4F58-9F86-275DBF67ABEB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Munka1!$N$28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4A37-4F58-9F86-275DBF67ABEB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Munka1!$O$28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4A37-4F58-9F86-275DBF67ABEB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Munka1!$P$28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4A37-4F58-9F86-275DBF67ABEB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Munka1!$A$28</c15:sqref>
                        </c15:formulaRef>
                      </c:ext>
                    </c:extLst>
                    <c:strCache>
                      <c:ptCount val="1"/>
                      <c:pt idx="0">
                        <c:v>Juhász László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Munka1!$Q$28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4A37-4F58-9F86-275DBF67ABEB}"/>
                  </c:ext>
                </c:extLst>
              </c15:ser>
            </c15:filteredBarSeries>
          </c:ext>
        </c:extLst>
      </c:barChart>
      <c:catAx>
        <c:axId val="60429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4297016"/>
        <c:crosses val="autoZero"/>
        <c:auto val="1"/>
        <c:lblAlgn val="ctr"/>
        <c:lblOffset val="100"/>
        <c:noMultiLvlLbl val="0"/>
      </c:catAx>
      <c:valAx>
        <c:axId val="60429701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4296696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DAAF8C-8A85-4230-9EFD-136927B97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927F85C-3AB8-4230-BA14-213C037E1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88365C-F1CD-4693-A579-DD55FC8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296E78-38FA-4492-B117-63C68C7F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2428E2C-9011-47EC-B6A7-A2309152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16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21B2D4-6D10-4D9A-9F3C-E7003862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C9F0EB8-26E9-44A1-9E73-CD163F6D5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F1D6C7-EDE8-40CA-B76E-37CB3FA0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1DC7BE-7813-403F-BE03-6A4C48C8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C348041-3A65-48EC-8C7F-BE6BB3F4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57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DB8E064-841F-483D-ACEB-21084D5F1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2C56AB8-B372-40DC-A5EE-B7550FF21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B2F6966-EAD9-4D96-8FA3-05BC0BE9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CCABA02-5497-423E-ABDA-4BDE176A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B99CF81-861A-4234-9A7A-100FFC5C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89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78817" y="3457575"/>
            <a:ext cx="739140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83050" y="4354514"/>
            <a:ext cx="7389283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2" y="834117"/>
            <a:ext cx="4896757" cy="367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4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5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1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710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4H00249 gray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533" y="1147764"/>
            <a:ext cx="10955867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0133" y="5765800"/>
            <a:ext cx="11362267" cy="876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flipH="1">
            <a:off x="10312400" y="1147764"/>
            <a:ext cx="1270000" cy="50307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9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F6888D-702F-47CD-BA9E-70ED7BE5A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26D843-194D-41F1-BDAE-1BD15E44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2AA8B70-085C-46A6-AFA4-54CA4450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DAB62C-9F75-4923-8A4B-6F4FA663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7DF1475-34D6-4142-AD62-A6938B66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F9804C-251A-4144-A068-DB93E91C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903AAF0-0343-4B09-BF71-C99E36E8B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FC37F1F-E9EA-47F7-A886-DA778D32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9C2A2EE-98BB-451E-BCAB-8E0F49D3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37C3BF-1E43-4F1B-A5DD-EF28D3C4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40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538788-1D57-46F5-89A7-70B8AE1B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860292-BF68-4B7E-BD72-C26B80ABA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806F9CB-2AE5-41A8-9256-9F5CF6733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6D7B9F4-E239-46B1-879E-17653634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0B7483C-A614-4C70-AECD-97BD8DEB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71419E-1E3D-464E-9173-C2819204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7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60DD26-A7FB-4586-80A9-E12ACCE3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455BC86-1CAC-4CEE-BA7B-7DA0684B3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072949C-A0DB-4E8E-ABBA-2878F5979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A3724FC-59FD-4770-AA35-7B8AAFF9B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2196DF4-39A3-4EE3-8B91-67F5589EE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F1C147F-3FE9-46B1-9EAE-395FA6A7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92B745B-2A06-4A7A-81C9-2D9D6B3E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9C2F90C-0D88-4407-9876-ACCA9BA0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97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3BDD5D-A9CC-4829-A874-20E8D5D7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88DB5E5-8A33-42AA-B11C-79B64399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909F21D-D2F6-45FE-8337-489A59E8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5C8235A-5F95-4C56-AFAD-34EC8379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41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CF3687F-2FF9-46AC-8451-28743DEE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5DF37F9-B8EC-4CF5-9FE1-9A9E0A3A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3564986-36E8-4D03-8986-56B530F9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4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78B78F-DECA-4A2E-8404-CE7BDC30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C31060-3367-44A0-9FB0-497A3B64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61A1E3E-0A49-4287-9DA1-63F24A090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B77EDE1-38C0-41C8-85E4-EF13C2DE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9A67704-8F71-45D7-980A-8FF3C290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1424D5D-9D02-4717-9E1F-C61C04D00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47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ACF49E-75E5-4B28-9EE9-6DFE7E94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232251B-5B5C-43F3-9940-0F6D81A7B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2AEBDB3-99B1-498D-B8C2-92E0A6704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6100F9-0C97-429C-B21B-FE7104B0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29C6817-D482-4147-BCE4-211A4F80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92B15DC-8970-45D7-8C08-CCDCE579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0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5D39ADAE-C5ED-158D-17D7-5734922F97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360165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5" imgH="424" progId="TCLayout.ActiveDocument.1">
                  <p:embed/>
                </p:oleObj>
              </mc:Choice>
              <mc:Fallback>
                <p:oleObj name="think-cell Slide" r:id="rId14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helye 1">
            <a:extLst>
              <a:ext uri="{FF2B5EF4-FFF2-40B4-BE49-F238E27FC236}">
                <a16:creationId xmlns:a16="http://schemas.microsoft.com/office/drawing/2014/main" id="{FD548D60-75F2-42DE-A81A-A665E971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0B5C8BE-4F0C-4128-9036-C55E66CD1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59412C3-5155-46D2-968B-208DF6899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DBFD-ACC0-4373-9EAC-4A6A10F5F042}" type="datetimeFigureOut">
              <a:rPr lang="hu-HU" smtClean="0"/>
              <a:t>2024. 08. 05.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180456-7682-4EC0-A447-10E660105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E70845-B60B-4B16-A05E-08BC6D0CC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7973-6916-4A56-A511-AEF3105654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8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2AD9E690-D3B0-BAD0-F24E-B5AF98C5E3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622772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425" imgH="424" progId="TCLayout.ActiveDocument.1">
                  <p:embed/>
                </p:oleObj>
              </mc:Choice>
              <mc:Fallback>
                <p:oleObj name="think-cell Slide" r:id="rId8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457200"/>
            <a:ext cx="10979151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484" y="1500188"/>
            <a:ext cx="1098126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15525" name="Rectangle 5"/>
          <p:cNvSpPr>
            <a:spLocks noChangeArrowheads="1"/>
          </p:cNvSpPr>
          <p:nvPr/>
        </p:nvSpPr>
        <p:spPr bwMode="auto">
          <a:xfrm>
            <a:off x="4341283" y="5948363"/>
            <a:ext cx="4176184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áttekintése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6" name="Rectangle 6"/>
          <p:cNvSpPr>
            <a:spLocks noChangeArrowheads="1"/>
          </p:cNvSpPr>
          <p:nvPr/>
        </p:nvSpPr>
        <p:spPr bwMode="auto">
          <a:xfrm>
            <a:off x="2582334" y="5948363"/>
            <a:ext cx="88476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7" name="Line 7"/>
          <p:cNvSpPr>
            <a:spLocks noChangeShapeType="1"/>
          </p:cNvSpPr>
          <p:nvPr/>
        </p:nvSpPr>
        <p:spPr bwMode="auto">
          <a:xfrm>
            <a:off x="607484" y="1295400"/>
            <a:ext cx="10972800" cy="0"/>
          </a:xfrm>
          <a:prstGeom prst="line">
            <a:avLst/>
          </a:prstGeom>
          <a:noFill/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sp>
        <p:nvSpPr>
          <p:cNvPr id="1515528" name="Line 8"/>
          <p:cNvSpPr>
            <a:spLocks noChangeShapeType="1"/>
          </p:cNvSpPr>
          <p:nvPr/>
        </p:nvSpPr>
        <p:spPr bwMode="auto">
          <a:xfrm>
            <a:off x="607484" y="5772150"/>
            <a:ext cx="109728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sp>
        <p:nvSpPr>
          <p:cNvPr id="1515529" name="Line 9"/>
          <p:cNvSpPr>
            <a:spLocks noChangeShapeType="1"/>
          </p:cNvSpPr>
          <p:nvPr/>
        </p:nvSpPr>
        <p:spPr bwMode="auto">
          <a:xfrm>
            <a:off x="607484" y="457200"/>
            <a:ext cx="109728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4098" name="Picture 2" descr="C:\Users\remenyi_gergely\Desktop\MLSZ 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5927637"/>
            <a:ext cx="882532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6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chart" Target="../charts/chart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4EB8DC2E-DEF6-85F6-7B69-E41AC762AC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012735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5" imgH="424" progId="TCLayout.ActiveDocument.1">
                  <p:embed/>
                </p:oleObj>
              </mc:Choice>
              <mc:Fallback>
                <p:oleObj name="think-cell Slide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>
            <a:extLst>
              <a:ext uri="{FF2B5EF4-FFF2-40B4-BE49-F238E27FC236}">
                <a16:creationId xmlns:a16="http://schemas.microsoft.com/office/drawing/2014/main" id="{C1E75F9E-CC94-4D21-8ED4-CF204162A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pPr algn="ctr"/>
            <a:r>
              <a:rPr lang="hu-HU" dirty="0"/>
              <a:t>Klublicenc Alapeljárás 2024/25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939BAE5-37C2-4C4E-BDC7-E2B5C9C5E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sportszervezetek (klubok) visszajelzései</a:t>
            </a:r>
          </a:p>
        </p:txBody>
      </p:sp>
    </p:spTree>
    <p:extLst>
      <p:ext uri="{BB962C8B-B14F-4D97-AF65-F5344CB8AC3E}">
        <p14:creationId xmlns:p14="http://schemas.microsoft.com/office/powerpoint/2010/main" val="28931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C29D7E-9876-4296-B050-65F50603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Alapinformációk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E08E40-6E06-4F42-8699-3DD38FDF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2024/25. évi Klublicenc Alapeljárás eredményeként 13 sportszervezet UEFA/NB I-es, 7 sportszervezet NB I-es, 20 sportszervezet NB II-es, 4 sportszervezet pedig UEFA női licencet kapott.</a:t>
            </a:r>
          </a:p>
          <a:p>
            <a:pPr algn="just"/>
            <a:r>
              <a:rPr lang="hu-HU" dirty="0"/>
              <a:t>Az eljárást követően az MLSZ kérdőívét 20 sportszervezet juttatta vissza a Klublicenc Adminisztrációhoz.</a:t>
            </a:r>
          </a:p>
          <a:p>
            <a:pPr algn="just"/>
            <a:r>
              <a:rPr lang="hu-HU" dirty="0"/>
              <a:t>A kérdőív során az eljárással, illetve az adminisztráció munkájával kapcsolatos kérdéseket a válaszadók egytől ötig terjedő Likert-skálán értékelhették, valamint külön jelölhették a legkönnyebben, illetve legnehezebben teljesíthető kritérium-csoportot. </a:t>
            </a:r>
          </a:p>
          <a:p>
            <a:endParaRPr lang="hu-HU" dirty="0"/>
          </a:p>
        </p:txBody>
      </p:sp>
      <p:pic>
        <p:nvPicPr>
          <p:cNvPr id="4" name="Picture 2" descr="C:\Users\remenyi_gergely\Desktop\MLSZ logo.jpg">
            <a:extLst>
              <a:ext uri="{FF2B5EF4-FFF2-40B4-BE49-F238E27FC236}">
                <a16:creationId xmlns:a16="http://schemas.microsoft.com/office/drawing/2014/main" id="{91803AEC-A92C-49C2-9B7A-1567FA77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0" y="5746706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40F0134F-383C-4F5B-905E-B2FB16144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18" y="5966195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</a:t>
            </a:r>
            <a:r>
              <a:rPr lang="hu-HU" sz="1100" dirty="0">
                <a:solidFill>
                  <a:srgbClr val="000000"/>
                </a:solidFill>
                <a:cs typeface="Arial" charset="0"/>
              </a:rPr>
              <a:t>értékelés</a:t>
            </a: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60CE23-5D44-4F33-8028-8D2C89477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2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87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332567-59BC-4446-8F8F-C8FBF6B6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Likert skálán értékelhető 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B18F79-D7FD-44A3-99D3-05E481D5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sz="2400" dirty="0"/>
              <a:t>2. Ön mennyire elégedett a most lezárult </a:t>
            </a:r>
            <a:r>
              <a:rPr lang="hu-HU" sz="2400" dirty="0" err="1"/>
              <a:t>klublicenc</a:t>
            </a:r>
            <a:r>
              <a:rPr lang="hu-HU" sz="2400" dirty="0"/>
              <a:t> alapeljárás során a Klublicenc Adminisztrációtól kapott segítséggel?</a:t>
            </a:r>
          </a:p>
          <a:p>
            <a:pPr algn="just"/>
            <a:r>
              <a:rPr lang="hu-HU" sz="2400" dirty="0"/>
              <a:t>3. Ön mennyire elégedett a Klublicenc Adminisztráció és a klubok közötti információáramlás minőségével az idei alapeljárás során?</a:t>
            </a:r>
          </a:p>
          <a:p>
            <a:pPr algn="just"/>
            <a:r>
              <a:rPr lang="hu-HU" sz="2400" dirty="0"/>
              <a:t>4. Ön szerint megfelelő gyorsasággal tájékoztatta a klubot az őt érintő ügyekről (pl. határozatok) a Klublicenc Adminisztráció az idei alapeljárás során?</a:t>
            </a:r>
          </a:p>
          <a:p>
            <a:pPr algn="just"/>
            <a:r>
              <a:rPr lang="hu-HU" sz="2400" dirty="0"/>
              <a:t>5. Mennyire voltak követhetőek az Ön számára az alapeljárás lépései az idei alapeljárás során?</a:t>
            </a:r>
          </a:p>
          <a:p>
            <a:pPr algn="just"/>
            <a:r>
              <a:rPr lang="hu-HU" sz="2400" dirty="0"/>
              <a:t>6. Ön szerint mennyire voltak </a:t>
            </a:r>
            <a:r>
              <a:rPr lang="hu-HU" sz="2400" dirty="0" err="1"/>
              <a:t>betarthatóak</a:t>
            </a:r>
            <a:r>
              <a:rPr lang="hu-HU" sz="2400" dirty="0"/>
              <a:t> az idei </a:t>
            </a:r>
            <a:r>
              <a:rPr lang="hu-HU" sz="2400" dirty="0" err="1"/>
              <a:t>klublicenc</a:t>
            </a:r>
            <a:r>
              <a:rPr lang="hu-HU" sz="2400" dirty="0"/>
              <a:t> alapeljárásban meghatározott határidők?</a:t>
            </a:r>
          </a:p>
          <a:p>
            <a:pPr algn="just"/>
            <a:r>
              <a:rPr lang="hu-HU" sz="2400" dirty="0"/>
              <a:t>7. Ön szerint megfelelő mértékben informálta a Klublicenc Adminisztráció a klubot az alapeljárás egyes lépéseiről, valamint a klub teendőiről?</a:t>
            </a:r>
          </a:p>
          <a:p>
            <a:pPr algn="just"/>
            <a:r>
              <a:rPr lang="hu-HU" sz="2400" dirty="0"/>
              <a:t>8. Mennyire volt elégedett a Klublicenc Adminisztráció válaszadási sebességével az Önök által feltett kérdésekre az idei alapeljárás során?</a:t>
            </a:r>
          </a:p>
          <a:p>
            <a:pPr algn="just"/>
            <a:r>
              <a:rPr lang="hu-HU" sz="2400" dirty="0"/>
              <a:t>9. Ön szerint mennyire voltak megfelelőek </a:t>
            </a:r>
            <a:r>
              <a:rPr lang="hu-HU" sz="2400" dirty="0" err="1"/>
              <a:t>tartalmilag</a:t>
            </a:r>
            <a:r>
              <a:rPr lang="hu-HU" sz="2400" dirty="0"/>
              <a:t> a Klublicenc Adminisztráció küldeményei az idei </a:t>
            </a:r>
            <a:r>
              <a:rPr lang="hu-HU" sz="2400" dirty="0" err="1"/>
              <a:t>klublicenc</a:t>
            </a:r>
            <a:r>
              <a:rPr lang="hu-HU" sz="2400" dirty="0"/>
              <a:t> alapeljárás során?</a:t>
            </a:r>
          </a:p>
          <a:p>
            <a:pPr algn="just"/>
            <a:r>
              <a:rPr lang="hu-HU" sz="2400" dirty="0"/>
              <a:t>12. Ön szerint mennyire segítették a Klublicenc Adminisztráció által összeállított sablonok a klub munkáját az idei alapeljárás során?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41BAEF-768A-41D6-AB4E-593463E6B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587" y="631190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3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F7E6E3-DF21-4465-B9EC-BF5471E66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18" y="6356202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</a:t>
            </a:r>
            <a:r>
              <a:rPr lang="hu-HU" sz="1100" dirty="0">
                <a:solidFill>
                  <a:srgbClr val="000000"/>
                </a:solidFill>
                <a:cs typeface="Arial" charset="0"/>
              </a:rPr>
              <a:t>értékelés</a:t>
            </a: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2" descr="C:\Users\remenyi_gergely\Desktop\MLSZ logo.jpg">
            <a:extLst>
              <a:ext uri="{FF2B5EF4-FFF2-40B4-BE49-F238E27FC236}">
                <a16:creationId xmlns:a16="http://schemas.microsoft.com/office/drawing/2014/main" id="{FF97EC94-6A53-460F-B0D1-6C904749C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413" y="5964193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81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103893-0011-4419-AF07-1B059E76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Likert-skálán értékelhető kérdésekre adott válaszok átlagos értékei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36E3BF-74AF-4EBE-B65E-DF7F4492F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4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2CDB3-DF83-4469-9677-95CD8DF5E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18" y="6024165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</a:t>
            </a:r>
            <a:r>
              <a:rPr lang="hu-HU" sz="1100" dirty="0">
                <a:solidFill>
                  <a:srgbClr val="000000"/>
                </a:solidFill>
                <a:cs typeface="Arial" charset="0"/>
              </a:rPr>
              <a:t>értékelés</a:t>
            </a: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2" descr="C:\Users\remenyi_gergely\Desktop\MLSZ logo.jpg">
            <a:extLst>
              <a:ext uri="{FF2B5EF4-FFF2-40B4-BE49-F238E27FC236}">
                <a16:creationId xmlns:a16="http://schemas.microsoft.com/office/drawing/2014/main" id="{D3CED21B-E238-4E64-855A-408003F25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0" y="5889183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3">
            <a:extLst>
              <a:ext uri="{FF2B5EF4-FFF2-40B4-BE49-F238E27FC236}">
                <a16:creationId xmlns:a16="http://schemas.microsoft.com/office/drawing/2014/main" id="{EAA0AEF8-DD7A-43EB-9D5D-FA7AC955876B}"/>
              </a:ext>
            </a:extLst>
          </p:cNvPr>
          <p:cNvGraphicFramePr>
            <a:graphicFrameLocks/>
          </p:cNvGraphicFramePr>
          <p:nvPr/>
        </p:nvGraphicFramePr>
        <p:xfrm>
          <a:off x="2938462" y="1857851"/>
          <a:ext cx="6315076" cy="314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20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21B682-DAE9-4E7C-9D4D-D434F1D8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legkönnyebben és legnehezebben teljesíthető kritérium-csoportok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84815-8E39-40A2-A6AA-1197A2F6B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598011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5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6F4AFD0-A628-45B2-9262-B44D847D3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18" y="5980113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</a:t>
            </a:r>
            <a:r>
              <a:rPr lang="hu-HU" sz="1100" dirty="0">
                <a:solidFill>
                  <a:srgbClr val="000000"/>
                </a:solidFill>
                <a:cs typeface="Arial" charset="0"/>
              </a:rPr>
              <a:t>értékelés</a:t>
            </a: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8" name="Picture 2" descr="C:\Users\remenyi_gergely\Desktop\MLSZ logo.jpg">
            <a:extLst>
              <a:ext uri="{FF2B5EF4-FFF2-40B4-BE49-F238E27FC236}">
                <a16:creationId xmlns:a16="http://schemas.microsoft.com/office/drawing/2014/main" id="{9785A95D-3A41-40E6-83A6-A936ADD30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0" y="5845131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D96AC1B0-9509-47D7-924D-E79C96083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814815"/>
              </p:ext>
            </p:extLst>
          </p:nvPr>
        </p:nvGraphicFramePr>
        <p:xfrm>
          <a:off x="909724" y="2027208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6">
            <a:extLst>
              <a:ext uri="{FF2B5EF4-FFF2-40B4-BE49-F238E27FC236}">
                <a16:creationId xmlns:a16="http://schemas.microsoft.com/office/drawing/2014/main" id="{53E716EC-B344-472F-A363-3C3515017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713831"/>
              </p:ext>
            </p:extLst>
          </p:nvPr>
        </p:nvGraphicFramePr>
        <p:xfrm>
          <a:off x="5564099" y="2027207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5569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B542A26-5DAA-4222-5965-D063306EBA7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1626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5" imgH="424" progId="TCLayout.ActiveDocument.1">
                  <p:embed/>
                </p:oleObj>
              </mc:Choice>
              <mc:Fallback>
                <p:oleObj name="think-cell Slide" r:id="rId3" imgW="425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>
            <a:extLst>
              <a:ext uri="{FF2B5EF4-FFF2-40B4-BE49-F238E27FC236}">
                <a16:creationId xmlns:a16="http://schemas.microsoft.com/office/drawing/2014/main" id="{1CAAC8DF-95A6-4BAB-ADED-875ABC42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728" y="365125"/>
            <a:ext cx="9841302" cy="1325563"/>
          </a:xfrm>
        </p:spPr>
        <p:txBody>
          <a:bodyPr vert="horz">
            <a:normAutofit/>
          </a:bodyPr>
          <a:lstStyle/>
          <a:p>
            <a:pPr algn="ctr"/>
            <a:r>
              <a:rPr lang="hu-HU" dirty="0"/>
              <a:t>Az adminisztráció munkájának értékelése 1-5-ig skálán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B5C102-E935-42C6-AB58-55AE52A23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606443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6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C05555-B2C3-4D96-9848-A2460170C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18" y="6064430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</a:t>
            </a:r>
            <a:r>
              <a:rPr lang="hu-HU" sz="1100" dirty="0">
                <a:solidFill>
                  <a:srgbClr val="000000"/>
                </a:solidFill>
                <a:cs typeface="Arial" charset="0"/>
              </a:rPr>
              <a:t>értékelés</a:t>
            </a: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2" descr="C:\Users\remenyi_gergely\Desktop\MLSZ logo.jpg">
            <a:extLst>
              <a:ext uri="{FF2B5EF4-FFF2-40B4-BE49-F238E27FC236}">
                <a16:creationId xmlns:a16="http://schemas.microsoft.com/office/drawing/2014/main" id="{E2FB5FEC-C34C-409E-BCEF-950766F0D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0" y="6002265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Diagram 7">
            <a:extLst>
              <a:ext uri="{FF2B5EF4-FFF2-40B4-BE49-F238E27FC236}">
                <a16:creationId xmlns:a16="http://schemas.microsoft.com/office/drawing/2014/main" id="{46F5702E-B308-4FE7-8151-BF642C04A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39453"/>
              </p:ext>
            </p:extLst>
          </p:nvPr>
        </p:nvGraphicFramePr>
        <p:xfrm>
          <a:off x="4023689" y="2113914"/>
          <a:ext cx="4144621" cy="290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29677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Y_Hand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331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1_EY_Handout</vt:lpstr>
      <vt:lpstr>think-cell Slide</vt:lpstr>
      <vt:lpstr>Klublicenc Alapeljárás 2024/25</vt:lpstr>
      <vt:lpstr>Alapinformációk</vt:lpstr>
      <vt:lpstr>A Likert skálán értékelhető kérdések</vt:lpstr>
      <vt:lpstr>A Likert-skálán értékelhető kérdésekre adott válaszok átlagos értékei</vt:lpstr>
      <vt:lpstr>A legkönnyebben és legnehezebben teljesíthető kritérium-csoportok</vt:lpstr>
      <vt:lpstr>Az adminisztráció munkájának értékelése 1-5-ig skálán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Klublicenc Alapeljárás értékelés</dc:title>
  <dc:creator>Juhász Gábor</dc:creator>
  <cp:lastModifiedBy>Juhász László</cp:lastModifiedBy>
  <cp:revision>20</cp:revision>
  <dcterms:created xsi:type="dcterms:W3CDTF">2018-08-31T07:28:35Z</dcterms:created>
  <dcterms:modified xsi:type="dcterms:W3CDTF">2024-08-05T08:54:56Z</dcterms:modified>
</cp:coreProperties>
</file>