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5" r:id="rId5"/>
    <p:sldId id="267" r:id="rId6"/>
    <p:sldId id="268" r:id="rId7"/>
  </p:sldIdLst>
  <p:sldSz cx="9144000" cy="6858000" type="screen4x3"/>
  <p:notesSz cx="6858000" cy="9144000"/>
  <p:custDataLst>
    <p:tags r:id="rId9"/>
  </p:custData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ményi Gergely" initials="RG" lastIdx="7" clrIdx="0"/>
  <p:cmAuthor id="1" name="korencsi laszlo" initials="kl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31" autoAdjust="0"/>
  </p:normalViewPr>
  <p:slideViewPr>
    <p:cSldViewPr>
      <p:cViewPr varScale="1">
        <p:scale>
          <a:sx n="98" d="100"/>
          <a:sy n="98" d="100"/>
        </p:scale>
        <p:origin x="19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budsrv01\Klublicenc\Klublicenc_2017_2018\8_UEFA%20quality%20audit%202017\Req.16%20-%20Data%20analysis\Adatt&#225;bla%20ppt-hez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4_2025\7_UEFA%20quality%20audit%202024\Req.17%20-%20Data%20analysis\Adatt&#225;bla%20ppt-hez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4_2025\7_UEFA%20quality%20audit%202024\Req.17%20-%20Data%20analysis\Adatt&#225;bla%20ppt-hez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4_2025\7_UEFA%20quality%20audit%202024\Req.17%20-%20Data%20analysis\Adatt&#225;bla%20ppt-hez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PS02\Klublicenc\Klublicenc_2024_2025\7_UEFA%20quality%20audit%202024\Req.17%20-%20Data%20analysis\Adatt&#225;bla%20ppt-hez%202024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4_2025\7_UEFA%20quality%20audit%202024\Req.17%20-%20Data%20analysis\Adatt&#225;bla%20ppt-hez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4_2025\7_UEFA%20quality%20audit%202024\Req.17%20-%20Data%20analysis\Adatt&#225;bla%20ppt-hez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4_2025\7_UEFA%20quality%20audit%202024\Req.17%20-%20Data%20analysis\Adatt&#225;bla%20ppt-hez%20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1"/>
              <a:t> A 2017/18-as bajnoki szezonra</a:t>
            </a:r>
            <a:r>
              <a:rPr lang="hu-HU" sz="2800" b="1" baseline="0"/>
              <a:t> ki</a:t>
            </a:r>
            <a:r>
              <a:rPr lang="hu-HU" sz="2800" b="1" i="0" u="none" strike="noStrike" baseline="0">
                <a:effectLst/>
              </a:rPr>
              <a:t>adott klublicencek megoszlása</a:t>
            </a:r>
            <a:endParaRPr lang="hu-HU" sz="2800" b="1"/>
          </a:p>
        </c:rich>
      </c:tx>
      <c:layout>
        <c:manualLayout>
          <c:xMode val="edge"/>
          <c:yMode val="edge"/>
          <c:x val="0.15888330956149091"/>
          <c:y val="4.81444180906757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600424946881642E-2"/>
          <c:y val="0.26247528027999956"/>
          <c:w val="0.90839957505311841"/>
          <c:h val="0.4419740302196810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645760471008121"/>
          <c:y val="0.79091738493673625"/>
          <c:w val="0.44994665989331978"/>
          <c:h val="8.06975001547950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1"/>
              <a:t> A 2024/25-ös bajnoki szezonra</a:t>
            </a:r>
            <a:r>
              <a:rPr lang="hu-HU" sz="2800" b="1" baseline="0"/>
              <a:t> ki</a:t>
            </a:r>
            <a:r>
              <a:rPr lang="hu-HU" sz="2800" b="1" i="0" u="none" strike="noStrike" baseline="0">
                <a:effectLst/>
              </a:rPr>
              <a:t>adott klublicencek megoszlása</a:t>
            </a:r>
            <a:endParaRPr lang="hu-HU" sz="2800" b="1"/>
          </a:p>
        </c:rich>
      </c:tx>
      <c:layout>
        <c:manualLayout>
          <c:xMode val="edge"/>
          <c:yMode val="edge"/>
          <c:x val="0.15888330956149091"/>
          <c:y val="4.81444180906757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600424946881642E-2"/>
          <c:y val="0.26247528027999956"/>
          <c:w val="0.90839957505311841"/>
          <c:h val="0.4419740302196810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B82-4C42-BD9E-A9FC6ADFB3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B82-4C42-BD9E-A9FC6ADFB3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B82-4C42-BD9E-A9FC6ADFB3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B82-4C42-BD9E-A9FC6ADFB336}"/>
              </c:ext>
            </c:extLst>
          </c:dPt>
          <c:dLbls>
            <c:dLbl>
              <c:idx val="0"/>
              <c:layout>
                <c:manualLayout>
                  <c:x val="-7.9762239300925825E-2"/>
                  <c:y val="5.876839920524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82-4C42-BD9E-A9FC6ADFB336}"/>
                </c:ext>
              </c:extLst>
            </c:dLbl>
            <c:dLbl>
              <c:idx val="1"/>
              <c:layout>
                <c:manualLayout>
                  <c:x val="-0.11222719914501716"/>
                  <c:y val="-0.1498112130117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82-4C42-BD9E-A9FC6ADFB336}"/>
                </c:ext>
              </c:extLst>
            </c:dLbl>
            <c:dLbl>
              <c:idx val="2"/>
              <c:layout>
                <c:manualLayout>
                  <c:x val="0.16350844767158595"/>
                  <c:y val="-7.7250628311724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82-4C42-BD9E-A9FC6ADFB3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'a, Licensing results'!$C$4:$C$7</c:f>
              <c:strCache>
                <c:ptCount val="4"/>
                <c:pt idx="0">
                  <c:v>UEFA/NB I</c:v>
                </c:pt>
                <c:pt idx="1">
                  <c:v>NB I</c:v>
                </c:pt>
                <c:pt idx="2">
                  <c:v>NB II</c:v>
                </c:pt>
                <c:pt idx="3">
                  <c:v>UEFA női</c:v>
                </c:pt>
              </c:strCache>
            </c:strRef>
          </c:cat>
          <c:val>
            <c:numRef>
              <c:f>'a, Licensing results'!$D$4:$D$7</c:f>
              <c:numCache>
                <c:formatCode>General</c:formatCode>
                <c:ptCount val="4"/>
                <c:pt idx="0">
                  <c:v>13</c:v>
                </c:pt>
                <c:pt idx="1">
                  <c:v>6</c:v>
                </c:pt>
                <c:pt idx="2">
                  <c:v>20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82-4C42-BD9E-A9FC6ADFB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645760471008121"/>
          <c:y val="0.79091738493673625"/>
          <c:w val="0.44994665989331978"/>
          <c:h val="0.117168792291253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600" b="1" i="0" baseline="0">
                <a:effectLst/>
              </a:rPr>
              <a:t>UEFA női licencet kapott klubok vezetőedzőinek végzettségei</a:t>
            </a:r>
            <a:endParaRPr lang="hu-HU" sz="1200">
              <a:effectLst/>
            </a:endParaRPr>
          </a:p>
          <a:p>
            <a:pPr>
              <a:defRPr/>
            </a:pPr>
            <a:r>
              <a:rPr lang="hu-HU" sz="1600" b="0" i="1" baseline="0">
                <a:effectLst/>
              </a:rPr>
              <a:t>(2024.05.31-ei állapot szerint)</a:t>
            </a:r>
            <a:endParaRPr lang="hu-HU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AA8-4396-A5BE-DB46540A07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AA8-4396-A5BE-DB46540A07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'b, Coaching matters'!$F$27:$F$28</c:f>
              <c:strCache>
                <c:ptCount val="2"/>
                <c:pt idx="0">
                  <c:v>UEFA A licenc</c:v>
                </c:pt>
                <c:pt idx="1">
                  <c:v>UEFA Pro licenc</c:v>
                </c:pt>
              </c:strCache>
            </c:strRef>
          </c:cat>
          <c:val>
            <c:numRef>
              <c:f>'b, Coaching matters'!$G$27:$G$28</c:f>
              <c:numCache>
                <c:formatCode>0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A8-4396-A5BE-DB46540A07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800" b="1" i="0" baseline="0">
                <a:effectLst/>
              </a:rPr>
              <a:t>NB I-es vezetőedzők végzettségei</a:t>
            </a:r>
            <a:endParaRPr lang="hu-HU">
              <a:effectLst/>
            </a:endParaRPr>
          </a:p>
          <a:p>
            <a:pPr>
              <a:defRPr/>
            </a:pPr>
            <a:r>
              <a:rPr lang="hu-HU" sz="1800" b="0" i="1" baseline="0">
                <a:effectLst/>
              </a:rPr>
              <a:t>(2024.05.31-ei állapot szerint)</a:t>
            </a:r>
            <a:endParaRPr lang="hu-HU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66-48CC-9DAD-9263DCCE64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F66-48CC-9DAD-9263DCCE64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'b, Coaching matters'!$F$17</c:f>
              <c:strCache>
                <c:ptCount val="1"/>
                <c:pt idx="0">
                  <c:v>UEFA Pro licenc</c:v>
                </c:pt>
              </c:strCache>
            </c:strRef>
          </c:cat>
          <c:val>
            <c:numRef>
              <c:f>'b, Coaching matters'!$G$17</c:f>
              <c:numCache>
                <c:formatCode>0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66-48CC-9DAD-9263DCCE645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800" b="1" i="0" baseline="0">
                <a:effectLst/>
              </a:rPr>
              <a:t>UEFA licencet kapott NB I-es klubok nemzetközi mérkőzésekre megjelölt stadionjainak besorolása</a:t>
            </a:r>
            <a:endParaRPr lang="hu-HU">
              <a:effectLst/>
            </a:endParaRP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800" b="0" i="1" baseline="0">
                <a:effectLst/>
              </a:rPr>
              <a:t>2024.05.31-ei állapot szerint</a:t>
            </a:r>
            <a:endParaRPr lang="hu-HU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1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ABB-41A3-9202-E6209F35024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ABB-41A3-9202-E6209F35024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ABB-41A3-9202-E6209F350242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'c, Stadiums and infratructure'!$F$17:$F$19</c:f>
              <c:strCache>
                <c:ptCount val="3"/>
                <c:pt idx="0">
                  <c:v>UEFA 4</c:v>
                </c:pt>
                <c:pt idx="1">
                  <c:v>UEFA 3</c:v>
                </c:pt>
                <c:pt idx="2">
                  <c:v>UEFA 2</c:v>
                </c:pt>
              </c:strCache>
            </c:strRef>
          </c:cat>
          <c:val>
            <c:numRef>
              <c:f>'c, Stadiums and infratructure'!$G$17:$G$19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BB-41A3-9202-E6209F350242}"/>
            </c:ext>
          </c:extLst>
        </c:ser>
        <c:ser>
          <c:idx val="0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ABB-41A3-9202-E6209F3502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ABB-41A3-9202-E6209F3502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ABB-41A3-9202-E6209F3502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'c, Stadiums and infratructure'!$F$17:$F$19</c:f>
              <c:strCache>
                <c:ptCount val="3"/>
                <c:pt idx="0">
                  <c:v>UEFA 4</c:v>
                </c:pt>
                <c:pt idx="1">
                  <c:v>UEFA 3</c:v>
                </c:pt>
                <c:pt idx="2">
                  <c:v>UEFA 2</c:v>
                </c:pt>
              </c:strCache>
            </c:strRef>
          </c:cat>
          <c:val>
            <c:numRef>
              <c:f>'c, Stadiums and infratructure'!$G$17:$G$19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ABB-41A3-9202-E6209F35024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800" b="1" i="0" baseline="0">
                <a:effectLst/>
              </a:rPr>
              <a:t>UEFA női licencet kapott klubok nemzetközi mérkőzésekre megjelölt stadionjainak besorolása</a:t>
            </a:r>
            <a:endParaRPr lang="hu-HU">
              <a:effectLst/>
            </a:endParaRPr>
          </a:p>
          <a:p>
            <a:pPr>
              <a:defRPr/>
            </a:pPr>
            <a:r>
              <a:rPr lang="hu-HU" sz="1800" b="0" i="1" baseline="0">
                <a:effectLst/>
              </a:rPr>
              <a:t>2024.05.31-ei állapot szerint</a:t>
            </a:r>
            <a:endParaRPr lang="hu-HU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31-40B3-868C-D60C451D3C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31-40B3-868C-D60C451D3C5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31-40B3-868C-D60C451D3C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'c, Stadiums and infratructure'!$F$29:$F$31</c:f>
              <c:strCache>
                <c:ptCount val="3"/>
                <c:pt idx="0">
                  <c:v>UEFA 4</c:v>
                </c:pt>
                <c:pt idx="1">
                  <c:v>UEFA 3</c:v>
                </c:pt>
                <c:pt idx="2">
                  <c:v>UEFA 2</c:v>
                </c:pt>
              </c:strCache>
            </c:strRef>
          </c:cat>
          <c:val>
            <c:numRef>
              <c:f>'c, Stadiums and infratructure'!$G$29:$G$31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31-40B3-868C-D60C451D3C5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hu-HU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u-HU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NB I-es klubok bevételeinek megoszlása,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hu-HU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0F-4781-B75C-15F49C7165C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0F-4781-B75C-15F49C7165C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00F-4781-B75C-15F49C7165C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0F-4781-B75C-15F49C7165C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00F-4781-B75C-15F49C7165C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00F-4781-B75C-15F49C7165C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00F-4781-B75C-15F49C7165C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00F-4781-B75C-15F49C7165C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00F-4781-B75C-15F49C7165C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00F-4781-B75C-15F49C7165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'd, Clubs'' financial information'!$T$5:$T$12</c:f>
              <c:strCache>
                <c:ptCount val="8"/>
                <c:pt idx="0">
                  <c:v>Jegyárbevételek</c:v>
                </c:pt>
                <c:pt idx="1">
                  <c:v>Szponzori díjak és hirdetési bevételek</c:v>
                </c:pt>
                <c:pt idx="2">
                  <c:v>Közvetítési jogok</c:v>
                </c:pt>
                <c:pt idx="3">
                  <c:v>Kereskedelmi bevételek</c:v>
                </c:pt>
                <c:pt idx="4">
                  <c:v>UEFA szolidaritási támogatás és pénzdíjak</c:v>
                </c:pt>
                <c:pt idx="5">
                  <c:v>Kapott támogatások</c:v>
                </c:pt>
                <c:pt idx="6">
                  <c:v>Játékjog értékesítés bevétele</c:v>
                </c:pt>
                <c:pt idx="7">
                  <c:v>Egyéb bevételek</c:v>
                </c:pt>
              </c:strCache>
            </c:strRef>
          </c:cat>
          <c:val>
            <c:numRef>
              <c:f>'d, Clubs'' financial information'!$U$5:$U$12</c:f>
              <c:numCache>
                <c:formatCode>0.0%</c:formatCode>
                <c:ptCount val="8"/>
                <c:pt idx="0">
                  <c:v>2.2140190883956582E-2</c:v>
                </c:pt>
                <c:pt idx="1">
                  <c:v>0.22164254044941534</c:v>
                </c:pt>
                <c:pt idx="2">
                  <c:v>1.9564967572261822E-3</c:v>
                </c:pt>
                <c:pt idx="3">
                  <c:v>0.27276227920356277</c:v>
                </c:pt>
                <c:pt idx="4">
                  <c:v>9.0306111110695461E-2</c:v>
                </c:pt>
                <c:pt idx="5">
                  <c:v>0.25345159251313776</c:v>
                </c:pt>
                <c:pt idx="6">
                  <c:v>0.12345392421321603</c:v>
                </c:pt>
                <c:pt idx="7">
                  <c:v>1.4286864868789955E-2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00F-4781-B75C-15F49C7165C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b="1"/>
              <a:t>NB I-es klubok</a:t>
            </a:r>
            <a:r>
              <a:rPr lang="hu-HU" b="1" baseline="0"/>
              <a:t> költségeinek/ráfordításainak megoszlása, 2023</a:t>
            </a:r>
            <a:endParaRPr lang="hu-HU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5D-4B43-92B8-C43A8322E7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B5D-4B43-92B8-C43A8322E7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5D-4B43-92B8-C43A8322E7C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B5D-4B43-92B8-C43A8322E7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'd, Clubs'' financial information'!$T$14:$T$17</c:f>
              <c:strCache>
                <c:ptCount val="4"/>
                <c:pt idx="0">
                  <c:v>Anyagjellegű ráfordítások</c:v>
                </c:pt>
                <c:pt idx="1">
                  <c:v>Személyi jellegű ráfordítások</c:v>
                </c:pt>
                <c:pt idx="2">
                  <c:v>Értékcsökkenési leírás</c:v>
                </c:pt>
                <c:pt idx="3">
                  <c:v>Egyéb ráfordítások</c:v>
                </c:pt>
              </c:strCache>
            </c:strRef>
          </c:cat>
          <c:val>
            <c:numRef>
              <c:f>'d, Clubs'' financial information'!$U$14:$U$17</c:f>
              <c:numCache>
                <c:formatCode>0.0%</c:formatCode>
                <c:ptCount val="4"/>
                <c:pt idx="0">
                  <c:v>0.26396199426613393</c:v>
                </c:pt>
                <c:pt idx="1">
                  <c:v>0.59155735233207163</c:v>
                </c:pt>
                <c:pt idx="2">
                  <c:v>0.10382631915103945</c:v>
                </c:pt>
                <c:pt idx="3">
                  <c:v>4.0654334250755021E-2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B5D-4B43-92B8-C43A8322E7C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ADC31-30F8-432F-8522-A7A528BC904A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3E21B-EF6B-46A5-9B97-7435C8D038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1315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939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271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517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621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535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540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27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708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756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90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AF4C-EF1B-49D0-8103-79FB55F8840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074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7BB7DE1E-D8A5-2DE0-2A7F-80537C4BAC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0022009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25" imgH="424" progId="TCLayout.ActiveDocument.1">
                  <p:embed/>
                </p:oleObj>
              </mc:Choice>
              <mc:Fallback>
                <p:oleObj name="think-cell Slide" r:id="rId14" imgW="425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AF4C-EF1B-49D0-8103-79FB55F8840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26E8-0797-4C39-92E5-CA4DA324F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186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684CCBA7-940D-D869-E11D-B3AE3F7DDD4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880925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5" imgH="424" progId="TCLayout.ActiveDocument.1">
                  <p:embed/>
                </p:oleObj>
              </mc:Choice>
              <mc:Fallback>
                <p:oleObj name="think-cell Slide" r:id="rId3" imgW="425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 vert="horz">
            <a:normAutofit/>
          </a:bodyPr>
          <a:lstStyle/>
          <a:p>
            <a:r>
              <a:rPr lang="hu-HU" dirty="0"/>
              <a:t>Klublicenc adatelemzés 2024</a:t>
            </a:r>
            <a:br>
              <a:rPr lang="hu-HU" dirty="0"/>
            </a:br>
            <a:br>
              <a:rPr lang="hu-HU" dirty="0"/>
            </a:br>
            <a:r>
              <a:rPr lang="hu-HU" sz="2000" i="1" dirty="0"/>
              <a:t>MLSZ Klublicenc Adminisztráció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148" y="3789040"/>
            <a:ext cx="146304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69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328387"/>
              </p:ext>
            </p:extLst>
          </p:nvPr>
        </p:nvGraphicFramePr>
        <p:xfrm>
          <a:off x="467544" y="908720"/>
          <a:ext cx="8008409" cy="5473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/>
        </p:nvGraphicFramePr>
        <p:xfrm>
          <a:off x="1117070" y="398196"/>
          <a:ext cx="6909859" cy="6061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953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1">
            <a:extLst>
              <a:ext uri="{FF2B5EF4-FFF2-40B4-BE49-F238E27FC236}">
                <a16:creationId xmlns:a16="http://schemas.microsoft.com/office/drawing/2014/main" id="{68BBE7E2-4BA8-4BDC-8E02-5A3844612F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897473"/>
              </p:ext>
            </p:extLst>
          </p:nvPr>
        </p:nvGraphicFramePr>
        <p:xfrm>
          <a:off x="4499992" y="1874520"/>
          <a:ext cx="4521200" cy="3158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 4">
            <a:extLst>
              <a:ext uri="{FF2B5EF4-FFF2-40B4-BE49-F238E27FC236}">
                <a16:creationId xmlns:a16="http://schemas.microsoft.com/office/drawing/2014/main" id="{967B09F2-26EF-4E6F-A9D7-7769F87691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012278"/>
              </p:ext>
            </p:extLst>
          </p:nvPr>
        </p:nvGraphicFramePr>
        <p:xfrm>
          <a:off x="539552" y="1859695"/>
          <a:ext cx="4521200" cy="2907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313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1">
            <a:extLst>
              <a:ext uri="{FF2B5EF4-FFF2-40B4-BE49-F238E27FC236}">
                <a16:creationId xmlns:a16="http://schemas.microsoft.com/office/drawing/2014/main" id="{08585073-2D1E-405B-A710-44352B2332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242532"/>
              </p:ext>
            </p:extLst>
          </p:nvPr>
        </p:nvGraphicFramePr>
        <p:xfrm>
          <a:off x="323528" y="1692116"/>
          <a:ext cx="4608512" cy="347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2">
            <a:extLst>
              <a:ext uri="{FF2B5EF4-FFF2-40B4-BE49-F238E27FC236}">
                <a16:creationId xmlns:a16="http://schemas.microsoft.com/office/drawing/2014/main" id="{1F56C80C-FBB8-4882-901F-E5E9AA2F1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7054427"/>
              </p:ext>
            </p:extLst>
          </p:nvPr>
        </p:nvGraphicFramePr>
        <p:xfrm>
          <a:off x="4131773" y="1720233"/>
          <a:ext cx="5012227" cy="347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2826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3">
            <a:extLst>
              <a:ext uri="{FF2B5EF4-FFF2-40B4-BE49-F238E27FC236}">
                <a16:creationId xmlns:a16="http://schemas.microsoft.com/office/drawing/2014/main" id="{4005E5DE-B51C-4C98-BE72-88D01C5EC69F}"/>
              </a:ext>
            </a:extLst>
          </p:cNvPr>
          <p:cNvGraphicFramePr>
            <a:graphicFrameLocks/>
          </p:cNvGraphicFramePr>
          <p:nvPr/>
        </p:nvGraphicFramePr>
        <p:xfrm>
          <a:off x="1409699" y="1146527"/>
          <a:ext cx="6324601" cy="4564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643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FBAE4DE-70F5-4630-B7DA-398D829DEE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728565"/>
              </p:ext>
            </p:extLst>
          </p:nvPr>
        </p:nvGraphicFramePr>
        <p:xfrm>
          <a:off x="1979712" y="1098335"/>
          <a:ext cx="5501684" cy="4661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06113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93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Office-téma</vt:lpstr>
      <vt:lpstr>think-cell Slide</vt:lpstr>
      <vt:lpstr>Klublicenc adatelemzés 2024  MLSZ Klublicenc Adminisztráció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FY2017 statisztikák</dc:title>
  <dc:creator>Juhász Gábor</dc:creator>
  <cp:lastModifiedBy>Juhász László</cp:lastModifiedBy>
  <cp:revision>73</cp:revision>
  <dcterms:created xsi:type="dcterms:W3CDTF">2013-08-13T07:03:06Z</dcterms:created>
  <dcterms:modified xsi:type="dcterms:W3CDTF">2024-08-05T10:36:01Z</dcterms:modified>
</cp:coreProperties>
</file>