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ményi Gergely" initials="RG" lastIdx="7" clrIdx="0"/>
  <p:cmAuthor id="1" name="korencsi laszlo" initials="kl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31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udsrv01\Klublicenc\Klublicenc_2017_2018\8_UEFA%20quality%20audit%202017\Req.16%20-%20Data%20analysis\Adatt&#225;bla%20ppt-hez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3_2024\7_UEFA%20quality%20audit%202023\Req.17%20-%20Data%20analysis\Adatt&#225;bla%20ppt-hez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3_2024\7_UEFA%20quality%20audit%202023\Req.17%20-%20Data%20analysis\Adatt&#225;bla%20ppt-hez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3_2024\7_UEFA%20quality%20audit%202023\Req.17%20-%20Data%20analysis\Adatt&#225;bla%20ppt-hez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3_2024\7_UEFA%20quality%20audit%202023\Req.17%20-%20Data%20analysis\Adatt&#225;bla%20ppt-hez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3_2024\7_UEFA%20quality%20audit%202023\Req.17%20-%20Data%20analysis\Adatt&#225;bla%20ppt-hez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3_2024\7_UEFA%20quality%20audit%202023\Req.17%20-%20Data%20analysis\Adatt&#225;bla%20ppt-hez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3_2024\7_UEFA%20quality%20audit%202023\Req.17%20-%20Data%20analysis\Adatt&#225;bla%20ppt-hez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 A 2017/18-as bajnoki szezonra</a:t>
            </a:r>
            <a:r>
              <a:rPr lang="hu-HU" sz="2800" b="1" baseline="0"/>
              <a:t> ki</a:t>
            </a:r>
            <a:r>
              <a:rPr lang="hu-HU" sz="2800" b="1" i="0" u="none" strike="noStrike" baseline="0">
                <a:effectLst/>
              </a:rPr>
              <a:t>adott klublicencek megoszlása</a:t>
            </a:r>
            <a:endParaRPr lang="hu-HU" sz="2800" b="1"/>
          </a:p>
        </c:rich>
      </c:tx>
      <c:layout>
        <c:manualLayout>
          <c:xMode val="edge"/>
          <c:yMode val="edge"/>
          <c:x val="0.15888330956149091"/>
          <c:y val="4.8144418090675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600424946881642E-2"/>
          <c:y val="0.26247528027999956"/>
          <c:w val="0.90839957505311841"/>
          <c:h val="0.4419740302196810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45760471008121"/>
          <c:y val="0.79091738493673625"/>
          <c:w val="0.44994665989331978"/>
          <c:h val="8.0697500154795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 A 2023/24-es bajnoki szezonra</a:t>
            </a:r>
            <a:r>
              <a:rPr lang="hu-HU" sz="2800" b="1" baseline="0"/>
              <a:t> ki</a:t>
            </a:r>
            <a:r>
              <a:rPr lang="hu-HU" sz="2800" b="1" i="0" u="none" strike="noStrike" baseline="0">
                <a:effectLst/>
              </a:rPr>
              <a:t>adott klublicencek megoszlása</a:t>
            </a:r>
            <a:endParaRPr lang="hu-HU" sz="2800" b="1"/>
          </a:p>
        </c:rich>
      </c:tx>
      <c:layout>
        <c:manualLayout>
          <c:xMode val="edge"/>
          <c:yMode val="edge"/>
          <c:x val="0.15888330956149091"/>
          <c:y val="4.8144418090675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600424946881642E-2"/>
          <c:y val="0.26247528027999956"/>
          <c:w val="0.90839957505311841"/>
          <c:h val="0.4419740302196810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5D7-4245-BDD0-3578E2506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5D7-4245-BDD0-3578E2506A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5D7-4245-BDD0-3578E2506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5D7-4245-BDD0-3578E2506A3F}"/>
              </c:ext>
            </c:extLst>
          </c:dPt>
          <c:dLbls>
            <c:dLbl>
              <c:idx val="0"/>
              <c:layout>
                <c:manualLayout>
                  <c:x val="-7.9762239300925825E-2"/>
                  <c:y val="5.876839920524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D7-4245-BDD0-3578E2506A3F}"/>
                </c:ext>
              </c:extLst>
            </c:dLbl>
            <c:dLbl>
              <c:idx val="1"/>
              <c:layout>
                <c:manualLayout>
                  <c:x val="-0.11222719914501716"/>
                  <c:y val="-0.1498112130117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D7-4245-BDD0-3578E2506A3F}"/>
                </c:ext>
              </c:extLst>
            </c:dLbl>
            <c:dLbl>
              <c:idx val="2"/>
              <c:layout>
                <c:manualLayout>
                  <c:x val="0.16350844767158595"/>
                  <c:y val="-7.7250628311724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D7-4245-BDD0-3578E2506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'a, Licensing results'!$C$4:$C$7</c:f>
              <c:strCache>
                <c:ptCount val="4"/>
                <c:pt idx="0">
                  <c:v>UEFA/NB I</c:v>
                </c:pt>
                <c:pt idx="1">
                  <c:v>NB I</c:v>
                </c:pt>
                <c:pt idx="2">
                  <c:v>NB II</c:v>
                </c:pt>
                <c:pt idx="3">
                  <c:v>UEFA női</c:v>
                </c:pt>
              </c:strCache>
            </c:strRef>
          </c:cat>
          <c:val>
            <c:numRef>
              <c:f>'a, Licensing results'!$D$4:$D$7</c:f>
              <c:numCache>
                <c:formatCode>General</c:formatCode>
                <c:ptCount val="4"/>
                <c:pt idx="0">
                  <c:v>13</c:v>
                </c:pt>
                <c:pt idx="1">
                  <c:v>8</c:v>
                </c:pt>
                <c:pt idx="2">
                  <c:v>18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D7-4245-BDD0-3578E2506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45760471008121"/>
          <c:y val="0.79091738493673625"/>
          <c:w val="0.44994665989331978"/>
          <c:h val="0.117168792291253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 dirty="0">
                <a:effectLst/>
              </a:rPr>
              <a:t>NB I-es vezetőedzők végzettségei</a:t>
            </a:r>
            <a:endParaRPr lang="hu-HU" dirty="0">
              <a:effectLst/>
            </a:endParaRPr>
          </a:p>
          <a:p>
            <a:pPr>
              <a:defRPr/>
            </a:pPr>
            <a:r>
              <a:rPr lang="hu-HU" sz="1800" b="0" i="1" baseline="0" dirty="0">
                <a:effectLst/>
              </a:rPr>
              <a:t>(2023.05.31-ei állapot szerint)</a:t>
            </a:r>
            <a:endParaRPr lang="hu-HU" dirty="0">
              <a:effectLst/>
            </a:endParaRPr>
          </a:p>
        </c:rich>
      </c:tx>
      <c:layout>
        <c:manualLayout>
          <c:xMode val="edge"/>
          <c:yMode val="edge"/>
          <c:x val="0.15310768263731822"/>
          <c:y val="2.5157232704402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3D9-4FEE-8163-7A0580C5D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3D9-4FEE-8163-7A0580C5DA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'b, Coaching matters'!$F$17</c:f>
              <c:strCache>
                <c:ptCount val="1"/>
                <c:pt idx="0">
                  <c:v>UEFA Pro licenc</c:v>
                </c:pt>
              </c:strCache>
            </c:strRef>
          </c:cat>
          <c:val>
            <c:numRef>
              <c:f>'b, Coaching matters'!$G$17</c:f>
              <c:numCache>
                <c:formatCode>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D9-4FEE-8163-7A0580C5DA2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600" b="1" i="0" baseline="0">
                <a:effectLst/>
              </a:rPr>
              <a:t>UEFA női licencet kapott klubok vezetőedzőinek végzettségei</a:t>
            </a:r>
            <a:endParaRPr lang="hu-HU" sz="1200">
              <a:effectLst/>
            </a:endParaRPr>
          </a:p>
          <a:p>
            <a:pPr>
              <a:defRPr/>
            </a:pPr>
            <a:r>
              <a:rPr lang="hu-HU" sz="1600" b="0" i="1" baseline="0">
                <a:effectLst/>
              </a:rPr>
              <a:t>(2023.05.31-ei állapot szerint)</a:t>
            </a:r>
            <a:endParaRPr lang="hu-HU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08-4BF3-976D-C6DFC7D6A8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C08-4BF3-976D-C6DFC7D6A8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'b, Coaching matters'!$F$26</c:f>
              <c:strCache>
                <c:ptCount val="1"/>
                <c:pt idx="0">
                  <c:v>UEFA A licenc</c:v>
                </c:pt>
              </c:strCache>
            </c:strRef>
          </c:cat>
          <c:val>
            <c:numRef>
              <c:f>'b, Coaching matters'!$G$26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08-4BF3-976D-C6DFC7D6A87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u-HU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UEFA licencet kapott NB I-es klubok nemzetközi mérkőzésekre megjelölt stadionjainak besorolása</a:t>
            </a:r>
          </a:p>
          <a:p>
            <a:pPr>
              <a:defRPr/>
            </a:pPr>
            <a:r>
              <a:rPr lang="hu-HU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2023.05.31-ei állapot szerint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8C-4B0C-9948-79526012EC2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8C-4B0C-9948-79526012EC2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8C-4B0C-9948-79526012EC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'c, Stadiums and infratructure'!$F$17:$F$19</c:f>
              <c:strCache>
                <c:ptCount val="3"/>
                <c:pt idx="0">
                  <c:v>UEFA 4</c:v>
                </c:pt>
                <c:pt idx="1">
                  <c:v>UEFA 3</c:v>
                </c:pt>
                <c:pt idx="2">
                  <c:v>UEFA 2</c:v>
                </c:pt>
              </c:strCache>
            </c:strRef>
          </c:cat>
          <c:val>
            <c:numRef>
              <c:f>'c, Stadiums and infratructure'!$G$17:$G$19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8C-4B0C-9948-79526012EC2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u-HU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UEFA női licencet kapott klubok nemzetközi mérkőzésekre megjelölt stadionjainak besorolása</a:t>
            </a:r>
          </a:p>
          <a:p>
            <a:pPr>
              <a:defRPr/>
            </a:pPr>
            <a:r>
              <a:rPr lang="hu-HU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2023.05.31-ei állapot szerint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980-4EDD-ACA4-6BE1CC0D189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980-4EDD-ACA4-6BE1CC0D189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980-4EDD-ACA4-6BE1CC0D18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'c, Stadiums and infratructure'!$F$29:$F$31</c:f>
              <c:strCache>
                <c:ptCount val="3"/>
                <c:pt idx="0">
                  <c:v>UEFA 4</c:v>
                </c:pt>
                <c:pt idx="1">
                  <c:v>UEFA 3</c:v>
                </c:pt>
                <c:pt idx="2">
                  <c:v>UEFA 2</c:v>
                </c:pt>
              </c:strCache>
            </c:strRef>
          </c:cat>
          <c:val>
            <c:numRef>
              <c:f>'c, Stadiums and infratructure'!$G$29:$G$31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80-4EDD-ACA4-6BE1CC0D189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hu-HU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NB I-es klubok bevételeinek megoszlása,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hu-HU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01-4565-9FC6-5A7E89456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01-4565-9FC6-5A7E89456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01-4565-9FC6-5A7E89456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01-4565-9FC6-5A7E89456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01-4565-9FC6-5A7E89456FB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01-4565-9FC6-5A7E89456FB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201-4565-9FC6-5A7E89456FB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201-4565-9FC6-5A7E89456FB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201-4565-9FC6-5A7E89456FB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201-4565-9FC6-5A7E89456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'd, Clubs'' financial information'!$T$5:$T$12</c:f>
              <c:strCache>
                <c:ptCount val="8"/>
                <c:pt idx="0">
                  <c:v>Jegyárbevételek</c:v>
                </c:pt>
                <c:pt idx="1">
                  <c:v>Szponzori díjak és hirdetési bevételek</c:v>
                </c:pt>
                <c:pt idx="2">
                  <c:v>Közvetítési jogok</c:v>
                </c:pt>
                <c:pt idx="3">
                  <c:v>Kereskedelmi bevételek</c:v>
                </c:pt>
                <c:pt idx="4">
                  <c:v>UEFA szolidaritási támogatás és pénzdíjak</c:v>
                </c:pt>
                <c:pt idx="5">
                  <c:v>Kapott támogatások</c:v>
                </c:pt>
                <c:pt idx="6">
                  <c:v>Játékjog értékesítés bevétele</c:v>
                </c:pt>
                <c:pt idx="7">
                  <c:v>Egyéb bevételek</c:v>
                </c:pt>
              </c:strCache>
            </c:strRef>
          </c:cat>
          <c:val>
            <c:numRef>
              <c:f>'d, Clubs'' financial information'!$U$5:$U$12</c:f>
              <c:numCache>
                <c:formatCode>0.0%</c:formatCode>
                <c:ptCount val="8"/>
                <c:pt idx="0">
                  <c:v>1.9822081246038563E-2</c:v>
                </c:pt>
                <c:pt idx="1">
                  <c:v>0.25568246897612362</c:v>
                </c:pt>
                <c:pt idx="2">
                  <c:v>2.8205626284953139E-3</c:v>
                </c:pt>
                <c:pt idx="3">
                  <c:v>0.23516138528807082</c:v>
                </c:pt>
                <c:pt idx="4">
                  <c:v>0.10654570009233967</c:v>
                </c:pt>
                <c:pt idx="5">
                  <c:v>0.26481804339642673</c:v>
                </c:pt>
                <c:pt idx="6">
                  <c:v>0.10403016804532687</c:v>
                </c:pt>
                <c:pt idx="7">
                  <c:v>1.1119590327178429E-2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201-4565-9FC6-5A7E89456FB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/>
              <a:t>NB I-es klubok</a:t>
            </a:r>
            <a:r>
              <a:rPr lang="hu-HU" b="1" baseline="0"/>
              <a:t> költségeinek/ráfordításainak megoszlása, 2022</a:t>
            </a:r>
            <a:endParaRPr lang="hu-H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CD-421F-9B32-2C9544CED4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CD-421F-9B32-2C9544CED4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CD-421F-9B32-2C9544CED4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CD-421F-9B32-2C9544CED4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'd, Clubs'' financial information'!$T$14:$T$17</c:f>
              <c:strCache>
                <c:ptCount val="4"/>
                <c:pt idx="0">
                  <c:v>Anyagjellegű ráfordítások</c:v>
                </c:pt>
                <c:pt idx="1">
                  <c:v>Személyi jellegű ráfordítások</c:v>
                </c:pt>
                <c:pt idx="2">
                  <c:v>Értékcsökkenési leírás</c:v>
                </c:pt>
                <c:pt idx="3">
                  <c:v>Egyéb ráfordítások</c:v>
                </c:pt>
              </c:strCache>
            </c:strRef>
          </c:cat>
          <c:val>
            <c:numRef>
              <c:f>'d, Clubs'' financial information'!$U$14:$U$17</c:f>
              <c:numCache>
                <c:formatCode>0.0%</c:formatCode>
                <c:ptCount val="4"/>
                <c:pt idx="0">
                  <c:v>0.23982597724882143</c:v>
                </c:pt>
                <c:pt idx="1">
                  <c:v>0.601426525622623</c:v>
                </c:pt>
                <c:pt idx="2">
                  <c:v>0.11195724479036542</c:v>
                </c:pt>
                <c:pt idx="3">
                  <c:v>4.6790252338190078E-2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CD-421F-9B32-2C9544CED41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ADC31-30F8-432F-8522-A7A528BC904A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3E21B-EF6B-46A5-9B97-7435C8D038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31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39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71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517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621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535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540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708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56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90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074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AF4C-EF1B-49D0-8103-79FB55F88402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186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hu-HU" dirty="0"/>
              <a:t>Klublicenc adatelemzés 2023</a:t>
            </a:r>
            <a:br>
              <a:rPr lang="hu-HU" dirty="0"/>
            </a:br>
            <a:br>
              <a:rPr lang="hu-HU" dirty="0"/>
            </a:br>
            <a:r>
              <a:rPr lang="hu-HU" sz="2000" i="1" dirty="0"/>
              <a:t>MLSZ Klublicenc Adminisztráció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148" y="3789040"/>
            <a:ext cx="146304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9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328387"/>
              </p:ext>
            </p:extLst>
          </p:nvPr>
        </p:nvGraphicFramePr>
        <p:xfrm>
          <a:off x="467544" y="908720"/>
          <a:ext cx="8008409" cy="547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1091670" y="334696"/>
          <a:ext cx="6960659" cy="618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953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67B09F2-26EF-4E6F-A9D7-7769F87691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887516"/>
              </p:ext>
            </p:extLst>
          </p:nvPr>
        </p:nvGraphicFramePr>
        <p:xfrm>
          <a:off x="0" y="1914525"/>
          <a:ext cx="445452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BBE7E2-4BA8-4BDC-8E02-5A3844612F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72248"/>
              </p:ext>
            </p:extLst>
          </p:nvPr>
        </p:nvGraphicFramePr>
        <p:xfrm>
          <a:off x="4536926" y="1914525"/>
          <a:ext cx="4454525" cy="299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313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8585073-2D1E-405B-A710-44352B2332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858805"/>
              </p:ext>
            </p:extLst>
          </p:nvPr>
        </p:nvGraphicFramePr>
        <p:xfrm>
          <a:off x="-653325" y="1985532"/>
          <a:ext cx="5244053" cy="345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F56C80C-FBB8-4882-901F-E5E9AA2F1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372103"/>
              </p:ext>
            </p:extLst>
          </p:nvPr>
        </p:nvGraphicFramePr>
        <p:xfrm>
          <a:off x="3984486" y="1985532"/>
          <a:ext cx="4980002" cy="345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282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005E5DE-B51C-4C98-BE72-88D01C5EC69F}"/>
              </a:ext>
            </a:extLst>
          </p:cNvPr>
          <p:cNvGraphicFramePr>
            <a:graphicFrameLocks/>
          </p:cNvGraphicFramePr>
          <p:nvPr/>
        </p:nvGraphicFramePr>
        <p:xfrm>
          <a:off x="1497541" y="1104193"/>
          <a:ext cx="6148917" cy="464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643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FBAE4DE-70F5-4630-B7DA-398D829DEE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341237"/>
              </p:ext>
            </p:extLst>
          </p:nvPr>
        </p:nvGraphicFramePr>
        <p:xfrm>
          <a:off x="1835696" y="1124745"/>
          <a:ext cx="5151210" cy="4415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61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93</Words>
  <Application>Microsoft Office PowerPoint</Application>
  <PresentationFormat>Diavetítés a képernyőre (4:3 oldalarány)</PresentationFormat>
  <Paragraphs>18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Klublicenc adatelemzés 2023  MLSZ Klublicenc Adminisztráció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FY2017 statisztikák</dc:title>
  <dc:creator>Juhász Gábor</dc:creator>
  <cp:lastModifiedBy>Pogácsás János</cp:lastModifiedBy>
  <cp:revision>72</cp:revision>
  <dcterms:created xsi:type="dcterms:W3CDTF">2013-08-13T07:03:06Z</dcterms:created>
  <dcterms:modified xsi:type="dcterms:W3CDTF">2023-08-15T08:39:11Z</dcterms:modified>
</cp:coreProperties>
</file>